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24"/>
  </p:notesMasterIdLst>
  <p:sldIdLst>
    <p:sldId id="832" r:id="rId5"/>
    <p:sldId id="833" r:id="rId6"/>
    <p:sldId id="834" r:id="rId7"/>
    <p:sldId id="835" r:id="rId8"/>
    <p:sldId id="836" r:id="rId9"/>
    <p:sldId id="837" r:id="rId10"/>
    <p:sldId id="838" r:id="rId11"/>
    <p:sldId id="839" r:id="rId12"/>
    <p:sldId id="840" r:id="rId13"/>
    <p:sldId id="841" r:id="rId14"/>
    <p:sldId id="842" r:id="rId15"/>
    <p:sldId id="843" r:id="rId16"/>
    <p:sldId id="844" r:id="rId17"/>
    <p:sldId id="845" r:id="rId18"/>
    <p:sldId id="846" r:id="rId19"/>
    <p:sldId id="847" r:id="rId20"/>
    <p:sldId id="848" r:id="rId21"/>
    <p:sldId id="849" r:id="rId22"/>
    <p:sldId id="850" r:id="rId23"/>
  </p:sldIdLst>
  <p:sldSz cx="12192000" cy="6858000"/>
  <p:notesSz cx="7315200" cy="96012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A00"/>
    <a:srgbClr val="FFE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EFC5F-A62F-4F05-BA68-397FA34C7FA3}" v="1" dt="2023-11-28T09:04:57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BETTA Mattia, CFE/LESI/TREN" userId="26ca848e-27a7-4492-9c41-75b04417fbab" providerId="ADAL" clId="{687EFC5F-A62F-4F05-BA68-397FA34C7FA3}"/>
    <pc:docChg chg="addSld delSld modSld">
      <pc:chgData name="CORBETTA Mattia, CFE/LESI/TREN" userId="26ca848e-27a7-4492-9c41-75b04417fbab" providerId="ADAL" clId="{687EFC5F-A62F-4F05-BA68-397FA34C7FA3}" dt="2023-11-28T09:05:05.608" v="1" actId="47"/>
      <pc:docMkLst>
        <pc:docMk/>
      </pc:docMkLst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1915748678" sldId="261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2869948045" sldId="262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2677317924" sldId="791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72589367" sldId="792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744257840" sldId="794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2690811711" sldId="795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1535633424" sldId="796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1777430625" sldId="799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2249861687" sldId="803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1789699662" sldId="804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1196217779" sldId="816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2210234733" sldId="824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659919801" sldId="825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2997215363" sldId="826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432224263" sldId="827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3929677682" sldId="828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1227335204" sldId="829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4079397167" sldId="830"/>
        </pc:sldMkLst>
      </pc:sldChg>
      <pc:sldChg chg="del">
        <pc:chgData name="CORBETTA Mattia, CFE/LESI/TREN" userId="26ca848e-27a7-4492-9c41-75b04417fbab" providerId="ADAL" clId="{687EFC5F-A62F-4F05-BA68-397FA34C7FA3}" dt="2023-11-28T09:05:05.608" v="1" actId="47"/>
        <pc:sldMkLst>
          <pc:docMk/>
          <pc:sldMk cId="2316009143" sldId="831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305279927" sldId="832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314481165" sldId="833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443848647" sldId="834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1308430390" sldId="835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4170071804" sldId="836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3999184340" sldId="837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2778980567" sldId="838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3888763167" sldId="839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3249187059" sldId="840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542501446" sldId="841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361062479" sldId="842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3537527894" sldId="843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3620085121" sldId="844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2775809156" sldId="845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3342153136" sldId="846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1984560496" sldId="847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856571861" sldId="848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1025918514" sldId="849"/>
        </pc:sldMkLst>
      </pc:sldChg>
      <pc:sldChg chg="add">
        <pc:chgData name="CORBETTA Mattia, CFE/LESI/TREN" userId="26ca848e-27a7-4492-9c41-75b04417fbab" providerId="ADAL" clId="{687EFC5F-A62F-4F05-BA68-397FA34C7FA3}" dt="2023-11-28T09:04:57.298" v="0"/>
        <pc:sldMkLst>
          <pc:docMk/>
          <pc:sldMk cId="2134413493" sldId="850"/>
        </pc:sldMkLst>
      </pc:sldChg>
    </pc:docChg>
  </pc:docChgLst>
  <pc:docChgLst>
    <pc:chgData name="CORBETTA Mattia, CFE/LESI/TREN" userId="26ca848e-27a7-4492-9c41-75b04417fbab" providerId="ADAL" clId="{6E1ED40D-7D50-4720-A835-84C6BCBCA36E}"/>
    <pc:docChg chg="modSld">
      <pc:chgData name="CORBETTA Mattia, CFE/LESI/TREN" userId="26ca848e-27a7-4492-9c41-75b04417fbab" providerId="ADAL" clId="{6E1ED40D-7D50-4720-A835-84C6BCBCA36E}" dt="2023-11-28T09:06:27.510" v="0" actId="20577"/>
      <pc:docMkLst>
        <pc:docMk/>
      </pc:docMkLst>
      <pc:sldChg chg="modSp mod">
        <pc:chgData name="CORBETTA Mattia, CFE/LESI/TREN" userId="26ca848e-27a7-4492-9c41-75b04417fbab" providerId="ADAL" clId="{6E1ED40D-7D50-4720-A835-84C6BCBCA36E}" dt="2023-11-28T09:06:27.510" v="0" actId="20577"/>
        <pc:sldMkLst>
          <pc:docMk/>
          <pc:sldMk cId="856571861" sldId="848"/>
        </pc:sldMkLst>
        <pc:spChg chg="mod">
          <ac:chgData name="CORBETTA Mattia, CFE/LESI/TREN" userId="26ca848e-27a7-4492-9c41-75b04417fbab" providerId="ADAL" clId="{6E1ED40D-7D50-4720-A835-84C6BCBCA36E}" dt="2023-11-28T09:06:27.510" v="0" actId="20577"/>
          <ac:spMkLst>
            <pc:docMk/>
            <pc:sldMk cId="856571861" sldId="848"/>
            <ac:spMk id="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.oecd.org/eshare/els/pc/Deliverables/SAE/Disability%20Outputs/Italy/Data/+Data%20Analysis%20Report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.oecd.org/eshare/els/pc/Deliverables/SAE/Disability%20Outputs/Italy/Data/+Data%20Analysis%20Report2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822195071488995E-2"/>
          <c:y val="0.12781395104491139"/>
          <c:w val="0.9388669527987068"/>
          <c:h val="0.73002281758022836"/>
        </c:manualLayout>
      </c:layout>
      <c:scatterChart>
        <c:scatterStyle val="lineMarker"/>
        <c:varyColors val="0"/>
        <c:ser>
          <c:idx val="0"/>
          <c:order val="0"/>
          <c:tx>
            <c:strRef>
              <c:f>'g2-5'!$G$39</c:f>
              <c:strCache>
                <c:ptCount val="1"/>
                <c:pt idx="0">
                  <c:v>Tasso di sostituzione non contributivo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4591F5"/>
              </a:solidFill>
              <a:ln>
                <a:solidFill>
                  <a:srgbClr val="4591F5"/>
                </a:solidFill>
                <a:prstDash val="solid"/>
              </a:ln>
            </c:spPr>
          </c:marker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Abruzzo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0-0610-4677-BC84-AA4AD091C231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Basilicata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0610-4677-BC84-AA4AD091C231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Calabria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2-0610-4677-BC84-AA4AD091C231}"/>
                </c:ext>
              </c:extLst>
            </c:dLbl>
            <c:dLbl>
              <c:idx val="3"/>
              <c:layout>
                <c:manualLayout>
                  <c:x val="2.2211056454034569E-3"/>
                  <c:y val="2.922630828002025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Campania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3-0610-4677-BC84-AA4AD091C231}"/>
                </c:ext>
              </c:extLst>
            </c:dLbl>
            <c:dLbl>
              <c:idx val="4"/>
              <c:layout>
                <c:manualLayout>
                  <c:x val="-0.1021810562472234"/>
                  <c:y val="3.958663551760413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Emilia-Romagna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4-0610-4677-BC84-AA4AD091C231}"/>
                </c:ext>
              </c:extLst>
            </c:dLbl>
            <c:dLbl>
              <c:idx val="5"/>
              <c:layout>
                <c:manualLayout>
                  <c:x val="5.3247475021103385E-2"/>
                  <c:y val="8.439184709870288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Friuli-Venezia Giulia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5-0610-4677-BC84-AA4AD091C231}"/>
                </c:ext>
              </c:extLst>
            </c:dLbl>
            <c:dLbl>
              <c:idx val="6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Lazio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6-0610-4677-BC84-AA4AD091C231}"/>
                </c:ext>
              </c:extLst>
            </c:dLbl>
            <c:dLbl>
              <c:idx val="7"/>
              <c:layout>
                <c:manualLayout>
                  <c:x val="-2.2195696132181896E-3"/>
                  <c:y val="2.978535779954219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Liguria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7-0610-4677-BC84-AA4AD091C231}"/>
                </c:ext>
              </c:extLst>
            </c:dLbl>
            <c:dLbl>
              <c:idx val="8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Lombardia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8-0610-4677-BC84-AA4AD091C231}"/>
                </c:ext>
              </c:extLst>
            </c:dLbl>
            <c:dLbl>
              <c:idx val="9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Marche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9-0610-4677-BC84-AA4AD091C231}"/>
                </c:ext>
              </c:extLst>
            </c:dLbl>
            <c:dLbl>
              <c:idx val="1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Molise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A-0610-4677-BC84-AA4AD091C231}"/>
                </c:ext>
              </c:extLst>
            </c:dLbl>
            <c:dLbl>
              <c:idx val="1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Piemonte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B-0610-4677-BC84-AA4AD091C231}"/>
                </c:ext>
              </c:extLst>
            </c:dLbl>
            <c:dLbl>
              <c:idx val="1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endParaRPr lang="en-US" sz="1400" b="0" i="0">
                      <a:solidFill>
                        <a:srgbClr val="000000"/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C-0610-4677-BC84-AA4AD091C231}"/>
                </c:ext>
              </c:extLst>
            </c:dLbl>
            <c:dLbl>
              <c:idx val="13"/>
              <c:layout>
                <c:manualLayout>
                  <c:x val="-8.1289770631254143E-2"/>
                  <c:y val="-0.1332004824584404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Trentino-Alto-Adige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610-4677-BC84-AA4AD091C231}"/>
                </c:ext>
              </c:extLst>
            </c:dLbl>
            <c:dLbl>
              <c:idx val="14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Puglia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E-0610-4677-BC84-AA4AD091C231}"/>
                </c:ext>
              </c:extLst>
            </c:dLbl>
            <c:dLbl>
              <c:idx val="15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Sardegna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F-0610-4677-BC84-AA4AD091C231}"/>
                </c:ext>
              </c:extLst>
            </c:dLbl>
            <c:dLbl>
              <c:idx val="16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Sicilia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0-0610-4677-BC84-AA4AD091C231}"/>
                </c:ext>
              </c:extLst>
            </c:dLbl>
            <c:dLbl>
              <c:idx val="17"/>
              <c:layout>
                <c:manualLayout>
                  <c:x val="-8.8501996639820044E-3"/>
                  <c:y val="-6.303948817452409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Toscana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1-0610-4677-BC84-AA4AD091C231}"/>
                </c:ext>
              </c:extLst>
            </c:dLbl>
            <c:dLbl>
              <c:idx val="18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Umbria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2-0610-4677-BC84-AA4AD091C231}"/>
                </c:ext>
              </c:extLst>
            </c:dLbl>
            <c:dLbl>
              <c:idx val="19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endParaRPr lang="en-US" sz="1400" b="0" i="0">
                      <a:solidFill>
                        <a:srgbClr val="000000"/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0610-4677-BC84-AA4AD091C231}"/>
                </c:ext>
              </c:extLst>
            </c:dLbl>
            <c:dLbl>
              <c:idx val="20"/>
              <c:layout>
                <c:manualLayout>
                  <c:x val="-9.1361008277314831E-2"/>
                  <c:y val="-5.648838025470255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Veneto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4-0610-4677-BC84-AA4AD091C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>
                      <a:solidFill>
                        <a:sysClr val="window" lastClr="FFFFFF">
                          <a:lumMod val="50000"/>
                        </a:sysClr>
                      </a:solidFill>
                    </a:ln>
                  </c:spPr>
                </c15:leaderLines>
              </c:ext>
            </c:extLst>
          </c:dLbls>
          <c:trendline>
            <c:spPr>
              <a:ln w="6350">
                <a:solidFill>
                  <a:srgbClr val="006BB6"/>
                </a:solidFill>
              </a:ln>
            </c:spPr>
            <c:trendlineType val="linear"/>
            <c:dispRSqr val="1"/>
            <c:dispEq val="0"/>
            <c:trendlineLbl>
              <c:layout>
                <c:manualLayout>
                  <c:x val="2.1966049323380806E-2"/>
                  <c:y val="9.0735893779628998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750">
                      <a:latin typeface="Arial Narrow" panose="020B060602020203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'g2-5'!$F$40:$F$60</c:f>
              <c:numCache>
                <c:formatCode>0.00</c:formatCode>
                <c:ptCount val="21"/>
                <c:pt idx="0">
                  <c:v>2.9195146648091646</c:v>
                </c:pt>
                <c:pt idx="1">
                  <c:v>3.2402482824212542</c:v>
                </c:pt>
                <c:pt idx="2">
                  <c:v>4.937170420559756</c:v>
                </c:pt>
                <c:pt idx="3">
                  <c:v>4.0618479954057749</c:v>
                </c:pt>
                <c:pt idx="4">
                  <c:v>1.4199280623274662</c:v>
                </c:pt>
                <c:pt idx="5">
                  <c:v>1.4640484413441104</c:v>
                </c:pt>
                <c:pt idx="6">
                  <c:v>2.7373830060561573</c:v>
                </c:pt>
                <c:pt idx="7">
                  <c:v>2.0558075913659395</c:v>
                </c:pt>
                <c:pt idx="8">
                  <c:v>1.5103472544586036</c:v>
                </c:pt>
                <c:pt idx="9">
                  <c:v>2.0518202551874998</c:v>
                </c:pt>
                <c:pt idx="10">
                  <c:v>3.0112288098168181</c:v>
                </c:pt>
                <c:pt idx="11">
                  <c:v>1.6633435359396691</c:v>
                </c:pt>
                <c:pt idx="13">
                  <c:v>1.4787777497477295</c:v>
                </c:pt>
                <c:pt idx="14">
                  <c:v>4.1870802783457268</c:v>
                </c:pt>
                <c:pt idx="15">
                  <c:v>4.0329362523457881</c:v>
                </c:pt>
                <c:pt idx="16">
                  <c:v>3.8520047463070464</c:v>
                </c:pt>
                <c:pt idx="17">
                  <c:v>1.5646442776161722</c:v>
                </c:pt>
                <c:pt idx="18">
                  <c:v>2.9541205000285777</c:v>
                </c:pt>
                <c:pt idx="20">
                  <c:v>1.4742369286333714</c:v>
                </c:pt>
              </c:numCache>
            </c:numRef>
          </c:xVal>
          <c:yVal>
            <c:numRef>
              <c:f>'g2-5'!$G$40:$G$60</c:f>
              <c:numCache>
                <c:formatCode>General</c:formatCode>
                <c:ptCount val="21"/>
                <c:pt idx="0">
                  <c:v>20.721224085746965</c:v>
                </c:pt>
                <c:pt idx="1">
                  <c:v>22.263211180225806</c:v>
                </c:pt>
                <c:pt idx="2">
                  <c:v>25.745760734418756</c:v>
                </c:pt>
                <c:pt idx="3">
                  <c:v>22.816714207968523</c:v>
                </c:pt>
                <c:pt idx="4">
                  <c:v>17.127455740111944</c:v>
                </c:pt>
                <c:pt idx="5">
                  <c:v>17.644210177390065</c:v>
                </c:pt>
                <c:pt idx="6">
                  <c:v>17.218157834954294</c:v>
                </c:pt>
                <c:pt idx="7">
                  <c:v>18.521292807046979</c:v>
                </c:pt>
                <c:pt idx="8">
                  <c:v>15.370057743145299</c:v>
                </c:pt>
                <c:pt idx="9">
                  <c:v>19.901253813982532</c:v>
                </c:pt>
                <c:pt idx="10">
                  <c:v>21.654557648075251</c:v>
                </c:pt>
                <c:pt idx="11">
                  <c:v>17.277294286614403</c:v>
                </c:pt>
                <c:pt idx="12">
                  <c:v>17.181037348163603</c:v>
                </c:pt>
                <c:pt idx="13">
                  <c:v>19.03778615969496</c:v>
                </c:pt>
                <c:pt idx="14">
                  <c:v>23.379445652505339</c:v>
                </c:pt>
                <c:pt idx="15">
                  <c:v>21.650250478146297</c:v>
                </c:pt>
                <c:pt idx="16">
                  <c:v>22.92548016921765</c:v>
                </c:pt>
                <c:pt idx="17">
                  <c:v>18.77236735929808</c:v>
                </c:pt>
                <c:pt idx="18">
                  <c:v>19.504393277342896</c:v>
                </c:pt>
                <c:pt idx="19">
                  <c:v>19.01123415041064</c:v>
                </c:pt>
                <c:pt idx="20">
                  <c:v>17.792281331186686</c:v>
                </c:pt>
              </c:numCache>
            </c:numRef>
          </c:y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a14="http://schemas.microsoft.com/office/drawing/2010/main">
            <c:ext xmlns:c15="http://schemas.microsoft.com/office/drawing/2012/chart" uri="{02D57815-91ED-43cb-92C2-25804820EDAC}">
              <c15:datalabelsRange>
                <c15:f>'g2-5'!$C$40:$C$60</c15:f>
                <c15:dlblRangeCache>
                  <c:ptCount val="21"/>
                  <c:pt idx="0">
                    <c:v>Abruzzo</c:v>
                  </c:pt>
                  <c:pt idx="1">
                    <c:v>Basilicata</c:v>
                  </c:pt>
                  <c:pt idx="2">
                    <c:v>Calabria</c:v>
                  </c:pt>
                  <c:pt idx="3">
                    <c:v>Campania</c:v>
                  </c:pt>
                  <c:pt idx="4">
                    <c:v>Emilia-Romagna</c:v>
                  </c:pt>
                  <c:pt idx="5">
                    <c:v>Friuli-Venezia Giulia</c:v>
                  </c:pt>
                  <c:pt idx="6">
                    <c:v>Lazio</c:v>
                  </c:pt>
                  <c:pt idx="7">
                    <c:v>Liguria</c:v>
                  </c:pt>
                  <c:pt idx="8">
                    <c:v>Lombardia</c:v>
                  </c:pt>
                  <c:pt idx="9">
                    <c:v>Marche</c:v>
                  </c:pt>
                  <c:pt idx="10">
                    <c:v>Molise</c:v>
                  </c:pt>
                  <c:pt idx="11">
                    <c:v>Piemonte</c:v>
                  </c:pt>
                  <c:pt idx="12">
                    <c:v>Provincia Autonoma Bolzano / Bozen</c:v>
                  </c:pt>
                  <c:pt idx="13">
                    <c:v>Trentino-Alto-Adige</c:v>
                  </c:pt>
                  <c:pt idx="14">
                    <c:v>Puglia</c:v>
                  </c:pt>
                  <c:pt idx="15">
                    <c:v>Sardegna</c:v>
                  </c:pt>
                  <c:pt idx="16">
                    <c:v>Sicilia</c:v>
                  </c:pt>
                  <c:pt idx="17">
                    <c:v>Toscana</c:v>
                  </c:pt>
                  <c:pt idx="18">
                    <c:v>Umbria</c:v>
                  </c:pt>
                  <c:pt idx="19">
                    <c:v>Valle d'Aosta / Vallée d'Aoste</c:v>
                  </c:pt>
                  <c:pt idx="20">
                    <c:v>Veneto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0610-4677-BC84-AA4AD091C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356992"/>
        <c:axId val="416355456"/>
      </c:scatterChart>
      <c:valAx>
        <c:axId val="416356992"/>
        <c:scaling>
          <c:orientation val="minMax"/>
          <c:max val="5"/>
          <c:min val="1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>
                    <a:solidFill>
                      <a:srgbClr val="000000"/>
                    </a:solidFill>
                    <a:latin typeface="Arial Narrow" panose="020B0606020202030204" pitchFamily="34" charset="0"/>
                  </a:defRPr>
                </a:pPr>
                <a:r>
                  <a:rPr lang="en-US" sz="1400" b="0" i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Tasso di utilizzo delle pensioni non contributive (%)</a:t>
                </a:r>
              </a:p>
            </c:rich>
          </c:tx>
          <c:layout>
            <c:manualLayout>
              <c:xMode val="edge"/>
              <c:yMode val="edge"/>
              <c:x val="0.73547646683867784"/>
              <c:y val="0.91137673924688389"/>
            </c:manualLayout>
          </c:layout>
          <c:overlay val="0"/>
        </c:title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4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16355456"/>
        <c:crosses val="autoZero"/>
        <c:crossBetween val="midCat"/>
      </c:valAx>
      <c:valAx>
        <c:axId val="416355456"/>
        <c:scaling>
          <c:orientation val="minMax"/>
          <c:min val="12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4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16356992"/>
        <c:crosses val="autoZero"/>
        <c:crossBetween val="midCat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131796601566648E-2"/>
          <c:y val="9.9218360960152879E-2"/>
          <c:w val="0.93468201575059817"/>
          <c:h val="0.65491059238756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'g2-8'!$D$153</c:f>
              <c:strCache>
                <c:ptCount val="1"/>
                <c:pt idx="0">
                  <c:v>Spesa per persona con disabilità</c:v>
                </c:pt>
              </c:strCache>
            </c:strRef>
          </c:tx>
          <c:spPr>
            <a:solidFill>
              <a:srgbClr val="00AACC"/>
            </a:solidFill>
            <a:ln w="6350" cmpd="sng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</a14:hiddenLine>
              </a:ext>
            </a:extLst>
          </c:spPr>
          <c:invertIfNegative val="0"/>
          <c:dPt>
            <c:idx val="0"/>
            <c:invertIfNegative val="0"/>
            <c:bubble3D val="0"/>
            <c:spPr>
              <a:solidFill>
                <a:srgbClr val="F79779"/>
              </a:solidFill>
              <a:ln w="6350" cmpd="sng">
                <a:solidFill>
                  <a:srgbClr val="000000"/>
                </a:solidFill>
                <a:round/>
              </a:ln>
              <a:effectLst/>
            </c:spPr>
            <c:extLst xmlns:mc="http://schemas.openxmlformats.org/markup-compatibility/2006" xmlns:c14="http://schemas.microsoft.com/office/drawing/2007/8/2/chart" xmlns:a14="http://schemas.microsoft.com/office/drawing/2010/main" xmlns:c16="http://schemas.microsoft.com/office/drawing/2014/chart">
              <c:ext xmlns:c16="http://schemas.microsoft.com/office/drawing/2014/chart" uri="{C3380CC4-5D6E-409C-BE32-E72D297353CC}">
                <c16:uniqueId val="{00000001-FE21-493A-9008-DE2242F1F84A}"/>
              </c:ext>
            </c:extLst>
          </c:dPt>
          <c:dPt>
            <c:idx val="1"/>
            <c:invertIfNegative val="0"/>
            <c:bubble3D val="0"/>
            <c:spPr>
              <a:solidFill>
                <a:srgbClr val="F7977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 xmlns:mc="http://schemas.openxmlformats.org/markup-compatibility/2006" xmlns:c14="http://schemas.microsoft.com/office/drawing/2007/8/2/chart" xmlns:a14="http://schemas.microsoft.com/office/drawing/2010/main" xmlns:c16="http://schemas.microsoft.com/office/drawing/2014/chart">
              <c:ext xmlns:c16="http://schemas.microsoft.com/office/drawing/2014/chart" uri="{C3380CC4-5D6E-409C-BE32-E72D297353CC}">
                <c16:uniqueId val="{00000003-FE21-493A-9008-DE2242F1F84A}"/>
              </c:ext>
            </c:extLst>
          </c:dPt>
          <c:dPt>
            <c:idx val="2"/>
            <c:invertIfNegative val="0"/>
            <c:bubble3D val="0"/>
            <c:spPr>
              <a:solidFill>
                <a:srgbClr val="FF999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 xmlns:mc="http://schemas.openxmlformats.org/markup-compatibility/2006" xmlns:c14="http://schemas.microsoft.com/office/drawing/2007/8/2/chart" xmlns:a14="http://schemas.microsoft.com/office/drawing/2010/main" xmlns:c16="http://schemas.microsoft.com/office/drawing/2014/chart">
              <c:ext xmlns:c16="http://schemas.microsoft.com/office/drawing/2014/chart" uri="{C3380CC4-5D6E-409C-BE32-E72D297353CC}">
                <c16:uniqueId val="{00000005-FE21-493A-9008-DE2242F1F84A}"/>
              </c:ext>
            </c:extLst>
          </c:dPt>
          <c:dPt>
            <c:idx val="3"/>
            <c:invertIfNegative val="0"/>
            <c:bubble3D val="0"/>
            <c:spPr>
              <a:solidFill>
                <a:srgbClr val="F7977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 xmlns:mc="http://schemas.openxmlformats.org/markup-compatibility/2006" xmlns:c14="http://schemas.microsoft.com/office/drawing/2007/8/2/chart" xmlns:a14="http://schemas.microsoft.com/office/drawing/2010/main" xmlns:c16="http://schemas.microsoft.com/office/drawing/2014/chart">
              <c:ext xmlns:c16="http://schemas.microsoft.com/office/drawing/2014/chart" uri="{C3380CC4-5D6E-409C-BE32-E72D297353CC}">
                <c16:uniqueId val="{00000007-FE21-493A-9008-DE2242F1F84A}"/>
              </c:ext>
            </c:extLst>
          </c:dPt>
          <c:dPt>
            <c:idx val="4"/>
            <c:invertIfNegative val="0"/>
            <c:bubble3D val="0"/>
            <c:spPr>
              <a:solidFill>
                <a:srgbClr val="F7977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 xmlns:mc="http://schemas.openxmlformats.org/markup-compatibility/2006" xmlns:c14="http://schemas.microsoft.com/office/drawing/2007/8/2/chart" xmlns:a14="http://schemas.microsoft.com/office/drawing/2010/main" xmlns:c16="http://schemas.microsoft.com/office/drawing/2014/chart">
              <c:ext xmlns:c16="http://schemas.microsoft.com/office/drawing/2014/chart" uri="{C3380CC4-5D6E-409C-BE32-E72D297353CC}">
                <c16:uniqueId val="{00000009-FE21-493A-9008-DE2242F1F84A}"/>
              </c:ext>
            </c:extLst>
          </c:dPt>
          <c:dPt>
            <c:idx val="5"/>
            <c:invertIfNegative val="0"/>
            <c:bubble3D val="0"/>
            <c:spPr>
              <a:solidFill>
                <a:srgbClr val="F7977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 xmlns:mc="http://schemas.openxmlformats.org/markup-compatibility/2006" xmlns:c14="http://schemas.microsoft.com/office/drawing/2007/8/2/chart" xmlns:a14="http://schemas.microsoft.com/office/drawing/2010/main" xmlns:c16="http://schemas.microsoft.com/office/drawing/2014/chart">
              <c:ext xmlns:c16="http://schemas.microsoft.com/office/drawing/2014/chart" uri="{C3380CC4-5D6E-409C-BE32-E72D297353CC}">
                <c16:uniqueId val="{0000000B-FE21-493A-9008-DE2242F1F84A}"/>
              </c:ext>
            </c:extLst>
          </c:dPt>
          <c:dPt>
            <c:idx val="6"/>
            <c:invertIfNegative val="0"/>
            <c:bubble3D val="0"/>
            <c:spPr>
              <a:solidFill>
                <a:srgbClr val="FF999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 xmlns:mc="http://schemas.openxmlformats.org/markup-compatibility/2006" xmlns:c14="http://schemas.microsoft.com/office/drawing/2007/8/2/chart" xmlns:a14="http://schemas.microsoft.com/office/drawing/2010/main" xmlns:c16="http://schemas.microsoft.com/office/drawing/2014/chart">
              <c:ext xmlns:c16="http://schemas.microsoft.com/office/drawing/2014/chart" uri="{C3380CC4-5D6E-409C-BE32-E72D297353CC}">
                <c16:uniqueId val="{0000000D-FE21-493A-9008-DE2242F1F84A}"/>
              </c:ext>
            </c:extLst>
          </c:dPt>
          <c:dPt>
            <c:idx val="7"/>
            <c:invertIfNegative val="0"/>
            <c:bubble3D val="0"/>
            <c:spPr>
              <a:solidFill>
                <a:srgbClr val="FF999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 xmlns:mc="http://schemas.openxmlformats.org/markup-compatibility/2006" xmlns:c14="http://schemas.microsoft.com/office/drawing/2007/8/2/chart" xmlns:a14="http://schemas.microsoft.com/office/drawing/2010/main" xmlns:c16="http://schemas.microsoft.com/office/drawing/2014/chart">
              <c:ext xmlns:c16="http://schemas.microsoft.com/office/drawing/2014/chart" uri="{C3380CC4-5D6E-409C-BE32-E72D297353CC}">
                <c16:uniqueId val="{0000000F-FE21-493A-9008-DE2242F1F84A}"/>
              </c:ext>
            </c:extLst>
          </c:dPt>
          <c:dPt>
            <c:idx val="8"/>
            <c:invertIfNegative val="0"/>
            <c:bubble3D val="0"/>
            <c:spPr>
              <a:solidFill>
                <a:srgbClr val="F7977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 xmlns:mc="http://schemas.openxmlformats.org/markup-compatibility/2006" xmlns:c14="http://schemas.microsoft.com/office/drawing/2007/8/2/chart" xmlns:a14="http://schemas.microsoft.com/office/drawing/2010/main" xmlns:c16="http://schemas.microsoft.com/office/drawing/2014/chart">
              <c:ext xmlns:c16="http://schemas.microsoft.com/office/drawing/2014/chart" uri="{C3380CC4-5D6E-409C-BE32-E72D297353CC}">
                <c16:uniqueId val="{00000011-FE21-493A-9008-DE2242F1F84A}"/>
              </c:ext>
            </c:extLst>
          </c:dPt>
          <c:dPt>
            <c:idx val="9"/>
            <c:invertIfNegative val="0"/>
            <c:bubble3D val="0"/>
            <c:spPr>
              <a:solidFill>
                <a:srgbClr val="F7977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 xmlns:mc="http://schemas.openxmlformats.org/markup-compatibility/2006" xmlns:c14="http://schemas.microsoft.com/office/drawing/2007/8/2/chart" xmlns:a14="http://schemas.microsoft.com/office/drawing/2010/main" xmlns:c16="http://schemas.microsoft.com/office/drawing/2014/chart">
              <c:ext xmlns:c16="http://schemas.microsoft.com/office/drawing/2014/chart" uri="{C3380CC4-5D6E-409C-BE32-E72D297353CC}">
                <c16:uniqueId val="{00000013-FE21-493A-9008-DE2242F1F84A}"/>
              </c:ext>
            </c:extLst>
          </c:dPt>
          <c:dPt>
            <c:idx val="10"/>
            <c:invertIfNegative val="0"/>
            <c:bubble3D val="0"/>
            <c:spPr>
              <a:solidFill>
                <a:srgbClr val="FF999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 xmlns:mc="http://schemas.openxmlformats.org/markup-compatibility/2006" xmlns:c14="http://schemas.microsoft.com/office/drawing/2007/8/2/chart" xmlns:a14="http://schemas.microsoft.com/office/drawing/2010/main" xmlns:c16="http://schemas.microsoft.com/office/drawing/2014/chart">
              <c:ext xmlns:c16="http://schemas.microsoft.com/office/drawing/2014/chart" uri="{C3380CC4-5D6E-409C-BE32-E72D297353CC}">
                <c16:uniqueId val="{00000015-FE21-493A-9008-DE2242F1F84A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9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 xmlns:mc="http://schemas.openxmlformats.org/markup-compatibility/2006" xmlns:c14="http://schemas.microsoft.com/office/drawing/2007/8/2/chart" xmlns:a14="http://schemas.microsoft.com/office/drawing/2010/main" xmlns:c16="http://schemas.microsoft.com/office/drawing/2014/chart">
              <c:ext xmlns:c16="http://schemas.microsoft.com/office/drawing/2014/chart" uri="{C3380CC4-5D6E-409C-BE32-E72D297353CC}">
                <c16:uniqueId val="{00000017-FE21-493A-9008-DE2242F1F84A}"/>
              </c:ext>
            </c:extLst>
          </c:dPt>
          <c:cat>
            <c:strRef>
              <c:f>'g2-8'!$A$155:$A$173</c:f>
              <c:strCache>
                <c:ptCount val="19"/>
                <c:pt idx="0">
                  <c:v>Molise</c:v>
                </c:pt>
                <c:pt idx="1">
                  <c:v>Basilicata</c:v>
                </c:pt>
                <c:pt idx="2">
                  <c:v>Abruzzo</c:v>
                </c:pt>
                <c:pt idx="3">
                  <c:v>Sardinia</c:v>
                </c:pt>
                <c:pt idx="4">
                  <c:v>Campania</c:v>
                </c:pt>
                <c:pt idx="5">
                  <c:v>Sicily</c:v>
                </c:pt>
                <c:pt idx="6">
                  <c:v>Umbria</c:v>
                </c:pt>
                <c:pt idx="7">
                  <c:v>Lazio</c:v>
                </c:pt>
                <c:pt idx="8">
                  <c:v>Calabria</c:v>
                </c:pt>
                <c:pt idx="9">
                  <c:v>Apulia</c:v>
                </c:pt>
                <c:pt idx="10">
                  <c:v>Tuscany</c:v>
                </c:pt>
                <c:pt idx="11">
                  <c:v>Aosta Valley</c:v>
                </c:pt>
                <c:pt idx="12">
                  <c:v>F. V. Giulia</c:v>
                </c:pt>
                <c:pt idx="13">
                  <c:v>Piedmont</c:v>
                </c:pt>
                <c:pt idx="14">
                  <c:v>Marche</c:v>
                </c:pt>
                <c:pt idx="15">
                  <c:v>Emilia Romagna</c:v>
                </c:pt>
                <c:pt idx="16">
                  <c:v>Liguria</c:v>
                </c:pt>
                <c:pt idx="17">
                  <c:v>Veneto</c:v>
                </c:pt>
                <c:pt idx="18">
                  <c:v>Lombardy</c:v>
                </c:pt>
              </c:strCache>
            </c:strRef>
          </c:cat>
          <c:val>
            <c:numRef>
              <c:f>'g2-8'!$D$155:$D$173</c:f>
              <c:numCache>
                <c:formatCode>0</c:formatCode>
                <c:ptCount val="19"/>
                <c:pt idx="0">
                  <c:v>1010.7439264705882</c:v>
                </c:pt>
                <c:pt idx="1">
                  <c:v>1154.1353383458647</c:v>
                </c:pt>
                <c:pt idx="2">
                  <c:v>1307.1197411003236</c:v>
                </c:pt>
                <c:pt idx="3">
                  <c:v>1328.6046511627908</c:v>
                </c:pt>
                <c:pt idx="4">
                  <c:v>1363.3854645814167</c:v>
                </c:pt>
                <c:pt idx="5">
                  <c:v>1500.9025270758123</c:v>
                </c:pt>
                <c:pt idx="6">
                  <c:v>1619.7368421052631</c:v>
                </c:pt>
                <c:pt idx="7">
                  <c:v>1620.0803212851406</c:v>
                </c:pt>
                <c:pt idx="8">
                  <c:v>1636.0341151385928</c:v>
                </c:pt>
                <c:pt idx="9">
                  <c:v>1689.8148148148148</c:v>
                </c:pt>
                <c:pt idx="10">
                  <c:v>1775.9237187127533</c:v>
                </c:pt>
                <c:pt idx="11">
                  <c:v>1853.7618399999999</c:v>
                </c:pt>
                <c:pt idx="12">
                  <c:v>1901.8587360594795</c:v>
                </c:pt>
                <c:pt idx="13">
                  <c:v>1923.3160621761658</c:v>
                </c:pt>
                <c:pt idx="14">
                  <c:v>2083.1395348837209</c:v>
                </c:pt>
                <c:pt idx="15">
                  <c:v>2187.7551020408164</c:v>
                </c:pt>
                <c:pt idx="16">
                  <c:v>2208.092485549133</c:v>
                </c:pt>
                <c:pt idx="17">
                  <c:v>2256.1819980217606</c:v>
                </c:pt>
                <c:pt idx="18">
                  <c:v>2343.0515063168123</c:v>
                </c:pt>
              </c:numCache>
            </c:numRef>
          </c:val>
          <c:extLst xmlns:mc="http://schemas.openxmlformats.org/markup-compatibility/2006" xmlns:c14="http://schemas.microsoft.com/office/drawing/2007/8/2/chart" xmlns:a14="http://schemas.microsoft.com/office/drawing/2010/main" xmlns:c16="http://schemas.microsoft.com/office/drawing/2014/chart">
            <c:ext xmlns:c16="http://schemas.microsoft.com/office/drawing/2014/chart" uri="{C3380CC4-5D6E-409C-BE32-E72D297353CC}">
              <c16:uniqueId val="{00000018-FE21-493A-9008-DE2242F1F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436702208"/>
        <c:axId val="436706304"/>
      </c:barChart>
      <c:catAx>
        <c:axId val="436702208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436706304"/>
        <c:crosses val="autoZero"/>
        <c:auto val="1"/>
        <c:lblAlgn val="ctr"/>
        <c:lblOffset val="0"/>
        <c:tickLblSkip val="1"/>
        <c:noMultiLvlLbl val="0"/>
      </c:catAx>
      <c:valAx>
        <c:axId val="436706304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Euro</a:t>
                </a:r>
              </a:p>
            </c:rich>
          </c:tx>
          <c:layout>
            <c:manualLayout>
              <c:xMode val="edge"/>
              <c:yMode val="edge"/>
              <c:x val="1.5992102187806358E-2"/>
              <c:y val="1.8940441858174071E-3"/>
            </c:manualLayout>
          </c:layout>
          <c:overlay val="0"/>
        </c:title>
        <c:numFmt formatCode="#\ ###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6702208"/>
        <c:crosses val="autoZero"/>
        <c:crossBetween val="between"/>
      </c:valAx>
      <c:spPr>
        <a:solidFill>
          <a:srgbClr val="EAEAEA"/>
        </a:solidFill>
        <a:ln w="9525"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A111ACC-6587-4B78-BCEB-CF21014D0921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Modifica degli stili del testo Master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7192671-0603-4D66-A6DB-6CED93158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0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" y="782638"/>
            <a:ext cx="6962775" cy="3916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7318" y="4698922"/>
            <a:ext cx="6298300" cy="5511886"/>
          </a:xfrm>
        </p:spPr>
        <p:txBody>
          <a:bodyPr/>
          <a:lstStyle/>
          <a:p>
            <a:pPr defTabSz="96651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1971-2FC0-4F94-9014-C5C9A4B787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53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652463"/>
            <a:ext cx="6715125" cy="377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6462" y="4740662"/>
            <a:ext cx="6336704" cy="491190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>
              <a:solidFill>
                <a:schemeClr val="bg2">
                  <a:lumMod val="10000"/>
                </a:schemeClr>
              </a:solidFill>
              <a:effectLst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98616-B828-4522-9DFD-F8A5B4E0D5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200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2486" y="4475163"/>
            <a:ext cx="5904656" cy="5249415"/>
          </a:xfrm>
        </p:spPr>
        <p:txBody>
          <a:bodyPr/>
          <a:lstStyle/>
          <a:p>
            <a:pPr marL="0" marR="0" lvl="0" indent="0" algn="l" defTabSz="914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1971-2FC0-4F94-9014-C5C9A4B7874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2486" y="4475163"/>
            <a:ext cx="5904656" cy="5249415"/>
          </a:xfrm>
        </p:spPr>
        <p:txBody>
          <a:bodyPr/>
          <a:lstStyle/>
          <a:p>
            <a:pPr marL="0" marR="0" lvl="0" indent="0" algn="l" defTabSz="914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1971-2FC0-4F94-9014-C5C9A4B7874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4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652463"/>
            <a:ext cx="6715125" cy="377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6462" y="4740662"/>
            <a:ext cx="6336704" cy="491190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>
              <a:solidFill>
                <a:schemeClr val="bg2">
                  <a:lumMod val="10000"/>
                </a:schemeClr>
              </a:solidFill>
              <a:effectLst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98616-B828-4522-9DFD-F8A5B4E0D5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11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" y="782638"/>
            <a:ext cx="6962775" cy="3916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7318" y="4698922"/>
            <a:ext cx="6298300" cy="5511886"/>
          </a:xfrm>
        </p:spPr>
        <p:txBody>
          <a:bodyPr/>
          <a:lstStyle/>
          <a:p>
            <a:pPr defTabSz="96651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1971-2FC0-4F94-9014-C5C9A4B787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38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652463"/>
            <a:ext cx="6715125" cy="377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6462" y="4740662"/>
            <a:ext cx="6336704" cy="491190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>
              <a:solidFill>
                <a:schemeClr val="bg2">
                  <a:lumMod val="10000"/>
                </a:schemeClr>
              </a:solidFill>
              <a:effectLst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8616-B828-4522-9DFD-F8A5B4E0D5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7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2486" y="4475163"/>
            <a:ext cx="5904656" cy="5249415"/>
          </a:xfrm>
        </p:spPr>
        <p:txBody>
          <a:bodyPr/>
          <a:lstStyle/>
          <a:p>
            <a:pPr marL="0" marR="0" lvl="0" indent="0" algn="l" defTabSz="914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1971-2FC0-4F94-9014-C5C9A4B787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685800"/>
            <a:ext cx="7051675" cy="3967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6893" y="4977696"/>
            <a:ext cx="6759151" cy="5157504"/>
          </a:xfrm>
        </p:spPr>
        <p:txBody>
          <a:bodyPr/>
          <a:lstStyle/>
          <a:p>
            <a:pPr>
              <a:spcBef>
                <a:spcPts val="634"/>
              </a:spcBef>
              <a:spcAft>
                <a:spcPts val="634"/>
              </a:spcAft>
            </a:pPr>
            <a:endParaRPr lang="en-GB" sz="150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8616-B828-4522-9DFD-F8A5B4E0D5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2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685800"/>
            <a:ext cx="7051675" cy="3967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6893" y="4977696"/>
            <a:ext cx="6759151" cy="5157504"/>
          </a:xfrm>
        </p:spPr>
        <p:txBody>
          <a:bodyPr/>
          <a:lstStyle/>
          <a:p>
            <a:pPr>
              <a:spcBef>
                <a:spcPts val="634"/>
              </a:spcBef>
              <a:spcAft>
                <a:spcPts val="634"/>
              </a:spcAft>
            </a:pPr>
            <a:endParaRPr lang="en-GB" sz="150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8616-B828-4522-9DFD-F8A5B4E0D5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3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" y="782638"/>
            <a:ext cx="6962775" cy="3916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7318" y="4698922"/>
            <a:ext cx="6298300" cy="5511886"/>
          </a:xfrm>
        </p:spPr>
        <p:txBody>
          <a:bodyPr/>
          <a:lstStyle/>
          <a:p>
            <a:pPr defTabSz="96651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1971-2FC0-4F94-9014-C5C9A4B787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80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685800"/>
            <a:ext cx="7051675" cy="3967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6893" y="4977696"/>
            <a:ext cx="6759151" cy="5157504"/>
          </a:xfrm>
        </p:spPr>
        <p:txBody>
          <a:bodyPr/>
          <a:lstStyle/>
          <a:p>
            <a:pPr>
              <a:spcBef>
                <a:spcPts val="634"/>
              </a:spcBef>
              <a:spcAft>
                <a:spcPts val="634"/>
              </a:spcAft>
            </a:pPr>
            <a:endParaRPr lang="en-GB" sz="150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8616-B828-4522-9DFD-F8A5B4E0D5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90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652463"/>
            <a:ext cx="6715125" cy="377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6462" y="4740662"/>
            <a:ext cx="6336704" cy="491190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>
              <a:solidFill>
                <a:schemeClr val="bg2">
                  <a:lumMod val="10000"/>
                </a:schemeClr>
              </a:solidFill>
              <a:effectLst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98616-B828-4522-9DFD-F8A5B4E0D5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23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emf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Diapositive de titre">
    <p:bg>
      <p:bgPr>
        <a:gradFill flip="none" rotWithShape="1">
          <a:gsLst>
            <a:gs pos="0">
              <a:schemeClr val="accent5">
                <a:lumMod val="75000"/>
              </a:schemeClr>
            </a:gs>
            <a:gs pos="64000">
              <a:schemeClr val="accent5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926" y="553718"/>
            <a:ext cx="1870396" cy="392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872000" y="2140205"/>
            <a:ext cx="8400000" cy="1627796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5867"/>
              </a:lnSpc>
              <a:defRPr sz="4800" b="0" cap="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pic>
        <p:nvPicPr>
          <p:cNvPr id="15" name="Image 14" descr="angle_16-9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0"/>
            <a:ext cx="2632567" cy="4241357"/>
          </a:xfrm>
          <a:prstGeom prst="rect">
            <a:avLst/>
          </a:prstGeom>
        </p:spPr>
      </p:pic>
      <p:pic>
        <p:nvPicPr>
          <p:cNvPr id="16" name="Image 15" descr="angle_16-9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90" y="2616643"/>
            <a:ext cx="2632567" cy="424135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00" y="440534"/>
            <a:ext cx="691200" cy="1437697"/>
          </a:xfrm>
          <a:prstGeom prst="rect">
            <a:avLst/>
          </a:prstGeom>
        </p:spPr>
      </p:pic>
      <p:pic>
        <p:nvPicPr>
          <p:cNvPr id="18" name="Image 17" descr="OECD_TEXT_20cm_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00" y="6048000"/>
            <a:ext cx="1789176" cy="59436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2000" y="4802493"/>
            <a:ext cx="8400000" cy="41293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2533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the date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80722" y="630656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aseline="0" dirty="0">
                <a:latin typeface="+mj-lt"/>
              </a:rPr>
              <a:t>    @ </a:t>
            </a:r>
            <a:r>
              <a:rPr lang="en-US" sz="1000" baseline="0" dirty="0" err="1">
                <a:latin typeface="+mj-lt"/>
              </a:rPr>
              <a:t>OECD_Social</a:t>
            </a:r>
            <a:r>
              <a:rPr lang="en-US" sz="1000" baseline="0" dirty="0">
                <a:latin typeface="+mj-lt"/>
              </a:rPr>
              <a:t> &amp; </a:t>
            </a:r>
            <a:r>
              <a:rPr lang="en-US" sz="1000" dirty="0">
                <a:latin typeface="+mj-lt"/>
              </a:rPr>
              <a:t>@</a:t>
            </a:r>
            <a:r>
              <a:rPr lang="en-US" sz="1000" dirty="0" err="1">
                <a:latin typeface="+mj-lt"/>
              </a:rPr>
              <a:t>OECD_local</a:t>
            </a:r>
            <a:r>
              <a:rPr lang="en-US" sz="1000" dirty="0">
                <a:latin typeface="+mj-lt"/>
              </a:rPr>
              <a:t>          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https://oe.cd/disability-Italy</a:t>
            </a:r>
            <a:endParaRPr lang="en-US" sz="1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97" y="6381439"/>
            <a:ext cx="156497" cy="127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39" y="6350119"/>
            <a:ext cx="143617" cy="143617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 userDrawn="1"/>
        </p:nvSpPr>
        <p:spPr>
          <a:xfrm>
            <a:off x="1872000" y="5317164"/>
            <a:ext cx="8400000" cy="41293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1219170" rtl="0" eaLnBrk="1" latinLnBrk="0" hangingPunct="1">
              <a:lnSpc>
                <a:spcPts val="2533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1"/>
                </a:solidFill>
              </a:rPr>
              <a:t>OECD | </a:t>
            </a:r>
            <a:r>
              <a:rPr lang="en-US" sz="1200" dirty="0">
                <a:solidFill>
                  <a:schemeClr val="tx1"/>
                </a:solidFill>
              </a:rPr>
              <a:t>Directorate for Employment, </a:t>
            </a:r>
            <a:r>
              <a:rPr lang="en-US" sz="1200" dirty="0" err="1">
                <a:solidFill>
                  <a:schemeClr val="tx1"/>
                </a:solidFill>
              </a:rPr>
              <a:t>Labour</a:t>
            </a:r>
            <a:r>
              <a:rPr lang="en-US" sz="1200" dirty="0">
                <a:solidFill>
                  <a:schemeClr val="tx1"/>
                </a:solidFill>
              </a:rPr>
              <a:t> and Social Affairs &amp;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Trento Centre for Local Development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72000" y="4162806"/>
            <a:ext cx="6702425" cy="379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05" y="5982881"/>
            <a:ext cx="2880000" cy="675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458" y="5082881"/>
            <a:ext cx="89711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3D8C7E-901F-4BF7-8F89-F359E02ED2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336551" y="1658607"/>
            <a:ext cx="11518900" cy="440478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27" y="6218327"/>
            <a:ext cx="2160000" cy="5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7C06CA-6BE8-0343-A32B-8F917CC955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844" y="0"/>
            <a:ext cx="12199845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70294 w 12192000"/>
              <a:gd name="connsiteY3" fmla="*/ 3388659 h 6858000"/>
              <a:gd name="connsiteX4" fmla="*/ 0 w 12192000"/>
              <a:gd name="connsiteY4" fmla="*/ 0 h 6858000"/>
              <a:gd name="connsiteX0" fmla="*/ 13447 w 12205447"/>
              <a:gd name="connsiteY0" fmla="*/ 0 h 6858000"/>
              <a:gd name="connsiteX1" fmla="*/ 12205447 w 12205447"/>
              <a:gd name="connsiteY1" fmla="*/ 0 h 6858000"/>
              <a:gd name="connsiteX2" fmla="*/ 12205447 w 12205447"/>
              <a:gd name="connsiteY2" fmla="*/ 6858000 h 6858000"/>
              <a:gd name="connsiteX3" fmla="*/ 0 w 12205447"/>
              <a:gd name="connsiteY3" fmla="*/ 2528047 h 6858000"/>
              <a:gd name="connsiteX4" fmla="*/ 13447 w 12205447"/>
              <a:gd name="connsiteY4" fmla="*/ 0 h 6858000"/>
              <a:gd name="connsiteX0" fmla="*/ 40341 w 12232341"/>
              <a:gd name="connsiteY0" fmla="*/ 0 h 6858000"/>
              <a:gd name="connsiteX1" fmla="*/ 12232341 w 12232341"/>
              <a:gd name="connsiteY1" fmla="*/ 0 h 6858000"/>
              <a:gd name="connsiteX2" fmla="*/ 12232341 w 12232341"/>
              <a:gd name="connsiteY2" fmla="*/ 6858000 h 6858000"/>
              <a:gd name="connsiteX3" fmla="*/ 0 w 12232341"/>
              <a:gd name="connsiteY3" fmla="*/ 1559859 h 6858000"/>
              <a:gd name="connsiteX4" fmla="*/ 40341 w 12232341"/>
              <a:gd name="connsiteY4" fmla="*/ 0 h 6858000"/>
              <a:gd name="connsiteX0" fmla="*/ 26894 w 12218894"/>
              <a:gd name="connsiteY0" fmla="*/ 0 h 6858000"/>
              <a:gd name="connsiteX1" fmla="*/ 12218894 w 12218894"/>
              <a:gd name="connsiteY1" fmla="*/ 0 h 6858000"/>
              <a:gd name="connsiteX2" fmla="*/ 12218894 w 12218894"/>
              <a:gd name="connsiteY2" fmla="*/ 6858000 h 6858000"/>
              <a:gd name="connsiteX3" fmla="*/ 0 w 12218894"/>
              <a:gd name="connsiteY3" fmla="*/ 1613647 h 6858000"/>
              <a:gd name="connsiteX4" fmla="*/ 26894 w 12218894"/>
              <a:gd name="connsiteY4" fmla="*/ 0 h 6858000"/>
              <a:gd name="connsiteX0" fmla="*/ 7844 w 12199844"/>
              <a:gd name="connsiteY0" fmla="*/ 0 h 6858000"/>
              <a:gd name="connsiteX1" fmla="*/ 12199844 w 12199844"/>
              <a:gd name="connsiteY1" fmla="*/ 0 h 6858000"/>
              <a:gd name="connsiteX2" fmla="*/ 12199844 w 12199844"/>
              <a:gd name="connsiteY2" fmla="*/ 6858000 h 6858000"/>
              <a:gd name="connsiteX3" fmla="*/ 0 w 12199844"/>
              <a:gd name="connsiteY3" fmla="*/ 2909047 h 6858000"/>
              <a:gd name="connsiteX4" fmla="*/ 7844 w 12199844"/>
              <a:gd name="connsiteY4" fmla="*/ 0 h 6858000"/>
              <a:gd name="connsiteX0" fmla="*/ 7844 w 12199844"/>
              <a:gd name="connsiteY0" fmla="*/ 0 h 6858000"/>
              <a:gd name="connsiteX1" fmla="*/ 12199844 w 12199844"/>
              <a:gd name="connsiteY1" fmla="*/ 0 h 6858000"/>
              <a:gd name="connsiteX2" fmla="*/ 12199844 w 12199844"/>
              <a:gd name="connsiteY2" fmla="*/ 6858000 h 6858000"/>
              <a:gd name="connsiteX3" fmla="*/ 0 w 12199844"/>
              <a:gd name="connsiteY3" fmla="*/ 2909047 h 6858000"/>
              <a:gd name="connsiteX4" fmla="*/ 7844 w 12199844"/>
              <a:gd name="connsiteY4" fmla="*/ 0 h 6858000"/>
              <a:gd name="connsiteX0" fmla="*/ 7844 w 12199844"/>
              <a:gd name="connsiteY0" fmla="*/ 0 h 6858000"/>
              <a:gd name="connsiteX1" fmla="*/ 12199844 w 12199844"/>
              <a:gd name="connsiteY1" fmla="*/ 0 h 6858000"/>
              <a:gd name="connsiteX2" fmla="*/ 12199844 w 12199844"/>
              <a:gd name="connsiteY2" fmla="*/ 6858000 h 6858000"/>
              <a:gd name="connsiteX3" fmla="*/ 0 w 12199844"/>
              <a:gd name="connsiteY3" fmla="*/ 2909047 h 6858000"/>
              <a:gd name="connsiteX4" fmla="*/ 7844 w 121998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844" h="6858000">
                <a:moveTo>
                  <a:pt x="7844" y="0"/>
                </a:moveTo>
                <a:lnTo>
                  <a:pt x="12199844" y="0"/>
                </a:lnTo>
                <a:lnTo>
                  <a:pt x="12199844" y="6858000"/>
                </a:lnTo>
                <a:lnTo>
                  <a:pt x="0" y="2909047"/>
                </a:lnTo>
                <a:cubicBezTo>
                  <a:pt x="4482" y="2066365"/>
                  <a:pt x="3362" y="842682"/>
                  <a:pt x="784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vert="vert270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ea typeface="Anonymous Pro" panose="02060609030202000504" pitchFamily="49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6701B7F-0003-5242-9D36-DDA3A9A8276C}"/>
              </a:ext>
            </a:extLst>
          </p:cNvPr>
          <p:cNvSpPr/>
          <p:nvPr/>
        </p:nvSpPr>
        <p:spPr>
          <a:xfrm>
            <a:off x="0" y="2895600"/>
            <a:ext cx="12192000" cy="3962402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7000">
                <a:schemeClr val="accent5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E3925-0FA3-0B46-BDA5-6344940D3F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687" y="4223215"/>
            <a:ext cx="6862279" cy="22448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4000" b="1" spc="0">
                <a:solidFill>
                  <a:schemeClr val="tx1"/>
                </a:solidFill>
                <a:latin typeface="+mj-lt"/>
                <a:ea typeface="Anonymous Pro" panose="02060609030202000504" pitchFamily="49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me</a:t>
            </a:r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voluptad</a:t>
            </a:r>
            <a:r>
              <a:rPr lang="en-US" dirty="0"/>
              <a:t> at</a:t>
            </a:r>
          </a:p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dolormentad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3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72" y="5866091"/>
            <a:ext cx="1870396" cy="39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77000">
                <a:schemeClr val="accent5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7" y="5848351"/>
            <a:ext cx="1742083" cy="427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4392" y="3437985"/>
            <a:ext cx="686139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</a:t>
            </a:r>
            <a:endParaRPr lang="en-US" sz="3733" dirty="0">
              <a:latin typeface="+mj-lt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20532" y="3502546"/>
            <a:ext cx="10600843" cy="728133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u="none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xxxxxx@oecd.org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0416" y="438240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+mj-lt"/>
              </a:rPr>
              <a:t>Twitter:</a:t>
            </a:r>
            <a:r>
              <a:rPr lang="en-US" sz="1600" baseline="0" dirty="0">
                <a:latin typeface="+mj-lt"/>
              </a:rPr>
              <a:t> @</a:t>
            </a:r>
            <a:r>
              <a:rPr lang="en-US" sz="1600" baseline="0" dirty="0" err="1">
                <a:latin typeface="+mj-lt"/>
              </a:rPr>
              <a:t>OECD_social</a:t>
            </a:r>
            <a:r>
              <a:rPr lang="en-US" sz="1600" baseline="0" dirty="0">
                <a:latin typeface="+mj-lt"/>
              </a:rPr>
              <a:t> &amp; </a:t>
            </a:r>
            <a:r>
              <a:rPr lang="en-US" sz="1600" dirty="0">
                <a:latin typeface="+mj-lt"/>
              </a:rPr>
              <a:t>@</a:t>
            </a:r>
            <a:r>
              <a:rPr lang="en-US" sz="1600" dirty="0" err="1">
                <a:latin typeface="+mj-lt"/>
              </a:rPr>
              <a:t>OECD_local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  <a:cs typeface="Arial" panose="020B0604020202020204" pitchFamily="34" charset="0"/>
              </a:rPr>
              <a:t>Website: https://oe.cd/disability-Italy</a:t>
            </a:r>
            <a:endParaRPr lang="en-US" sz="1600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125" y="1828800"/>
            <a:ext cx="10520363" cy="1268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5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Say thank you or edit a message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81" y="5009541"/>
            <a:ext cx="5400000" cy="126669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73016" y="5251496"/>
            <a:ext cx="5352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This technical support project is funded by the Technical Support Instrument, and implemented in cooperation with the European Commission’s Directorate-General for Structural Reform Support (DG REFORM)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51" y="5702291"/>
            <a:ext cx="717690" cy="7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72" y="5883831"/>
            <a:ext cx="1870396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3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574BB949-1938-42F6-9FBA-FDF6F918D906}" type="datetime1">
              <a:rPr lang="en-GB" smtClean="0"/>
              <a:t>28/11/2023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02A681F-6A75-4E16-878F-17D6B731E4D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Slide title</a:t>
            </a:r>
            <a:br>
              <a:rPr lang="en-US"/>
            </a:br>
            <a:r>
              <a:rPr lang="en-US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125303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40801"/>
            <a:ext cx="12192000" cy="5171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7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5507064" cy="6340800"/>
          </a:xfrm>
          <a:prstGeom prst="rect">
            <a:avLst/>
          </a:prstGeom>
          <a:gradFill>
            <a:gsLst>
              <a:gs pos="100000">
                <a:schemeClr val="accent6">
                  <a:lumMod val="10000"/>
                  <a:lumOff val="90000"/>
                </a:schemeClr>
              </a:gs>
              <a:gs pos="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816" y="187200"/>
            <a:ext cx="10949184" cy="129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/>
              <a:t>Fare clic per </a:t>
            </a:r>
            <a:r>
              <a:rPr lang="fr-FR" dirty="0" err="1"/>
              <a:t>modificare il titolo della diapositiva</a:t>
            </a:r>
            <a:br>
              <a:rPr lang="fr-FR" dirty="0"/>
            </a:br>
            <a:r>
              <a:rPr lang="fr-FR" dirty="0" err="1"/>
              <a:t>Il titolo può essere esteso </a:t>
            </a:r>
            <a:r>
              <a:rPr lang="fr-FR" dirty="0"/>
              <a:t>a </a:t>
            </a:r>
            <a:r>
              <a:rPr lang="fr-FR" dirty="0" err="1"/>
              <a:t>due righe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8963" y="6480203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ctr" anchorCtr="0"/>
          <a:lstStyle>
            <a:lvl1pPr algn="ctr">
              <a:defRPr sz="160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53D8C7E-901F-4BF7-8F89-F359E02ED25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63F5E9-3E05-9140-AB3A-13FCE0330B8B}"/>
              </a:ext>
            </a:extLst>
          </p:cNvPr>
          <p:cNvSpPr txBox="1">
            <a:spLocks/>
          </p:cNvSpPr>
          <p:nvPr/>
        </p:nvSpPr>
        <p:spPr>
          <a:xfrm>
            <a:off x="336000" y="6472607"/>
            <a:ext cx="1056000" cy="244800"/>
          </a:xfrm>
          <a:prstGeom prst="rect">
            <a:avLst/>
          </a:prstGeom>
        </p:spPr>
        <p:txBody>
          <a:bodyPr vert="horz" wrap="none" lIns="121920" tIns="60960" rIns="0" bIns="60960" rtlCol="0" anchor="ctr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  <a:latin typeface="+mj-lt"/>
              </a:rPr>
              <a:t>©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OCSE | Direzione Occupazione,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Lavoro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e Affari Sociali &amp; </a:t>
            </a:r>
            <a:r>
              <a:rPr lang="it-IT" sz="1200" dirty="0">
                <a:solidFill>
                  <a:schemeClr val="tx1"/>
                </a:solidFill>
                <a:latin typeface="+mj-lt"/>
              </a:rPr>
              <a:t>Centro per lo Sviluppo Locale di Trento</a:t>
            </a:r>
            <a:endParaRPr lang="fr-FR" sz="1200" kern="1200" baseline="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0" name="Imag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109" y="199396"/>
            <a:ext cx="567708" cy="1180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27" y="6218327"/>
            <a:ext cx="2160000" cy="5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05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67" r:id="rId2"/>
    <p:sldLayoutId id="2147483669" r:id="rId3"/>
    <p:sldLayoutId id="2147483670" r:id="rId4"/>
    <p:sldLayoutId id="2147483672" r:id="rId5"/>
  </p:sldLayoutIdLst>
  <p:hf hdr="0" ftr="0" dt="0"/>
  <p:txStyles>
    <p:titleStyle>
      <a:lvl1pPr algn="l" defTabSz="1219170" rtl="0" eaLnBrk="1" latinLnBrk="0" hangingPunct="1">
        <a:lnSpc>
          <a:spcPts val="4533"/>
        </a:lnSpc>
        <a:spcBef>
          <a:spcPct val="0"/>
        </a:spcBef>
        <a:buNone/>
        <a:defRPr sz="40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rgbClr val="595959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3200" kern="1200">
          <a:solidFill>
            <a:srgbClr val="595959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595959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rgbClr val="595959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https://portal.oecd.org/eshare/els/pc/Deliverables/SAE/Disability%20Outputs/Italy/Publication/Statlinks/g5-9.em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2000" y="1823445"/>
            <a:ext cx="8862675" cy="17543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La riforma della disabilità in Italia: Una </a:t>
            </a:r>
            <a:r>
              <a:rPr lang="en-US" sz="3600" dirty="0" err="1"/>
              <a:t>migliore</a:t>
            </a:r>
            <a:r>
              <a:rPr lang="en-US" sz="3600" dirty="0"/>
              <a:t> VALUTAZIONE PER Una </a:t>
            </a:r>
            <a:r>
              <a:rPr lang="en-US" sz="3600" dirty="0" err="1"/>
              <a:t>Migliore</a:t>
            </a:r>
            <a:r>
              <a:rPr lang="en-US" sz="3600" dirty="0"/>
              <a:t> ASSISTENZA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2000" y="4356733"/>
            <a:ext cx="9753943" cy="738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 err="1"/>
              <a:t>Migliorare</a:t>
            </a:r>
            <a:r>
              <a:rPr lang="en-US" sz="1400" dirty="0"/>
              <a:t> il </a:t>
            </a:r>
            <a:r>
              <a:rPr lang="en-US" sz="1400" dirty="0" err="1"/>
              <a:t>sistema</a:t>
            </a:r>
            <a:r>
              <a:rPr lang="en-US" sz="1400" dirty="0"/>
              <a:t> della valutazione e della </a:t>
            </a:r>
            <a:r>
              <a:rPr lang="en-US" sz="1400" dirty="0" err="1"/>
              <a:t>protezione</a:t>
            </a:r>
            <a:r>
              <a:rPr lang="en-US" sz="1400" dirty="0"/>
              <a:t> sociale della disabilità in Italia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Governo italiano/OCSE/Commissione europea 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Riunione conclusiva e lancio del rapporto finale | 29 </a:t>
            </a:r>
            <a:r>
              <a:rPr lang="en-GB" sz="1400" dirty="0"/>
              <a:t>novembre 2023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72000" y="3957532"/>
            <a:ext cx="6702425" cy="379412"/>
          </a:xfrm>
        </p:spPr>
        <p:txBody>
          <a:bodyPr/>
          <a:lstStyle/>
          <a:p>
            <a:r>
              <a:rPr lang="en-US" dirty="0"/>
              <a:t>Christopher Prinz a nome del team di progetto dell'OCSE</a:t>
            </a:r>
          </a:p>
        </p:txBody>
      </p:sp>
      <p:sp>
        <p:nvSpPr>
          <p:cNvPr id="5" name="Rectangle 4"/>
          <p:cNvSpPr/>
          <p:nvPr/>
        </p:nvSpPr>
        <p:spPr>
          <a:xfrm>
            <a:off x="8938727" y="994309"/>
            <a:ext cx="3253273" cy="41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FASE DI RACCOMANDAZIONE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5279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2A681F-6A75-4E16-878F-17D6B731E4D2}" type="slidenum">
              <a:rPr lang="en-GB" smtClean="0"/>
              <a:t>10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79376" y="1628800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5250" y="1469524"/>
            <a:ext cx="120015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Le distribuzioni dei punteggi di WHODAS sono psicometricamente solide e robuste.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Il progetto pilota è stato implementato con successo in </a:t>
            </a:r>
            <a:r>
              <a:rPr lang="en-GB" sz="2200" dirty="0" err="1">
                <a:solidFill>
                  <a:srgbClr val="000000"/>
                </a:solidFill>
              </a:rPr>
              <a:t>tutte</a:t>
            </a:r>
            <a:r>
              <a:rPr lang="en-GB" sz="2200" dirty="0">
                <a:solidFill>
                  <a:srgbClr val="000000"/>
                </a:solidFill>
              </a:rPr>
              <a:t> e quattro le regioni (</a:t>
            </a:r>
            <a:r>
              <a:rPr lang="en-GB" sz="2200" dirty="0" err="1">
                <a:solidFill>
                  <a:srgbClr val="000000"/>
                </a:solidFill>
              </a:rPr>
              <a:t>grazie</a:t>
            </a:r>
            <a:r>
              <a:rPr lang="en-GB" sz="2200" dirty="0">
                <a:solidFill>
                  <a:srgbClr val="000000"/>
                </a:solidFill>
              </a:rPr>
              <a:t>!).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rgbClr val="000000"/>
                </a:solidFill>
              </a:rPr>
              <a:t>L'attuale</a:t>
            </a:r>
            <a:r>
              <a:rPr lang="en-GB" sz="2200" dirty="0">
                <a:solidFill>
                  <a:srgbClr val="000000"/>
                </a:solidFill>
              </a:rPr>
              <a:t> sistema tratta in modo iniquo persone e patologie differenti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Le persone senza invalidità sembrano avere livelli di disabilità piuttosto </a:t>
            </a:r>
            <a:r>
              <a:rPr lang="en-GB" sz="2200" dirty="0" err="1">
                <a:solidFill>
                  <a:srgbClr val="000000"/>
                </a:solidFill>
              </a:rPr>
              <a:t>elevati</a:t>
            </a:r>
            <a:r>
              <a:rPr lang="en-GB" sz="2200" dirty="0">
                <a:solidFill>
                  <a:srgbClr val="000000"/>
                </a:solidFill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I due punteggi devono essere raccolti in modo indipendente, da valutatori diversi.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La discrepanza tra funzionamento e compromissione deve essere segnalata.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La nuova legislazione deve fare chiarezza su tre aspetti critici: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GB" sz="2000" dirty="0">
                <a:solidFill>
                  <a:srgbClr val="000000"/>
                </a:solidFill>
              </a:rPr>
              <a:t>quanto possano essere diversi i punteggi di WHODAS e </a:t>
            </a:r>
            <a:r>
              <a:rPr lang="en-GB" sz="2000" dirty="0" err="1">
                <a:solidFill>
                  <a:srgbClr val="000000"/>
                </a:solidFill>
              </a:rPr>
              <a:t>dell'invalidità</a:t>
            </a:r>
            <a:r>
              <a:rPr lang="en-GB" sz="2000" dirty="0">
                <a:solidFill>
                  <a:srgbClr val="000000"/>
                </a:solidFill>
              </a:rPr>
              <a:t> civile;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GB" sz="2000" dirty="0">
                <a:solidFill>
                  <a:srgbClr val="000000"/>
                </a:solidFill>
              </a:rPr>
              <a:t>quale peso viene dato al funzionamento delle persone in relazione alla loro </a:t>
            </a:r>
            <a:r>
              <a:rPr lang="en-GB" sz="2000" dirty="0" err="1">
                <a:solidFill>
                  <a:srgbClr val="000000"/>
                </a:solidFill>
              </a:rPr>
              <a:t>patologia</a:t>
            </a:r>
            <a:r>
              <a:rPr lang="en-GB" sz="2000" dirty="0">
                <a:solidFill>
                  <a:srgbClr val="000000"/>
                </a:solidFill>
              </a:rPr>
              <a:t>;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GB" sz="2000" dirty="0">
                <a:solidFill>
                  <a:srgbClr val="000000"/>
                </a:solidFill>
              </a:rPr>
              <a:t>che tipo di valutazione secondaria è necessaria per risolvere le </a:t>
            </a:r>
            <a:r>
              <a:rPr lang="en-GB" sz="2000" dirty="0" err="1">
                <a:solidFill>
                  <a:srgbClr val="000000"/>
                </a:solidFill>
              </a:rPr>
              <a:t>discrepanze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219200" y="188640"/>
            <a:ext cx="10637439" cy="1022400"/>
          </a:xfrm>
        </p:spPr>
        <p:txBody>
          <a:bodyPr/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Conclusioni della valutazione pilota</a:t>
            </a:r>
          </a:p>
        </p:txBody>
      </p:sp>
    </p:spTree>
    <p:extLst>
      <p:ext uri="{BB962C8B-B14F-4D97-AF65-F5344CB8AC3E}">
        <p14:creationId xmlns:p14="http://schemas.microsoft.com/office/powerpoint/2010/main" val="54250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6644" y="159974"/>
            <a:ext cx="10562477" cy="1022400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Cosa significa segnalare le discrepanze?</a:t>
            </a:r>
            <a:endParaRPr lang="en-GB" sz="3200" b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g5-9.emf">
            <a:extLst>
              <a:ext uri="{FF2B5EF4-FFF2-40B4-BE49-F238E27FC236}">
                <a16:creationId xmlns:a16="http://schemas.microsoft.com/office/drawing/2014/main" id="{55CED7A5-DD4E-304C-C2B3-18B9BD8F6D3E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44" y="1211250"/>
            <a:ext cx="9298711" cy="48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38388" y="2932113"/>
            <a:ext cx="8863012" cy="64611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dirty="0"/>
              <a:t>PROTEZIONE SOCIALE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8938727" y="994309"/>
            <a:ext cx="3253273" cy="41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FASE DI RACCOMANDAZIONE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37527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979" y="217726"/>
            <a:ext cx="10749306" cy="1022400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incentivi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economici svolgono un ruolo importante nella richiesta di una pensione di invalidità non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contributiva</a:t>
            </a: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347" y="1412776"/>
            <a:ext cx="10749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35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Valore della pensione (% della retribuzione media) e tasso di utilizzo (% della </a:t>
            </a:r>
            <a:r>
              <a:rPr lang="en-US" dirty="0">
                <a:solidFill>
                  <a:srgbClr val="1E35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popolazione)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35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di una pensione di invalidità non contributiva, per regione, 2020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35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91A5-4B69-4A3B-B962-2EFF17B3831D}"/>
              </a:ext>
            </a:extLst>
          </p:cNvPr>
          <p:cNvSpPr txBox="1"/>
          <p:nvPr/>
        </p:nvSpPr>
        <p:spPr>
          <a:xfrm>
            <a:off x="721347" y="6005143"/>
            <a:ext cx="11063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Fonte:  Elaborazioni OCSE su dati dell'INPS per l'OCSE e dati sulla disabilità e sulla popolazione dell'ISTAT per l'OCSE.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E35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DABBC0-8E1C-4CD5-ACED-06D2C0EC5899}"/>
              </a:ext>
            </a:extLst>
          </p:cNvPr>
          <p:cNvGrpSpPr/>
          <p:nvPr/>
        </p:nvGrpSpPr>
        <p:grpSpPr>
          <a:xfrm>
            <a:off x="721347" y="1954758"/>
            <a:ext cx="10405457" cy="4354320"/>
            <a:chOff x="0" y="155941"/>
            <a:chExt cx="5717873" cy="2394156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094C6EB9-D20B-4597-A64F-96DD812AA0A2}"/>
                </a:ext>
              </a:extLst>
            </p:cNvPr>
            <p:cNvGraphicFramePr/>
            <p:nvPr/>
          </p:nvGraphicFramePr>
          <p:xfrm>
            <a:off x="0" y="155941"/>
            <a:ext cx="5717873" cy="23941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172CD5D7-933E-494C-9F84-E8B4123792F3}"/>
                </a:ext>
              </a:extLst>
            </p:cNvPr>
            <p:cNvSpPr txBox="1"/>
            <p:nvPr/>
          </p:nvSpPr>
          <p:spPr>
            <a:xfrm>
              <a:off x="37465" y="167640"/>
              <a:ext cx="1988820" cy="25146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Valore della pensione non contributiva (%)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0085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5406" y="217726"/>
            <a:ext cx="10769879" cy="1022400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spesa pro capite per i servizi alle persone con disabilità segue un forte divario Nord-Sud</a:t>
            </a:r>
            <a:endParaRPr lang="en-GB" sz="3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990" y="1412776"/>
            <a:ext cx="11721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35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Spesa per servizi di assistenza domiciliare, semiresidenziale e residenziale per persone con disabilità forniti dal settore sanitario, per regione, 2019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E35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91A5-4B69-4A3B-B962-2EFF17B3831D}"/>
              </a:ext>
            </a:extLst>
          </p:cNvPr>
          <p:cNvSpPr txBox="1"/>
          <p:nvPr/>
        </p:nvSpPr>
        <p:spPr>
          <a:xfrm>
            <a:off x="407368" y="6031513"/>
            <a:ext cx="11063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Fonte: Elaborazioni OCSE basate su BDAP - Ragioneria Generale dello Stato, Modello di rilevazione dei Livelli di Assistenza (2019) dati ISTAT sulla popolazione.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E35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1800-000003000000}"/>
              </a:ext>
            </a:extLst>
          </p:cNvPr>
          <p:cNvGraphicFramePr>
            <a:graphicFrameLocks/>
          </p:cNvGraphicFramePr>
          <p:nvPr/>
        </p:nvGraphicFramePr>
        <p:xfrm>
          <a:off x="721347" y="1751330"/>
          <a:ext cx="10294996" cy="4341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5809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2A681F-6A75-4E16-878F-17D6B731E4D2}" type="slidenum">
              <a:rPr lang="en-GB" smtClean="0"/>
              <a:t>15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79376" y="1628800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126156" y="188640"/>
            <a:ext cx="11065844" cy="1022400"/>
          </a:xfrm>
        </p:spPr>
        <p:txBody>
          <a:bodyPr/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 sfide per la protezione sociale in Italia: accesso, adeguatezza, efficienza del sistema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822BE-EB95-47CC-A2C1-21B71E0F1A02}"/>
              </a:ext>
            </a:extLst>
          </p:cNvPr>
          <p:cNvSpPr txBox="1"/>
          <p:nvPr/>
        </p:nvSpPr>
        <p:spPr>
          <a:xfrm>
            <a:off x="342900" y="1469564"/>
            <a:ext cx="115137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dirty="0">
                <a:solidFill>
                  <a:srgbClr val="006299"/>
                </a:solidFill>
              </a:rPr>
              <a:t>Accesso al sostegno con un forte divario nord-sud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Le richieste di prestazioni erogate a livello nazionale sono più frequenti nelle regioni più povere, mentre l'utilizzo dei servizi erogati a livello regionale e locale è inferiore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 servizi per la disabilità sembrano essere limitati alle persone con </a:t>
            </a:r>
            <a:r>
              <a:rPr lang="en-GB" sz="2000" dirty="0" err="1">
                <a:solidFill>
                  <a:srgbClr val="000000"/>
                </a:solidFill>
              </a:rPr>
              <a:t>gravi</a:t>
            </a:r>
            <a:r>
              <a:rPr lang="en-GB" sz="2000" dirty="0">
                <a:solidFill>
                  <a:srgbClr val="000000"/>
                </a:solidFill>
              </a:rPr>
              <a:t> disabilità</a:t>
            </a:r>
          </a:p>
          <a:p>
            <a:pPr lvl="2"/>
            <a:endParaRPr lang="en-GB" sz="900" dirty="0">
              <a:solidFill>
                <a:srgbClr val="000000"/>
              </a:solidFill>
            </a:endParaRPr>
          </a:p>
          <a:p>
            <a:pPr lvl="1"/>
            <a:r>
              <a:rPr lang="en-GB" sz="2400" dirty="0">
                <a:solidFill>
                  <a:srgbClr val="006299"/>
                </a:solidFill>
              </a:rPr>
              <a:t>L'adeguatezza del supporto è difficile da valutare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Le prestazioni contributive sono adeguate, quelle non contributive sono basse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La spesa per i servizi per la disabilità per utente è elevata, soprattutto nel Nord del </a:t>
            </a:r>
            <a:r>
              <a:rPr lang="en-GB" sz="2000" dirty="0" err="1">
                <a:solidFill>
                  <a:srgbClr val="000000"/>
                </a:solidFill>
              </a:rPr>
              <a:t>Paese</a:t>
            </a:r>
            <a:endParaRPr lang="en-GB" sz="2000" dirty="0">
              <a:solidFill>
                <a:srgbClr val="00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La spesa per la disabilità è inferiore alla media dell'OCSE e per lo </a:t>
            </a:r>
            <a:r>
              <a:rPr lang="en-GB" sz="2000" dirty="0" err="1">
                <a:solidFill>
                  <a:srgbClr val="000000"/>
                </a:solidFill>
              </a:rPr>
              <a:t>più</a:t>
            </a:r>
            <a:r>
              <a:rPr lang="en-GB" sz="2000" dirty="0">
                <a:solidFill>
                  <a:srgbClr val="000000"/>
                </a:solidFill>
              </a:rPr>
              <a:t> per i </a:t>
            </a:r>
            <a:r>
              <a:rPr lang="en-GB" sz="2000" dirty="0" err="1">
                <a:solidFill>
                  <a:srgbClr val="000000"/>
                </a:solidFill>
              </a:rPr>
              <a:t>sussidi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lvl="2"/>
            <a:endParaRPr lang="en-GB" sz="900" dirty="0">
              <a:solidFill>
                <a:srgbClr val="000000"/>
              </a:solidFill>
            </a:endParaRPr>
          </a:p>
          <a:p>
            <a:pPr lvl="1"/>
            <a:r>
              <a:rPr lang="en-GB" sz="2400" dirty="0">
                <a:solidFill>
                  <a:srgbClr val="006299"/>
                </a:solidFill>
              </a:rPr>
              <a:t>La struttura e la complessità della governance influiscono sull'efficienza del sistema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Il cumulo dei benefici è spesso necessario per garantire un </a:t>
            </a:r>
            <a:r>
              <a:rPr lang="en-GB" sz="2000" dirty="0" err="1">
                <a:solidFill>
                  <a:srgbClr val="000000"/>
                </a:solidFill>
              </a:rPr>
              <a:t>reddito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dignitoso</a:t>
            </a:r>
            <a:endParaRPr lang="en-GB" sz="2000" dirty="0">
              <a:solidFill>
                <a:srgbClr val="00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Frammentazione dei servizi, a volte con conseguente duplicazione degli </a:t>
            </a:r>
            <a:r>
              <a:rPr lang="en-GB" sz="2000" dirty="0" err="1">
                <a:solidFill>
                  <a:srgbClr val="000000"/>
                </a:solidFill>
              </a:rPr>
              <a:t>stessi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53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38388" y="2932113"/>
            <a:ext cx="8863012" cy="64611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dirty="0"/>
              <a:t>CONCLUSIONI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8938727" y="994309"/>
            <a:ext cx="3253273" cy="41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FASE DI RACCOMANDAZIONE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56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2A681F-6A75-4E16-878F-17D6B731E4D2}" type="slidenum">
              <a:rPr lang="en-GB" smtClean="0"/>
              <a:t>17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79376" y="1628800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3114" y="1633034"/>
            <a:ext cx="1123688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Unire le diverse valutazioni dello stato di disabilità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Includere o passare a una prospettiva di funzionamento (WHODAS)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0000"/>
                </a:solidFill>
              </a:rPr>
              <a:t>Utilizzare</a:t>
            </a:r>
            <a:r>
              <a:rPr lang="en-GB" sz="2400" dirty="0">
                <a:solidFill>
                  <a:srgbClr val="000000"/>
                </a:solidFill>
              </a:rPr>
              <a:t> i </a:t>
            </a:r>
            <a:r>
              <a:rPr lang="en-GB" sz="2400" dirty="0" err="1">
                <a:solidFill>
                  <a:srgbClr val="000000"/>
                </a:solidFill>
              </a:rPr>
              <a:t>punteggi</a:t>
            </a:r>
            <a:r>
              <a:rPr lang="en-GB" sz="2400" dirty="0">
                <a:solidFill>
                  <a:srgbClr val="000000"/>
                </a:solidFill>
              </a:rPr>
              <a:t> WHODAS per segnalare la necessità di una valutazione </a:t>
            </a:r>
            <a:r>
              <a:rPr lang="en-GB" sz="2400" dirty="0" err="1">
                <a:solidFill>
                  <a:srgbClr val="000000"/>
                </a:solidFill>
              </a:rPr>
              <a:t>secondaria</a:t>
            </a:r>
            <a:endParaRPr lang="en-GB" sz="2400" dirty="0">
              <a:solidFill>
                <a:srgbClr val="000000"/>
              </a:solidFill>
            </a:endParaRP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0000"/>
                </a:solidFill>
              </a:rPr>
              <a:t>Coinvolgere</a:t>
            </a:r>
            <a:r>
              <a:rPr lang="en-GB" sz="2400" dirty="0">
                <a:solidFill>
                  <a:srgbClr val="000000"/>
                </a:solidFill>
              </a:rPr>
              <a:t> un maggior numero di assistenti sociali e altre </a:t>
            </a:r>
            <a:r>
              <a:rPr lang="en-GB" sz="2400" dirty="0" err="1">
                <a:solidFill>
                  <a:srgbClr val="000000"/>
                </a:solidFill>
              </a:rPr>
              <a:t>professioni</a:t>
            </a:r>
            <a:endParaRPr lang="en-GB" sz="2400" dirty="0">
              <a:solidFill>
                <a:srgbClr val="000000"/>
              </a:solidFill>
            </a:endParaRP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Linee guida chiare per migliorare la trasparenza e </a:t>
            </a:r>
            <a:r>
              <a:rPr lang="en-GB" sz="2400" dirty="0" err="1">
                <a:solidFill>
                  <a:srgbClr val="000000"/>
                </a:solidFill>
              </a:rPr>
              <a:t>meno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discrezionalità</a:t>
            </a:r>
            <a:endParaRPr lang="en-GB" sz="2400" dirty="0">
              <a:solidFill>
                <a:srgbClr val="000000"/>
              </a:solidFill>
            </a:endParaRP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Collaborare con le regioni per la modifica della struttura di governance</a:t>
            </a:r>
            <a:endParaRPr lang="en-GB" sz="2000" dirty="0">
              <a:solidFill>
                <a:srgbClr val="000000"/>
              </a:solidFill>
            </a:endParaRP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Progettare una valutazione multidisciplinare dei bisogni per tutti i </a:t>
            </a:r>
            <a:r>
              <a:rPr lang="en-GB" sz="2400" dirty="0" err="1">
                <a:solidFill>
                  <a:srgbClr val="000000"/>
                </a:solidFill>
              </a:rPr>
              <a:t>settori</a:t>
            </a:r>
            <a:endParaRPr lang="en-GB" sz="2400" dirty="0">
              <a:solidFill>
                <a:srgbClr val="000000"/>
              </a:solidFill>
            </a:endParaRP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Aiutare le persone con disabilità ad orientarsi nel sistema di sostegno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387240" y="220228"/>
            <a:ext cx="10369152" cy="1022400"/>
          </a:xfrm>
        </p:spPr>
        <p:txBody>
          <a:bodyPr/>
          <a:lstStyle/>
          <a:p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Slancio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 un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cambiamento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radicale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delle 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politiche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b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raccomandazioni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sulla valutazione della disabilità</a:t>
            </a:r>
          </a:p>
        </p:txBody>
      </p:sp>
    </p:spTree>
    <p:extLst>
      <p:ext uri="{BB962C8B-B14F-4D97-AF65-F5344CB8AC3E}">
        <p14:creationId xmlns:p14="http://schemas.microsoft.com/office/powerpoint/2010/main" val="856571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9473" y="217726"/>
            <a:ext cx="10545812" cy="1022400"/>
          </a:xfrm>
        </p:spPr>
        <p:txBody>
          <a:bodyPr/>
          <a:lstStyle/>
          <a:p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Slancio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 un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cambiamento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radicale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delle 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politiche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raccomandazioni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sulla protezione sociale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FE5EC-00AC-4317-9DB7-C70EC67C6B3B}"/>
              </a:ext>
            </a:extLst>
          </p:cNvPr>
          <p:cNvSpPr txBox="1"/>
          <p:nvPr/>
        </p:nvSpPr>
        <p:spPr>
          <a:xfrm>
            <a:off x="314325" y="1551076"/>
            <a:ext cx="1160096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rgbClr val="006299"/>
                </a:solidFill>
              </a:rPr>
              <a:t>Migliorare la base </a:t>
            </a:r>
            <a:r>
              <a:rPr lang="en-US" sz="2800" dirty="0" err="1">
                <a:solidFill>
                  <a:srgbClr val="006299"/>
                </a:solidFill>
              </a:rPr>
              <a:t>empirica</a:t>
            </a:r>
            <a:endParaRPr lang="en-US" sz="2800" dirty="0">
              <a:solidFill>
                <a:srgbClr val="006299"/>
              </a:solidFill>
            </a:endParaRP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Raccolta dati, infrastruttura di gestione dei dati, </a:t>
            </a:r>
            <a:r>
              <a:rPr lang="en-US" sz="2400" dirty="0">
                <a:solidFill>
                  <a:srgbClr val="000000"/>
                </a:solidFill>
              </a:rPr>
              <a:t>condivisione dei dati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rgbClr val="006299"/>
                </a:solidFill>
              </a:rPr>
              <a:t>Rafforzare l'efficienza e il coordinamento della protezione sociale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Coordinamento politiche nazionali-regionali e </a:t>
            </a:r>
            <a:r>
              <a:rPr lang="en-US" sz="2400" dirty="0" err="1">
                <a:solidFill>
                  <a:srgbClr val="000000"/>
                </a:solidFill>
              </a:rPr>
              <a:t>settori</a:t>
            </a:r>
            <a:r>
              <a:rPr lang="en-US" sz="2400" dirty="0">
                <a:solidFill>
                  <a:srgbClr val="000000"/>
                </a:solidFill>
              </a:rPr>
              <a:t> sanitario-sociale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rgbClr val="006299"/>
                </a:solidFill>
              </a:rPr>
              <a:t>Ridurre le differenze territoriali nell'accesso ai benefici e ai </a:t>
            </a:r>
            <a:r>
              <a:rPr lang="en-US" sz="2800" dirty="0" err="1">
                <a:solidFill>
                  <a:srgbClr val="006299"/>
                </a:solidFill>
              </a:rPr>
              <a:t>servizi</a:t>
            </a:r>
            <a:r>
              <a:rPr lang="en-US" sz="2800" dirty="0">
                <a:solidFill>
                  <a:srgbClr val="006299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Affrontare le questioni strutturali e migliorare la capacità di offerta dei </a:t>
            </a:r>
            <a:r>
              <a:rPr lang="en-US" sz="2400" dirty="0" err="1">
                <a:solidFill>
                  <a:srgbClr val="000000"/>
                </a:solidFill>
              </a:rPr>
              <a:t>servizi</a:t>
            </a:r>
            <a:r>
              <a:rPr lang="en-US" sz="2400" dirty="0">
                <a:solidFill>
                  <a:srgbClr val="000000"/>
                </a:solidFill>
              </a:rPr>
              <a:t> nel sud del </a:t>
            </a:r>
            <a:r>
              <a:rPr lang="en-US" sz="2400" dirty="0" err="1">
                <a:solidFill>
                  <a:srgbClr val="000000"/>
                </a:solidFill>
              </a:rPr>
              <a:t>Paese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rgbClr val="006299"/>
                </a:solidFill>
              </a:rPr>
              <a:t>Fare dell'integrazione lavorativa una priorità politica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Intervento precoce, capacità e responsabilità dei servizi per l'impiego</a:t>
            </a:r>
          </a:p>
        </p:txBody>
      </p:sp>
    </p:spTree>
    <p:extLst>
      <p:ext uri="{BB962C8B-B14F-4D97-AF65-F5344CB8AC3E}">
        <p14:creationId xmlns:p14="http://schemas.microsoft.com/office/powerpoint/2010/main" val="1025918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20532" y="3548543"/>
            <a:ext cx="10600843" cy="510686"/>
          </a:xfrm>
        </p:spPr>
        <p:txBody>
          <a:bodyPr/>
          <a:lstStyle/>
          <a:p>
            <a:r>
              <a:rPr lang="en-GB" dirty="0"/>
              <a:t>Christopher.Prinz@oecd.org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8175" y="1847850"/>
            <a:ext cx="10520363" cy="1268413"/>
          </a:xfrm>
        </p:spPr>
        <p:txBody>
          <a:bodyPr/>
          <a:lstStyle/>
          <a:p>
            <a:r>
              <a:rPr lang="en-GB" dirty="0"/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213441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2A681F-6A75-4E16-878F-17D6B731E4D2}" type="slidenum">
              <a:rPr lang="en-GB" smtClean="0"/>
              <a:t>2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79376" y="1628800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107347" y="188640"/>
            <a:ext cx="11084653" cy="1022400"/>
          </a:xfrm>
        </p:spPr>
        <p:txBody>
          <a:bodyPr/>
          <a:lstStyle/>
          <a:p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nuovo rapporto è disponibile sia in inglese che in </a:t>
            </a:r>
            <a:r>
              <a:rPr lang="en-GB" sz="36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italiano</a:t>
            </a:r>
            <a:endParaRPr lang="en-GB" sz="3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colorful art with circles and a logo&#10;&#10;Description automatically generated with medium confidence">
            <a:extLst>
              <a:ext uri="{FF2B5EF4-FFF2-40B4-BE49-F238E27FC236}">
                <a16:creationId xmlns:a16="http://schemas.microsoft.com/office/drawing/2014/main" id="{FFB2CAFB-F2EF-D3A7-48A9-5C83F440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01" y="1440615"/>
            <a:ext cx="4571017" cy="4309657"/>
          </a:xfrm>
          <a:prstGeom prst="rect">
            <a:avLst/>
          </a:prstGeom>
        </p:spPr>
      </p:pic>
      <p:pic>
        <p:nvPicPr>
          <p:cNvPr id="8" name="Picture 7" descr="A close-up of a painting&#10;&#10;Description automatically generated">
            <a:extLst>
              <a:ext uri="{FF2B5EF4-FFF2-40B4-BE49-F238E27FC236}">
                <a16:creationId xmlns:a16="http://schemas.microsoft.com/office/drawing/2014/main" id="{ACD45D31-5B30-F899-3558-A1B2D0681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13" y="1421566"/>
            <a:ext cx="4597781" cy="453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2A681F-6A75-4E16-878F-17D6B731E4D2}" type="slidenum">
              <a:rPr lang="en-GB" smtClean="0"/>
              <a:t>3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79376" y="1628800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66787" y="1363060"/>
            <a:ext cx="9731141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en-GB" sz="2800" dirty="0">
                <a:solidFill>
                  <a:srgbClr val="006299"/>
                </a:solidFill>
              </a:rPr>
              <a:t>Analisi della valutazione della disabilità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0000"/>
                </a:solidFill>
              </a:rPr>
              <a:t>Evidenze</a:t>
            </a:r>
            <a:r>
              <a:rPr lang="en-GB" sz="2400" dirty="0">
                <a:solidFill>
                  <a:srgbClr val="000000"/>
                </a:solidFill>
              </a:rPr>
              <a:t> e sfide principali</a:t>
            </a:r>
          </a:p>
          <a:p>
            <a:pPr lvl="1">
              <a:spcAft>
                <a:spcPts val="1200"/>
              </a:spcAft>
            </a:pPr>
            <a:r>
              <a:rPr lang="en-GB" sz="2800" dirty="0">
                <a:solidFill>
                  <a:srgbClr val="006299"/>
                </a:solidFill>
              </a:rPr>
              <a:t>Valutazione </a:t>
            </a:r>
            <a:r>
              <a:rPr lang="en-GB" sz="2800" dirty="0" err="1">
                <a:solidFill>
                  <a:srgbClr val="006299"/>
                </a:solidFill>
              </a:rPr>
              <a:t>pilota</a:t>
            </a:r>
            <a:r>
              <a:rPr lang="en-GB" sz="2800" dirty="0">
                <a:solidFill>
                  <a:srgbClr val="006299"/>
                </a:solidFill>
              </a:rPr>
              <a:t> della disabilità con la </a:t>
            </a:r>
            <a:r>
              <a:rPr lang="en-GB" sz="2800" dirty="0" err="1">
                <a:solidFill>
                  <a:srgbClr val="006299"/>
                </a:solidFill>
              </a:rPr>
              <a:t>scheda</a:t>
            </a:r>
            <a:r>
              <a:rPr lang="en-GB" sz="2800" dirty="0">
                <a:solidFill>
                  <a:srgbClr val="006299"/>
                </a:solidFill>
              </a:rPr>
              <a:t> </a:t>
            </a:r>
            <a:r>
              <a:rPr lang="en-GB" sz="2800" dirty="0" err="1">
                <a:solidFill>
                  <a:srgbClr val="006299"/>
                </a:solidFill>
              </a:rPr>
              <a:t>dell’OMS</a:t>
            </a:r>
            <a:endParaRPr lang="en-GB" sz="2800" dirty="0">
              <a:solidFill>
                <a:srgbClr val="006299"/>
              </a:solidFill>
            </a:endParaRP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Risultati chiave della valutazione pilota</a:t>
            </a:r>
          </a:p>
          <a:p>
            <a:pPr lvl="1">
              <a:spcAft>
                <a:spcPts val="1200"/>
              </a:spcAft>
            </a:pPr>
            <a:r>
              <a:rPr lang="en-GB" sz="2800" dirty="0">
                <a:solidFill>
                  <a:srgbClr val="006299"/>
                </a:solidFill>
              </a:rPr>
              <a:t>Analisi della protezione sociale per le persone con disabilità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0000"/>
                </a:solidFill>
              </a:rPr>
              <a:t>Evidenze</a:t>
            </a:r>
            <a:r>
              <a:rPr lang="en-GB" sz="2400" dirty="0">
                <a:solidFill>
                  <a:srgbClr val="000000"/>
                </a:solidFill>
              </a:rPr>
              <a:t> e sfide principali</a:t>
            </a:r>
          </a:p>
          <a:p>
            <a:pPr lvl="1">
              <a:spcAft>
                <a:spcPts val="1200"/>
              </a:spcAft>
            </a:pPr>
            <a:r>
              <a:rPr lang="en-GB" sz="2800" dirty="0">
                <a:solidFill>
                  <a:srgbClr val="006299"/>
                </a:solidFill>
              </a:rPr>
              <a:t>La riforma della disabilità in Italia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Raccomandazioni dell'OCSE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266825" y="188640"/>
            <a:ext cx="10925175" cy="1022400"/>
          </a:xfrm>
        </p:spPr>
        <p:txBody>
          <a:bodyPr/>
          <a:lstStyle/>
          <a:p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Principali risultati del </a:t>
            </a:r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progetto biennale</a:t>
            </a:r>
          </a:p>
        </p:txBody>
      </p:sp>
    </p:spTree>
    <p:extLst>
      <p:ext uri="{BB962C8B-B14F-4D97-AF65-F5344CB8AC3E}">
        <p14:creationId xmlns:p14="http://schemas.microsoft.com/office/powerpoint/2010/main" val="44384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38388" y="2932113"/>
            <a:ext cx="8863012" cy="64611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dirty="0"/>
              <a:t>VALUTAZIONE DELLA DISABILITÀ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8938727" y="994309"/>
            <a:ext cx="3253273" cy="41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FASE DI RACCOMANDAZIONE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0843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8715" y="208201"/>
            <a:ext cx="11063285" cy="10224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richieste di accertamento dello stato di disabilità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variano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 sono in aumento ovunque</a:t>
            </a:r>
            <a:endParaRPr lang="en-GB" sz="3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347" y="1376430"/>
            <a:ext cx="10749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E35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Domande di invalidità civile e di stato di handicap in rapporto alla </a:t>
            </a:r>
            <a:r>
              <a:rPr lang="en-US" dirty="0" err="1">
                <a:solidFill>
                  <a:srgbClr val="1E35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popolazione</a:t>
            </a:r>
            <a:r>
              <a:rPr lang="en-US" dirty="0">
                <a:solidFill>
                  <a:srgbClr val="1E35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di 18-67 anni, per regione, 2010 e 2021</a:t>
            </a:r>
            <a:endParaRPr lang="en-GB" dirty="0">
              <a:solidFill>
                <a:srgbClr val="1E35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E0794-6D92-40D9-9FE8-D16CE3C13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49" y="1882067"/>
            <a:ext cx="9377037" cy="4500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C06B4B-7DAB-75C4-D360-A450DB577538}"/>
              </a:ext>
            </a:extLst>
          </p:cNvPr>
          <p:cNvSpPr txBox="1"/>
          <p:nvPr/>
        </p:nvSpPr>
        <p:spPr>
          <a:xfrm>
            <a:off x="721347" y="1758324"/>
            <a:ext cx="11063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Fonte: Dati INPS elaborati per l'OCSE</a:t>
            </a:r>
            <a:endParaRPr lang="en-GB" sz="1200" dirty="0">
              <a:solidFill>
                <a:srgbClr val="1E35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7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2A681F-6A75-4E16-878F-17D6B731E4D2}" type="slidenum">
              <a:rPr lang="en-GB" smtClean="0"/>
              <a:t>6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79376" y="1628800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5738" y="1734676"/>
            <a:ext cx="1123688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L'accertamento dell'invalidità civile deduce </a:t>
            </a:r>
            <a:r>
              <a:rPr lang="en-GB" sz="2400" dirty="0" err="1">
                <a:solidFill>
                  <a:srgbClr val="000000"/>
                </a:solidFill>
              </a:rPr>
              <a:t>l'invalidità</a:t>
            </a:r>
            <a:r>
              <a:rPr lang="en-GB" sz="2400" dirty="0">
                <a:solidFill>
                  <a:srgbClr val="000000"/>
                </a:solidFill>
              </a:rPr>
              <a:t> da salute e </a:t>
            </a:r>
            <a:r>
              <a:rPr lang="en-GB" sz="2400" dirty="0" err="1">
                <a:solidFill>
                  <a:srgbClr val="000000"/>
                </a:solidFill>
              </a:rPr>
              <a:t>patologie</a:t>
            </a:r>
            <a:endParaRPr lang="en-GB" sz="2400" dirty="0">
              <a:solidFill>
                <a:srgbClr val="000000"/>
              </a:solidFill>
            </a:endParaRP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Notevole spazio per la discrezionalità e </a:t>
            </a:r>
            <a:r>
              <a:rPr lang="en-GB" sz="2400" dirty="0" err="1">
                <a:solidFill>
                  <a:srgbClr val="000000"/>
                </a:solidFill>
              </a:rPr>
              <a:t>mancanza</a:t>
            </a:r>
            <a:r>
              <a:rPr lang="en-GB" sz="2400" dirty="0">
                <a:solidFill>
                  <a:srgbClr val="000000"/>
                </a:solidFill>
              </a:rPr>
              <a:t> di trasparenza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La molteplicità di </a:t>
            </a:r>
            <a:r>
              <a:rPr lang="en-GB" sz="2400" dirty="0" err="1">
                <a:solidFill>
                  <a:srgbClr val="000000"/>
                </a:solidFill>
              </a:rPr>
              <a:t>valutazioni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parallele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crea</a:t>
            </a:r>
            <a:r>
              <a:rPr lang="en-GB" sz="2400" dirty="0">
                <a:solidFill>
                  <a:srgbClr val="000000"/>
                </a:solidFill>
              </a:rPr>
              <a:t> confusione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La valutazione </a:t>
            </a:r>
            <a:r>
              <a:rPr lang="en-GB" sz="2400" dirty="0" err="1">
                <a:solidFill>
                  <a:srgbClr val="000000"/>
                </a:solidFill>
              </a:rPr>
              <a:t>dello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stato</a:t>
            </a:r>
            <a:r>
              <a:rPr lang="en-GB" sz="2400" dirty="0">
                <a:solidFill>
                  <a:srgbClr val="000000"/>
                </a:solidFill>
              </a:rPr>
              <a:t> di disabilità è </a:t>
            </a:r>
            <a:r>
              <a:rPr lang="en-GB" sz="2400" dirty="0" err="1">
                <a:solidFill>
                  <a:srgbClr val="000000"/>
                </a:solidFill>
              </a:rPr>
              <a:t>slegata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alla</a:t>
            </a:r>
            <a:r>
              <a:rPr lang="en-GB" sz="2400" dirty="0">
                <a:solidFill>
                  <a:srgbClr val="000000"/>
                </a:solidFill>
              </a:rPr>
              <a:t> valutazione dei </a:t>
            </a:r>
            <a:r>
              <a:rPr lang="en-GB" sz="2400" dirty="0" err="1">
                <a:solidFill>
                  <a:srgbClr val="000000"/>
                </a:solidFill>
              </a:rPr>
              <a:t>bisogni</a:t>
            </a:r>
            <a:endParaRPr lang="en-GB" sz="2400" dirty="0">
              <a:solidFill>
                <a:srgbClr val="000000"/>
              </a:solidFill>
            </a:endParaRP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La valutazione dei bisogni è orientata ai servizi e </a:t>
            </a:r>
            <a:r>
              <a:rPr lang="en-GB" sz="2400" dirty="0" err="1">
                <a:solidFill>
                  <a:srgbClr val="000000"/>
                </a:solidFill>
              </a:rPr>
              <a:t>modellata</a:t>
            </a:r>
            <a:r>
              <a:rPr lang="en-GB" sz="2400" dirty="0">
                <a:solidFill>
                  <a:srgbClr val="000000"/>
                </a:solidFill>
              </a:rPr>
              <a:t> sul </a:t>
            </a:r>
            <a:r>
              <a:rPr lang="en-GB" sz="2400" dirty="0" err="1">
                <a:solidFill>
                  <a:srgbClr val="000000"/>
                </a:solidFill>
              </a:rPr>
              <a:t>divario</a:t>
            </a:r>
            <a:r>
              <a:rPr lang="en-GB" sz="2400" dirty="0">
                <a:solidFill>
                  <a:srgbClr val="000000"/>
                </a:solidFill>
              </a:rPr>
              <a:t> salute-sociale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I punti di ingresso unici locali (triage) sono </a:t>
            </a:r>
            <a:r>
              <a:rPr lang="en-GB" sz="2400" dirty="0" err="1">
                <a:solidFill>
                  <a:srgbClr val="000000"/>
                </a:solidFill>
              </a:rPr>
              <a:t>scarsamente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implementati</a:t>
            </a:r>
            <a:endParaRPr lang="en-GB" sz="2400" dirty="0">
              <a:solidFill>
                <a:srgbClr val="000000"/>
              </a:solidFill>
            </a:endParaRP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0000"/>
                </a:solidFill>
              </a:rPr>
              <a:t>Navigare</a:t>
            </a:r>
            <a:r>
              <a:rPr lang="en-GB" sz="2400" dirty="0">
                <a:solidFill>
                  <a:srgbClr val="000000"/>
                </a:solidFill>
              </a:rPr>
              <a:t> la </a:t>
            </a:r>
            <a:r>
              <a:rPr lang="en-GB" sz="2400" dirty="0" err="1">
                <a:solidFill>
                  <a:srgbClr val="000000"/>
                </a:solidFill>
              </a:rPr>
              <a:t>complessità</a:t>
            </a:r>
            <a:r>
              <a:rPr lang="en-GB" sz="2400" dirty="0">
                <a:solidFill>
                  <a:srgbClr val="000000"/>
                </a:solidFill>
              </a:rPr>
              <a:t> del sistema è difficile per le persone con disabilità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203158" y="270410"/>
            <a:ext cx="10905423" cy="1022400"/>
          </a:xfrm>
        </p:spPr>
        <p:txBody>
          <a:bodyPr/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 valutazione della disabilità obsoleta e frammentata per un sistema difficile da navigare</a:t>
            </a:r>
          </a:p>
        </p:txBody>
      </p:sp>
    </p:spTree>
    <p:extLst>
      <p:ext uri="{BB962C8B-B14F-4D97-AF65-F5344CB8AC3E}">
        <p14:creationId xmlns:p14="http://schemas.microsoft.com/office/powerpoint/2010/main" val="399918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38388" y="2932113"/>
            <a:ext cx="8863012" cy="64611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dirty="0"/>
              <a:t>VALUTAZIONE PILOTA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8938727" y="994309"/>
            <a:ext cx="3253273" cy="41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FASE DI RACCOMANDAZIONE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7898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7275" y="217726"/>
            <a:ext cx="11029950" cy="10224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Punteggi WHODAS e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percentuali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invalidità civile 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b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lang="en-US" sz="3200" b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soglie</a:t>
            </a:r>
            <a:r>
              <a:rPr lang="en-US" sz="3200" b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“significative” per entrambe le scale</a:t>
            </a:r>
            <a:endParaRPr lang="en-GB" sz="3200" b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1DEE2F-EDAF-3BF5-F3FC-FE9ECE198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85" y="1752600"/>
            <a:ext cx="10358374" cy="426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DE6263-107C-7DA3-3C17-DFDD08C9DCCA}"/>
              </a:ext>
            </a:extLst>
          </p:cNvPr>
          <p:cNvSpPr txBox="1"/>
          <p:nvPr/>
        </p:nvSpPr>
        <p:spPr>
          <a:xfrm>
            <a:off x="1064247" y="1358274"/>
            <a:ext cx="11063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Fonte: Dati del progetto pilota in quattro regioni italiane</a:t>
            </a:r>
            <a:endParaRPr lang="en-GB" sz="1200" dirty="0">
              <a:solidFill>
                <a:srgbClr val="1E35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6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199" y="217726"/>
            <a:ext cx="10972799" cy="10224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Punteggio medio WHODAS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le quattro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principali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patologie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percentuale di invalidità civile</a:t>
            </a:r>
            <a:endParaRPr lang="en-GB" sz="3200" b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2704D0E8-3E16-2A6F-DE62-AB5F7D6CC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224" y="2438400"/>
          <a:ext cx="11889901" cy="271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410290" imgH="1689275" progId="Excel.Sheet.12">
                  <p:embed/>
                </p:oleObj>
              </mc:Choice>
              <mc:Fallback>
                <p:oleObj name="Worksheet" r:id="rId3" imgW="7410290" imgH="1689275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2704D0E8-3E16-2A6F-DE62-AB5F7D6CC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224" y="2438400"/>
                        <a:ext cx="11889901" cy="271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187059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s-CFE-Marroon">
  <a:themeElements>
    <a:clrScheme name="Disabil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E8A00"/>
      </a:accent1>
      <a:accent2>
        <a:srgbClr val="C44B00"/>
      </a:accent2>
      <a:accent3>
        <a:srgbClr val="992E00"/>
      </a:accent3>
      <a:accent4>
        <a:srgbClr val="B1C2C9"/>
      </a:accent4>
      <a:accent5>
        <a:srgbClr val="496A88"/>
      </a:accent5>
      <a:accent6>
        <a:srgbClr val="1D2933"/>
      </a:accent6>
      <a:hlink>
        <a:srgbClr val="992E00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-CFE-Marroon" id="{DFF3BB7D-A333-4B0F-90D8-31F29BB9F3C4}" vid="{E769B20C-16E8-4E32-9784-68AAD8EFEC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3064DD2100845B5D59A74013A19E5" ma:contentTypeVersion="16" ma:contentTypeDescription="Create a new document." ma:contentTypeScope="" ma:versionID="ed395f33c15ce55455901d11f637acd9">
  <xsd:schema xmlns:xsd="http://www.w3.org/2001/XMLSchema" xmlns:xs="http://www.w3.org/2001/XMLSchema" xmlns:p="http://schemas.microsoft.com/office/2006/metadata/properties" xmlns:ns2="39f90038-9926-47f4-8a4b-abc45eb899d0" xmlns:ns3="f01d9c75-6aea-4a3c-a0af-4779c3868e32" targetNamespace="http://schemas.microsoft.com/office/2006/metadata/properties" ma:root="true" ma:fieldsID="27d4a8698a271a1da6422620429029ad" ns2:_="" ns3:_="">
    <xsd:import namespace="39f90038-9926-47f4-8a4b-abc45eb899d0"/>
    <xsd:import namespace="f01d9c75-6aea-4a3c-a0af-4779c3868e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90038-9926-47f4-8a4b-abc45eb89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2addfa-c26d-4e3b-b240-f6c3bd3828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1d9c75-6aea-4a3c-a0af-4779c3868e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001faa-3fc1-47d4-96c8-4012db782358}" ma:internalName="TaxCatchAll" ma:showField="CatchAllData" ma:web="f01d9c75-6aea-4a3c-a0af-4779c3868e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1d9c75-6aea-4a3c-a0af-4779c3868e32" xsi:nil="true"/>
    <lcf76f155ced4ddcb4097134ff3c332f xmlns="39f90038-9926-47f4-8a4b-abc45eb899d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7E4B67-BEBA-46C4-BA51-F44B9550BC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769098-512F-4C4A-969D-0A7DABCB44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f90038-9926-47f4-8a4b-abc45eb899d0"/>
    <ds:schemaRef ds:uri="f01d9c75-6aea-4a3c-a0af-4779c3868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E60066-5C80-4CAE-8A97-85453E1FD837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f01d9c75-6aea-4a3c-a0af-4779c3868e32"/>
    <ds:schemaRef ds:uri="http://purl.org/dc/terms/"/>
    <ds:schemaRef ds:uri="http://schemas.microsoft.com/office/infopath/2007/PartnerControls"/>
    <ds:schemaRef ds:uri="39f90038-9926-47f4-8a4b-abc45eb899d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Presentation-CFE-Final</Template>
  <TotalTime>609</TotalTime>
  <Words>971</Words>
  <Application>Microsoft Office PowerPoint</Application>
  <PresentationFormat>Widescreen</PresentationFormat>
  <Paragraphs>132</Paragraphs>
  <Slides>19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1_Themes-CFE-Marroon</vt:lpstr>
      <vt:lpstr>Worksheet</vt:lpstr>
      <vt:lpstr>La riforma della disabilità in Italia: Una migliore VALUTAZIONE PER Una Migliore ASSISTENZA</vt:lpstr>
      <vt:lpstr>Il nuovo rapporto è disponibile sia in inglese che in italiano</vt:lpstr>
      <vt:lpstr>Principali risultati del progetto biennale</vt:lpstr>
      <vt:lpstr>VALUTAZIONE DELLA DISABILITÀ</vt:lpstr>
      <vt:lpstr>Le richieste di accertamento dello stato di disabilità variano tra le regioni ma sono in aumento ovunque</vt:lpstr>
      <vt:lpstr>Una valutazione della disabilità obsoleta e frammentata per un sistema difficile da navigare</vt:lpstr>
      <vt:lpstr>VALUTAZIONE PILOTA</vt:lpstr>
      <vt:lpstr>Punteggi WHODAS e percentuali di invalidità civile  con soglie “significative” per entrambe le scale</vt:lpstr>
      <vt:lpstr>Punteggio medio WHODAS per le quattro principali patologie per percentuale di invalidità civile</vt:lpstr>
      <vt:lpstr>Conclusioni della valutazione pilota</vt:lpstr>
      <vt:lpstr>Cosa significa segnalare le discrepanze?</vt:lpstr>
      <vt:lpstr>PROTEZIONE SOCIALE</vt:lpstr>
      <vt:lpstr>Gli incentivi economici svolgono un ruolo importante nella richiesta di una pensione di invalidità non contributiva</vt:lpstr>
      <vt:lpstr>La spesa pro capite per i servizi alle persone con disabilità segue un forte divario Nord-Sud</vt:lpstr>
      <vt:lpstr>Tre sfide per la protezione sociale in Italia: accesso, adeguatezza, efficienza del sistema</vt:lpstr>
      <vt:lpstr>CONCLUSIONI</vt:lpstr>
      <vt:lpstr>Slancio per un cambiamento radicale delle politiche: raccomandazioni sulla valutazione della disabilità</vt:lpstr>
      <vt:lpstr>Slancio per un cambiamento radicale delle politiche: raccomandazioni sulla protezione sociale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CAMPESTRIN Elisa, CFE/LESI/TREN</dc:creator>
  <cp:keywords>, docId:84C00696D5A5E8DE356486CFF8C8867E</cp:keywords>
  <cp:lastModifiedBy>CORBETTA Mattia, CFE/LESI/TREN</cp:lastModifiedBy>
  <cp:revision>62</cp:revision>
  <cp:lastPrinted>2023-11-10T15:44:43Z</cp:lastPrinted>
  <dcterms:created xsi:type="dcterms:W3CDTF">2021-10-07T09:57:24Z</dcterms:created>
  <dcterms:modified xsi:type="dcterms:W3CDTF">2023-11-28T09:06:35Z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0x0101003E43064DD2100845B5D59A74013A19E5</vt:lpwstr>
  </property>
  <property fmtid="{D5CDD505-2E9C-101B-9397-08002B2CF9AE}" pid="3" name="OECDTopic">
    <vt:lpwstr>877;#Disabled students|e49513e2-58b2-4c24-9a76-85c5a8279eb1;#878;#Disabled workers|3540e5a8-4e63-4c2c-92c9-3978a5ea76de</vt:lpwstr>
  </property>
  <property fmtid="{D5CDD505-2E9C-101B-9397-08002B2CF9AE}" pid="4" name="OECDCountry">
    <vt:lpwstr>21;#Italy|30419bd7-387b-4c0c-816b-74f43bda73f4</vt:lpwstr>
  </property>
  <property fmtid="{D5CDD505-2E9C-101B-9397-08002B2CF9AE}" pid="5" name="OECDCommittee">
    <vt:lpwstr/>
  </property>
  <property fmtid="{D5CDD505-2E9C-101B-9397-08002B2CF9AE}" pid="6" name="OECDPWB">
    <vt:lpwstr/>
  </property>
  <property fmtid="{D5CDD505-2E9C-101B-9397-08002B2CF9AE}" pid="7" name="eShareOrganisationTaxHTField0">
    <vt:lpwstr/>
  </property>
  <property fmtid="{D5CDD505-2E9C-101B-9397-08002B2CF9AE}" pid="8" name="OECDKeywords">
    <vt:lpwstr/>
  </property>
  <property fmtid="{D5CDD505-2E9C-101B-9397-08002B2CF9AE}" pid="9" name="OECDHorizontalProjects">
    <vt:lpwstr/>
  </property>
  <property fmtid="{D5CDD505-2E9C-101B-9397-08002B2CF9AE}" pid="10" name="d0b6f6ac229144c2899590f0436d9385">
    <vt:lpwstr/>
  </property>
  <property fmtid="{D5CDD505-2E9C-101B-9397-08002B2CF9AE}" pid="11" name="OECDProject">
    <vt:lpwstr/>
  </property>
  <property fmtid="{D5CDD505-2E9C-101B-9397-08002B2CF9AE}" pid="12" name="OECDProjectOwnerStructure">
    <vt:lpwstr>149;#CFE/LESI|737e5011-d296-4f72-84d1-3c739b4573a8</vt:lpwstr>
  </property>
  <property fmtid="{D5CDD505-2E9C-101B-9397-08002B2CF9AE}" pid="13" name="OECDOrganisation">
    <vt:lpwstr/>
  </property>
  <property fmtid="{D5CDD505-2E9C-101B-9397-08002B2CF9AE}" pid="14" name="MediaServiceImageTags">
    <vt:lpwstr/>
  </property>
</Properties>
</file>