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31"/>
  </p:notesMasterIdLst>
  <p:handoutMasterIdLst>
    <p:handoutMasterId r:id="rId32"/>
  </p:handoutMasterIdLst>
  <p:sldIdLst>
    <p:sldId id="257" r:id="rId8"/>
    <p:sldId id="317" r:id="rId9"/>
    <p:sldId id="382" r:id="rId10"/>
    <p:sldId id="373" r:id="rId11"/>
    <p:sldId id="386" r:id="rId12"/>
    <p:sldId id="385" r:id="rId13"/>
    <p:sldId id="387" r:id="rId14"/>
    <p:sldId id="388" r:id="rId15"/>
    <p:sldId id="400" r:id="rId16"/>
    <p:sldId id="369" r:id="rId17"/>
    <p:sldId id="398" r:id="rId18"/>
    <p:sldId id="347" r:id="rId19"/>
    <p:sldId id="376" r:id="rId20"/>
    <p:sldId id="389" r:id="rId21"/>
    <p:sldId id="390" r:id="rId22"/>
    <p:sldId id="391" r:id="rId23"/>
    <p:sldId id="357" r:id="rId24"/>
    <p:sldId id="351" r:id="rId25"/>
    <p:sldId id="397" r:id="rId26"/>
    <p:sldId id="393" r:id="rId27"/>
    <p:sldId id="394" r:id="rId28"/>
    <p:sldId id="395" r:id="rId29"/>
    <p:sldId id="396" r:id="rId3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NARD Geoff" initials="BG" lastIdx="1" clrIdx="0"/>
  <p:cmAuthor id="1" name="DAUDE Christian" initials="DC" lastIdx="3" clrIdx="1"/>
  <p:cmAuthor id="2" name="MANN Catherine" initials="MC" lastIdx="66" clrIdx="2"/>
  <p:cmAuthor id="3" name="WITHERIDGE William" initials="WW"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83659" autoAdjust="0"/>
  </p:normalViewPr>
  <p:slideViewPr>
    <p:cSldViewPr>
      <p:cViewPr varScale="1">
        <p:scale>
          <a:sx n="113" d="100"/>
          <a:sy n="113" d="100"/>
        </p:scale>
        <p:origin x="-93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main.oecd.org\sdataECO\Units\FRONTOFFICE\G20\2016\Growth%20Strategies\Assessment\2015%20and%202016%20GS%20-%20Assess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46234889652877"/>
          <c:y val="6.5442938206027423E-2"/>
          <c:w val="0.5444013560804899"/>
          <c:h val="0.90263453644568403"/>
        </c:manualLayout>
      </c:layout>
      <c:pieChart>
        <c:varyColors val="1"/>
        <c:ser>
          <c:idx val="0"/>
          <c:order val="0"/>
          <c:dPt>
            <c:idx val="0"/>
            <c:bubble3D val="0"/>
            <c:spPr>
              <a:solidFill>
                <a:srgbClr val="0070C0"/>
              </a:solidFill>
            </c:spPr>
          </c:dPt>
          <c:dPt>
            <c:idx val="1"/>
            <c:bubble3D val="0"/>
            <c:spPr>
              <a:solidFill>
                <a:srgbClr val="FF0000"/>
              </a:solidFill>
            </c:spPr>
          </c:dPt>
          <c:dPt>
            <c:idx val="2"/>
            <c:bubble3D val="0"/>
            <c:spPr>
              <a:solidFill>
                <a:schemeClr val="accent6"/>
              </a:solidFill>
              <a:ln>
                <a:solidFill>
                  <a:schemeClr val="accent6"/>
                </a:solidFill>
              </a:ln>
            </c:spPr>
          </c:dPt>
          <c:dPt>
            <c:idx val="3"/>
            <c:bubble3D val="0"/>
            <c:spPr>
              <a:solidFill>
                <a:schemeClr val="accent4"/>
              </a:solidFill>
            </c:spPr>
          </c:dPt>
          <c:dPt>
            <c:idx val="4"/>
            <c:bubble3D val="0"/>
            <c:spPr>
              <a:solidFill>
                <a:srgbClr val="92D050"/>
              </a:solidFill>
            </c:spPr>
          </c:dPt>
          <c:dLbls>
            <c:dLbl>
              <c:idx val="0"/>
              <c:tx>
                <c:rich>
                  <a:bodyPr/>
                  <a:lstStyle/>
                  <a:p>
                    <a:r>
                      <a:rPr lang="ja-JP" altLang="en-US" smtClean="0"/>
                      <a:t>投資</a:t>
                    </a:r>
                    <a:r>
                      <a:rPr lang="en-US" dirty="0"/>
                      <a:t>
34%</a:t>
                    </a:r>
                  </a:p>
                </c:rich>
              </c:tx>
              <c:dLblPos val="outEnd"/>
              <c:showLegendKey val="0"/>
              <c:showVal val="0"/>
              <c:showCatName val="1"/>
              <c:showSerName val="0"/>
              <c:showPercent val="1"/>
              <c:showBubbleSize val="0"/>
            </c:dLbl>
            <c:dLbl>
              <c:idx val="1"/>
              <c:layout>
                <c:manualLayout>
                  <c:x val="7.0422535211267607E-3"/>
                  <c:y val="-1.3310889984970223E-2"/>
                </c:manualLayout>
              </c:layout>
              <c:tx>
                <c:rich>
                  <a:bodyPr/>
                  <a:lstStyle/>
                  <a:p>
                    <a:r>
                      <a:rPr lang="ja-JP" altLang="en-US" dirty="0" smtClean="0"/>
                      <a:t>貿易</a:t>
                    </a:r>
                    <a:r>
                      <a:rPr lang="en-US" dirty="0"/>
                      <a:t>
6%</a:t>
                    </a:r>
                  </a:p>
                </c:rich>
              </c:tx>
              <c:dLblPos val="bestFit"/>
              <c:showLegendKey val="0"/>
              <c:showVal val="0"/>
              <c:showCatName val="1"/>
              <c:showSerName val="0"/>
              <c:showPercent val="1"/>
              <c:showBubbleSize val="0"/>
            </c:dLbl>
            <c:dLbl>
              <c:idx val="2"/>
              <c:layout>
                <c:manualLayout>
                  <c:x val="8.2159624413145546E-2"/>
                  <c:y val="0"/>
                </c:manualLayout>
              </c:layout>
              <c:tx>
                <c:rich>
                  <a:bodyPr/>
                  <a:lstStyle/>
                  <a:p>
                    <a:r>
                      <a:rPr lang="ja-JP" altLang="en-US" dirty="0" smtClean="0"/>
                      <a:t>競争</a:t>
                    </a:r>
                    <a:r>
                      <a:rPr lang="en-US" dirty="0"/>
                      <a:t>
19%</a:t>
                    </a:r>
                  </a:p>
                </c:rich>
              </c:tx>
              <c:dLblPos val="bestFit"/>
              <c:showLegendKey val="0"/>
              <c:showVal val="0"/>
              <c:showCatName val="1"/>
              <c:showSerName val="0"/>
              <c:showPercent val="1"/>
              <c:showBubbleSize val="0"/>
            </c:dLbl>
            <c:dLbl>
              <c:idx val="3"/>
              <c:layout>
                <c:manualLayout>
                  <c:x val="2.5821596244131412E-2"/>
                  <c:y val="2.3827803200063724E-2"/>
                </c:manualLayout>
              </c:layout>
              <c:tx>
                <c:rich>
                  <a:bodyPr/>
                  <a:lstStyle/>
                  <a:p>
                    <a:r>
                      <a:rPr lang="ja-JP" altLang="en-US" dirty="0" smtClean="0"/>
                      <a:t>雇用</a:t>
                    </a:r>
                    <a:r>
                      <a:rPr lang="en-US" dirty="0"/>
                      <a:t>
17%</a:t>
                    </a:r>
                  </a:p>
                </c:rich>
              </c:tx>
              <c:dLblPos val="bestFit"/>
              <c:showLegendKey val="0"/>
              <c:showVal val="0"/>
              <c:showCatName val="1"/>
              <c:showSerName val="0"/>
              <c:showPercent val="1"/>
              <c:showBubbleSize val="0"/>
            </c:dLbl>
            <c:dLbl>
              <c:idx val="4"/>
              <c:layout>
                <c:manualLayout>
                  <c:x val="-2.3474178403755867E-2"/>
                  <c:y val="7.3209894917336232E-2"/>
                </c:manualLayout>
              </c:layout>
              <c:tx>
                <c:rich>
                  <a:bodyPr/>
                  <a:lstStyle/>
                  <a:p>
                    <a:r>
                      <a:rPr lang="ja-JP" altLang="en-US" dirty="0" smtClean="0"/>
                      <a:t>その他</a:t>
                    </a:r>
                    <a:r>
                      <a:rPr lang="en-US" dirty="0"/>
                      <a:t>
24%</a:t>
                    </a:r>
                  </a:p>
                </c:rich>
              </c:tx>
              <c:dLblPos val="bestFit"/>
              <c:showLegendKey val="0"/>
              <c:showVal val="0"/>
              <c:showCatName val="1"/>
              <c:showSerName val="0"/>
              <c:showPercent val="1"/>
              <c:showBubbleSize val="0"/>
            </c:dLbl>
            <c:numFmt formatCode="0%" sourceLinked="0"/>
            <c:dLblPos val="outEnd"/>
            <c:showLegendKey val="0"/>
            <c:showVal val="0"/>
            <c:showCatName val="1"/>
            <c:showSerName val="0"/>
            <c:showPercent val="1"/>
            <c:showBubbleSize val="0"/>
            <c:showLeaderLines val="0"/>
          </c:dLbls>
          <c:cat>
            <c:strRef>
              <c:f>('Overall stats and charts'!$A$4:$A$7,'Overall stats and charts'!$A$11)</c:f>
              <c:strCache>
                <c:ptCount val="5"/>
                <c:pt idx="0">
                  <c:v>Investment</c:v>
                </c:pt>
                <c:pt idx="1">
                  <c:v>Trade</c:v>
                </c:pt>
                <c:pt idx="2">
                  <c:v>Competition</c:v>
                </c:pt>
                <c:pt idx="3">
                  <c:v>Employment</c:v>
                </c:pt>
                <c:pt idx="4">
                  <c:v>Other</c:v>
                </c:pt>
              </c:strCache>
            </c:strRef>
          </c:cat>
          <c:val>
            <c:numRef>
              <c:f>('Overall stats and charts'!$H$4:$H$7,'Overall stats and charts'!$H$11)</c:f>
              <c:numCache>
                <c:formatCode>0.0</c:formatCode>
                <c:ptCount val="5"/>
                <c:pt idx="0">
                  <c:v>34.34903047091413</c:v>
                </c:pt>
                <c:pt idx="1">
                  <c:v>5.5401662049861491</c:v>
                </c:pt>
                <c:pt idx="2">
                  <c:v>18.559556786703602</c:v>
                </c:pt>
                <c:pt idx="3">
                  <c:v>17.174515235457065</c:v>
                </c:pt>
                <c:pt idx="4">
                  <c:v>24.37673130193906</c:v>
                </c:pt>
              </c:numCache>
            </c:numRef>
          </c:val>
        </c:ser>
        <c:dLbls>
          <c:dLblPos val="outEnd"/>
          <c:showLegendKey val="0"/>
          <c:showVal val="1"/>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300">
          <a:solidFill>
            <a:schemeClr val="bg2">
              <a:lumMod val="10000"/>
            </a:schemeClr>
          </a:solidFill>
          <a:latin typeface="Calibri" panose="020F050202020403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AE3AD-150C-4556-B9F3-C5AFE0751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8AA58F6-D958-4B10-9359-D08D4D103B97}">
      <dgm:prSet/>
      <dgm:spPr/>
      <dgm:t>
        <a:bodyPr/>
        <a:lstStyle/>
        <a:p>
          <a:r>
            <a:rPr lang="ja-JP" altLang="en-US" dirty="0" smtClean="0">
              <a:latin typeface="Calibri" panose="020F0502020204030204" pitchFamily="34" charset="0"/>
            </a:rPr>
            <a:t>貿易の弱さが、低成長のわなを悪化させる</a:t>
          </a:r>
          <a:endParaRPr lang="en-GB" dirty="0" smtClean="0">
            <a:latin typeface="Calibri" panose="020F0502020204030204" pitchFamily="34" charset="0"/>
          </a:endParaRPr>
        </a:p>
      </dgm:t>
    </dgm:pt>
    <dgm:pt modelId="{60C608F0-860E-4FC1-AB6C-6A893EFA9FC9}" type="parTrans" cxnId="{7FC4F6B6-7333-499E-8799-51F96AA60B84}">
      <dgm:prSet/>
      <dgm:spPr/>
      <dgm:t>
        <a:bodyPr/>
        <a:lstStyle/>
        <a:p>
          <a:endParaRPr lang="en-GB">
            <a:latin typeface="Calibri" panose="020F0502020204030204" pitchFamily="34" charset="0"/>
          </a:endParaRPr>
        </a:p>
      </dgm:t>
    </dgm:pt>
    <dgm:pt modelId="{3083AE86-D778-4F5F-B1B6-4FB7AC7CBD51}" type="sibTrans" cxnId="{7FC4F6B6-7333-499E-8799-51F96AA60B84}">
      <dgm:prSet/>
      <dgm:spPr/>
      <dgm:t>
        <a:bodyPr/>
        <a:lstStyle/>
        <a:p>
          <a:endParaRPr lang="en-GB">
            <a:latin typeface="Calibri" panose="020F0502020204030204" pitchFamily="34" charset="0"/>
          </a:endParaRPr>
        </a:p>
      </dgm:t>
    </dgm:pt>
    <dgm:pt modelId="{0BD4BFF3-A846-4400-9B4D-1ECC79EBA5F8}">
      <dgm:prSet/>
      <dgm:spPr/>
      <dgm:t>
        <a:bodyPr/>
        <a:lstStyle/>
        <a:p>
          <a:r>
            <a:rPr lang="ja-JP" altLang="en-US" dirty="0" smtClean="0">
              <a:latin typeface="Calibri" panose="020F0502020204030204" pitchFamily="34" charset="0"/>
            </a:rPr>
            <a:t>極度の低金利は、金融市場の歪みとリスクにつながる</a:t>
          </a:r>
          <a:endParaRPr lang="en-US" altLang="ja-JP" dirty="0" smtClean="0">
            <a:latin typeface="Calibri" panose="020F0502020204030204" pitchFamily="34" charset="0"/>
          </a:endParaRPr>
        </a:p>
      </dgm:t>
    </dgm:pt>
    <dgm:pt modelId="{225C00EA-9FEF-41B6-9C4F-92549965D946}" type="parTrans" cxnId="{6D09A9A1-FFEA-4EA9-A2E8-55285F8C0196}">
      <dgm:prSet/>
      <dgm:spPr/>
      <dgm:t>
        <a:bodyPr/>
        <a:lstStyle/>
        <a:p>
          <a:endParaRPr lang="en-GB">
            <a:latin typeface="Calibri" panose="020F0502020204030204" pitchFamily="34" charset="0"/>
          </a:endParaRPr>
        </a:p>
      </dgm:t>
    </dgm:pt>
    <dgm:pt modelId="{203F14AC-C7A5-4E5E-9CBB-DE0F7A356B5A}" type="sibTrans" cxnId="{6D09A9A1-FFEA-4EA9-A2E8-55285F8C0196}">
      <dgm:prSet/>
      <dgm:spPr/>
      <dgm:t>
        <a:bodyPr/>
        <a:lstStyle/>
        <a:p>
          <a:endParaRPr lang="en-GB">
            <a:latin typeface="Calibri" panose="020F0502020204030204" pitchFamily="34" charset="0"/>
          </a:endParaRPr>
        </a:p>
      </dgm:t>
    </dgm:pt>
    <dgm:pt modelId="{806919CF-651B-46A9-9F55-6A28278294E6}">
      <dgm:prSet/>
      <dgm:spPr/>
      <dgm:t>
        <a:bodyPr/>
        <a:lstStyle/>
        <a:p>
          <a:r>
            <a:rPr lang="ja-JP" altLang="en-US" dirty="0" smtClean="0">
              <a:latin typeface="Calibri" panose="020F0502020204030204" pitchFamily="34" charset="0"/>
            </a:rPr>
            <a:t>より強固な財政政策、構造政策、貿易政策に係る政策行動が必要</a:t>
          </a:r>
          <a:endParaRPr lang="en-GB" dirty="0" smtClean="0">
            <a:latin typeface="Calibri" panose="020F0502020204030204" pitchFamily="34" charset="0"/>
          </a:endParaRPr>
        </a:p>
      </dgm:t>
    </dgm:pt>
    <dgm:pt modelId="{C176557D-E82E-4F64-8195-4FBA10DCA65F}" type="parTrans" cxnId="{3315629A-CE00-4EA6-A505-92EEC82995D3}">
      <dgm:prSet/>
      <dgm:spPr/>
      <dgm:t>
        <a:bodyPr/>
        <a:lstStyle/>
        <a:p>
          <a:endParaRPr lang="en-GB">
            <a:latin typeface="Calibri" panose="020F0502020204030204" pitchFamily="34" charset="0"/>
          </a:endParaRPr>
        </a:p>
      </dgm:t>
    </dgm:pt>
    <dgm:pt modelId="{504D45A1-33A0-469C-9F96-5CCFAF0F31C8}" type="sibTrans" cxnId="{3315629A-CE00-4EA6-A505-92EEC82995D3}">
      <dgm:prSet/>
      <dgm:spPr/>
      <dgm:t>
        <a:bodyPr/>
        <a:lstStyle/>
        <a:p>
          <a:endParaRPr lang="en-GB">
            <a:latin typeface="Calibri" panose="020F0502020204030204" pitchFamily="34" charset="0"/>
          </a:endParaRPr>
        </a:p>
      </dgm:t>
    </dgm:pt>
    <dgm:pt modelId="{C6A71DB2-83C2-495A-BC71-3E3013C016F5}">
      <dgm:prSet/>
      <dgm:spPr/>
      <dgm:t>
        <a:bodyPr/>
        <a:lstStyle/>
        <a:p>
          <a:r>
            <a:rPr lang="ja-JP" altLang="en-US" dirty="0" smtClean="0">
              <a:solidFill>
                <a:schemeClr val="bg2">
                  <a:lumMod val="10000"/>
                </a:schemeClr>
              </a:solidFill>
              <a:latin typeface="Calibri" panose="020F0502020204030204" pitchFamily="34" charset="0"/>
            </a:rPr>
            <a:t>貿易、投資が、経済成長と社会的包摂を促進するよう、構造政策パッケージを実施する</a:t>
          </a:r>
          <a:endParaRPr lang="en-GB" dirty="0">
            <a:solidFill>
              <a:schemeClr val="bg2">
                <a:lumMod val="10000"/>
              </a:schemeClr>
            </a:solidFill>
            <a:latin typeface="Calibri" panose="020F0502020204030204" pitchFamily="34" charset="0"/>
          </a:endParaRPr>
        </a:p>
      </dgm:t>
    </dgm:pt>
    <dgm:pt modelId="{25D9FF06-F34D-40B4-B0F2-B2D003F00EEC}" type="parTrans" cxnId="{043F2389-2BF8-495D-949D-A8B3D3E7256F}">
      <dgm:prSet/>
      <dgm:spPr/>
      <dgm:t>
        <a:bodyPr/>
        <a:lstStyle/>
        <a:p>
          <a:endParaRPr lang="en-GB">
            <a:latin typeface="Calibri" panose="020F0502020204030204" pitchFamily="34" charset="0"/>
          </a:endParaRPr>
        </a:p>
      </dgm:t>
    </dgm:pt>
    <dgm:pt modelId="{F3A7BABE-A03B-4DE8-947C-506CE48D093D}" type="sibTrans" cxnId="{043F2389-2BF8-495D-949D-A8B3D3E7256F}">
      <dgm:prSet/>
      <dgm:spPr/>
      <dgm:t>
        <a:bodyPr/>
        <a:lstStyle/>
        <a:p>
          <a:endParaRPr lang="en-GB">
            <a:latin typeface="Calibri" panose="020F0502020204030204" pitchFamily="34" charset="0"/>
          </a:endParaRPr>
        </a:p>
      </dgm:t>
    </dgm:pt>
    <dgm:pt modelId="{860F7DCE-7296-4D24-A32C-C35189D4FF94}">
      <dgm:prSet/>
      <dgm:spPr/>
      <dgm:t>
        <a:bodyPr/>
        <a:lstStyle/>
        <a:p>
          <a:r>
            <a:rPr lang="ja-JP" altLang="en-US" dirty="0" smtClean="0">
              <a:solidFill>
                <a:schemeClr val="bg2">
                  <a:lumMod val="10000"/>
                </a:schemeClr>
              </a:solidFill>
              <a:latin typeface="Calibri" panose="020F0502020204030204" pitchFamily="34" charset="0"/>
            </a:rPr>
            <a:t>世界の貿易成長率は劇的に鈍化</a:t>
          </a:r>
          <a:endParaRPr lang="en-GB" dirty="0">
            <a:solidFill>
              <a:schemeClr val="bg2">
                <a:lumMod val="10000"/>
              </a:schemeClr>
            </a:solidFill>
            <a:latin typeface="Calibri" panose="020F0502020204030204" pitchFamily="34" charset="0"/>
          </a:endParaRPr>
        </a:p>
      </dgm:t>
    </dgm:pt>
    <dgm:pt modelId="{029A22AC-0836-4BAF-8776-B301831986E4}" type="parTrans" cxnId="{8095BAD0-A430-4B77-A045-D4AA3A48FA5D}">
      <dgm:prSet/>
      <dgm:spPr/>
      <dgm:t>
        <a:bodyPr/>
        <a:lstStyle/>
        <a:p>
          <a:endParaRPr lang="en-GB">
            <a:latin typeface="Calibri" panose="020F0502020204030204" pitchFamily="34" charset="0"/>
          </a:endParaRPr>
        </a:p>
      </dgm:t>
    </dgm:pt>
    <dgm:pt modelId="{7DDEBD29-F6C4-46A8-A43C-14F3133B142D}" type="sibTrans" cxnId="{8095BAD0-A430-4B77-A045-D4AA3A48FA5D}">
      <dgm:prSet/>
      <dgm:spPr/>
      <dgm:t>
        <a:bodyPr/>
        <a:lstStyle/>
        <a:p>
          <a:endParaRPr lang="en-GB">
            <a:latin typeface="Calibri" panose="020F0502020204030204" pitchFamily="34" charset="0"/>
          </a:endParaRPr>
        </a:p>
      </dgm:t>
    </dgm:pt>
    <dgm:pt modelId="{172FD75F-BDFE-4D00-B993-AC85B0D9FD4E}">
      <dgm:prSet/>
      <dgm:spPr/>
      <dgm:t>
        <a:bodyPr/>
        <a:lstStyle/>
        <a:p>
          <a:r>
            <a:rPr lang="ja-JP" altLang="en-US" dirty="0" smtClean="0">
              <a:solidFill>
                <a:schemeClr val="bg2">
                  <a:lumMod val="10000"/>
                </a:schemeClr>
              </a:solidFill>
              <a:latin typeface="Calibri" panose="020F0502020204030204" pitchFamily="34" charset="0"/>
            </a:rPr>
            <a:t>構造的要因、循環的要因が、需要の増加、生産性上昇を妨げている</a:t>
          </a:r>
          <a:endParaRPr lang="en-GB" dirty="0">
            <a:solidFill>
              <a:schemeClr val="bg2">
                <a:lumMod val="10000"/>
              </a:schemeClr>
            </a:solidFill>
            <a:latin typeface="Calibri" panose="020F0502020204030204" pitchFamily="34" charset="0"/>
          </a:endParaRPr>
        </a:p>
      </dgm:t>
    </dgm:pt>
    <dgm:pt modelId="{0BE959A4-6EDE-4BFB-A186-95603FD6CAD1}" type="parTrans" cxnId="{44D1803E-639F-481F-A21A-FAB39A06EAB4}">
      <dgm:prSet/>
      <dgm:spPr/>
      <dgm:t>
        <a:bodyPr/>
        <a:lstStyle/>
        <a:p>
          <a:endParaRPr lang="en-GB"/>
        </a:p>
      </dgm:t>
    </dgm:pt>
    <dgm:pt modelId="{A05CAF99-B964-4191-9345-BBF1D7E9D92C}" type="sibTrans" cxnId="{44D1803E-639F-481F-A21A-FAB39A06EAB4}">
      <dgm:prSet/>
      <dgm:spPr/>
      <dgm:t>
        <a:bodyPr/>
        <a:lstStyle/>
        <a:p>
          <a:endParaRPr lang="en-GB"/>
        </a:p>
      </dgm:t>
    </dgm:pt>
    <dgm:pt modelId="{7E93EA9F-DFDF-48F0-8188-C1898378D2F3}">
      <dgm:prSet/>
      <dgm:spPr/>
      <dgm:t>
        <a:bodyPr/>
        <a:lstStyle/>
        <a:p>
          <a:r>
            <a:rPr lang="ja-JP" altLang="en-US" dirty="0" smtClean="0">
              <a:solidFill>
                <a:schemeClr val="bg2">
                  <a:lumMod val="10000"/>
                </a:schemeClr>
              </a:solidFill>
              <a:latin typeface="Calibri" panose="020F0502020204030204" pitchFamily="34" charset="0"/>
            </a:rPr>
            <a:t>金融政策への過負荷により、金融リスクは高まる</a:t>
          </a:r>
          <a:endParaRPr lang="en-GB" dirty="0">
            <a:solidFill>
              <a:schemeClr val="bg2">
                <a:lumMod val="10000"/>
              </a:schemeClr>
            </a:solidFill>
            <a:latin typeface="Calibri" panose="020F0502020204030204" pitchFamily="34" charset="0"/>
          </a:endParaRPr>
        </a:p>
      </dgm:t>
    </dgm:pt>
    <dgm:pt modelId="{F078CF63-CCEF-498B-9433-4FD287C084A2}" type="parTrans" cxnId="{F3AB90EB-0429-451F-A5A1-44B389F9E918}">
      <dgm:prSet/>
      <dgm:spPr/>
      <dgm:t>
        <a:bodyPr/>
        <a:lstStyle/>
        <a:p>
          <a:endParaRPr lang="en-GB"/>
        </a:p>
      </dgm:t>
    </dgm:pt>
    <dgm:pt modelId="{5F07A9BE-3A9F-4358-B137-C67EF13D3974}" type="sibTrans" cxnId="{F3AB90EB-0429-451F-A5A1-44B389F9E918}">
      <dgm:prSet/>
      <dgm:spPr/>
      <dgm:t>
        <a:bodyPr/>
        <a:lstStyle/>
        <a:p>
          <a:endParaRPr lang="en-GB"/>
        </a:p>
      </dgm:t>
    </dgm:pt>
    <dgm:pt modelId="{9FDCA956-B951-4E0E-B649-CE41CDEDF77F}">
      <dgm:prSet/>
      <dgm:spPr/>
      <dgm:t>
        <a:bodyPr/>
        <a:lstStyle/>
        <a:p>
          <a:r>
            <a:rPr lang="ja-JP" altLang="en-US" dirty="0" smtClean="0">
              <a:solidFill>
                <a:schemeClr val="bg2">
                  <a:lumMod val="10000"/>
                </a:schemeClr>
              </a:solidFill>
              <a:latin typeface="Calibri" panose="020F0502020204030204" pitchFamily="34" charset="0"/>
            </a:rPr>
            <a:t>こうした状況は、長期的に金融機関を傷つけることになるだろう</a:t>
          </a:r>
          <a:endParaRPr lang="en-GB" dirty="0">
            <a:solidFill>
              <a:schemeClr val="bg2">
                <a:lumMod val="10000"/>
              </a:schemeClr>
            </a:solidFill>
            <a:latin typeface="Calibri" panose="020F0502020204030204" pitchFamily="34" charset="0"/>
          </a:endParaRPr>
        </a:p>
      </dgm:t>
    </dgm:pt>
    <dgm:pt modelId="{5046A8A8-799F-4229-8053-1BE7CCF307F1}" type="parTrans" cxnId="{64AF2B58-771A-452F-ACB1-C30E62DD5BD6}">
      <dgm:prSet/>
      <dgm:spPr/>
      <dgm:t>
        <a:bodyPr/>
        <a:lstStyle/>
        <a:p>
          <a:endParaRPr lang="en-GB"/>
        </a:p>
      </dgm:t>
    </dgm:pt>
    <dgm:pt modelId="{D7D69F9A-337B-40C0-884A-90D13DE1FD35}" type="sibTrans" cxnId="{64AF2B58-771A-452F-ACB1-C30E62DD5BD6}">
      <dgm:prSet/>
      <dgm:spPr/>
      <dgm:t>
        <a:bodyPr/>
        <a:lstStyle/>
        <a:p>
          <a:endParaRPr lang="en-GB"/>
        </a:p>
      </dgm:t>
    </dgm:pt>
    <dgm:pt modelId="{AFDD888E-EAC6-4B01-B053-6915CF0349D0}">
      <dgm:prSet/>
      <dgm:spPr/>
      <dgm:t>
        <a:bodyPr/>
        <a:lstStyle/>
        <a:p>
          <a:r>
            <a:rPr lang="ja-JP" altLang="en-US" dirty="0" smtClean="0">
              <a:solidFill>
                <a:schemeClr val="bg2">
                  <a:lumMod val="10000"/>
                </a:schemeClr>
              </a:solidFill>
              <a:latin typeface="Calibri" panose="020F0502020204030204" pitchFamily="34" charset="0"/>
            </a:rPr>
            <a:t>低成長の見通し、継続する不確実性にもかかわらず、価格は高い</a:t>
          </a:r>
          <a:endParaRPr lang="en-GB" dirty="0">
            <a:solidFill>
              <a:schemeClr val="bg2">
                <a:lumMod val="10000"/>
              </a:schemeClr>
            </a:solidFill>
            <a:latin typeface="Calibri" panose="020F0502020204030204" pitchFamily="34" charset="0"/>
          </a:endParaRPr>
        </a:p>
      </dgm:t>
    </dgm:pt>
    <dgm:pt modelId="{5E2981B7-215A-42A5-828B-E198661FD2CC}" type="parTrans" cxnId="{D52DC99E-842F-4733-9770-F737B946CD01}">
      <dgm:prSet/>
      <dgm:spPr/>
      <dgm:t>
        <a:bodyPr/>
        <a:lstStyle/>
        <a:p>
          <a:endParaRPr lang="en-GB"/>
        </a:p>
      </dgm:t>
    </dgm:pt>
    <dgm:pt modelId="{73928A52-5A80-4A98-9B98-5ED26538F063}" type="sibTrans" cxnId="{D52DC99E-842F-4733-9770-F737B946CD01}">
      <dgm:prSet/>
      <dgm:spPr/>
      <dgm:t>
        <a:bodyPr/>
        <a:lstStyle/>
        <a:p>
          <a:endParaRPr lang="en-GB"/>
        </a:p>
      </dgm:t>
    </dgm:pt>
    <dgm:pt modelId="{18ECAE2A-FA2A-438E-830B-28CE8F3F1448}">
      <dgm:prSet/>
      <dgm:spPr/>
      <dgm:t>
        <a:bodyPr/>
        <a:lstStyle/>
        <a:p>
          <a:r>
            <a:rPr lang="ja-JP" altLang="en-US" dirty="0" smtClean="0">
              <a:solidFill>
                <a:schemeClr val="bg2">
                  <a:lumMod val="10000"/>
                </a:schemeClr>
              </a:solidFill>
              <a:latin typeface="Calibri" panose="020F0502020204030204" pitchFamily="34" charset="0"/>
            </a:rPr>
            <a:t>この自己強化的な低成長の</a:t>
          </a:r>
          <a:r>
            <a:rPr lang="ja-JP" altLang="en-US" dirty="0" err="1" smtClean="0">
              <a:solidFill>
                <a:schemeClr val="bg2">
                  <a:lumMod val="10000"/>
                </a:schemeClr>
              </a:solidFill>
              <a:latin typeface="Calibri" panose="020F0502020204030204" pitchFamily="34" charset="0"/>
            </a:rPr>
            <a:t>わ</a:t>
          </a:r>
          <a:r>
            <a:rPr lang="ja-JP" altLang="en-US" dirty="0" smtClean="0">
              <a:solidFill>
                <a:schemeClr val="bg2">
                  <a:lumMod val="10000"/>
                </a:schemeClr>
              </a:solidFill>
              <a:latin typeface="Calibri" panose="020F0502020204030204" pitchFamily="34" charset="0"/>
            </a:rPr>
            <a:t>なにより、長期的な成長期待が損なわれている</a:t>
          </a:r>
          <a:endParaRPr lang="en-GB" dirty="0">
            <a:solidFill>
              <a:schemeClr val="bg2">
                <a:lumMod val="10000"/>
              </a:schemeClr>
            </a:solidFill>
            <a:latin typeface="Calibri" panose="020F0502020204030204" pitchFamily="34" charset="0"/>
          </a:endParaRPr>
        </a:p>
      </dgm:t>
    </dgm:pt>
    <dgm:pt modelId="{57B1794A-7DF6-4EEC-83AE-12311DE8757E}" type="parTrans" cxnId="{10672399-D5A3-4483-82BE-A08711B0D873}">
      <dgm:prSet/>
      <dgm:spPr/>
      <dgm:t>
        <a:bodyPr/>
        <a:lstStyle/>
        <a:p>
          <a:endParaRPr lang="en-GB"/>
        </a:p>
      </dgm:t>
    </dgm:pt>
    <dgm:pt modelId="{E78AFEE9-B3DA-47EC-B346-797AAD77D310}" type="sibTrans" cxnId="{10672399-D5A3-4483-82BE-A08711B0D873}">
      <dgm:prSet/>
      <dgm:spPr/>
      <dgm:t>
        <a:bodyPr/>
        <a:lstStyle/>
        <a:p>
          <a:endParaRPr lang="en-GB"/>
        </a:p>
      </dgm:t>
    </dgm:pt>
    <dgm:pt modelId="{7AC85082-2A13-4B17-AF4D-9652A46E6451}">
      <dgm:prSet/>
      <dgm:spPr/>
      <dgm:t>
        <a:bodyPr/>
        <a:lstStyle/>
        <a:p>
          <a:r>
            <a:rPr lang="ja-JP" altLang="en-US" dirty="0" smtClean="0">
              <a:solidFill>
                <a:schemeClr val="bg2">
                  <a:lumMod val="10000"/>
                </a:schemeClr>
              </a:solidFill>
              <a:latin typeface="Calibri" panose="020F0502020204030204" pitchFamily="34" charset="0"/>
            </a:rPr>
            <a:t>資産市場全般について、ボラティリティの高まり、急速な巻き戻しリスクが存在</a:t>
          </a:r>
          <a:endParaRPr lang="en-GB" dirty="0">
            <a:solidFill>
              <a:schemeClr val="bg2">
                <a:lumMod val="10000"/>
              </a:schemeClr>
            </a:solidFill>
            <a:latin typeface="Calibri" panose="020F0502020204030204" pitchFamily="34" charset="0"/>
          </a:endParaRPr>
        </a:p>
      </dgm:t>
    </dgm:pt>
    <dgm:pt modelId="{13F245B7-B3CE-410F-A822-08BCEB1E20DB}" type="parTrans" cxnId="{E997667C-59B2-41AD-BB33-0550C2858FC1}">
      <dgm:prSet/>
      <dgm:spPr/>
      <dgm:t>
        <a:bodyPr/>
        <a:lstStyle/>
        <a:p>
          <a:endParaRPr lang="en-GB"/>
        </a:p>
      </dgm:t>
    </dgm:pt>
    <dgm:pt modelId="{D7161056-E87F-42F5-B5BD-58B3BC11A8B5}" type="sibTrans" cxnId="{E997667C-59B2-41AD-BB33-0550C2858FC1}">
      <dgm:prSet/>
      <dgm:spPr/>
      <dgm:t>
        <a:bodyPr/>
        <a:lstStyle/>
        <a:p>
          <a:endParaRPr lang="en-GB"/>
        </a:p>
      </dgm:t>
    </dgm:pt>
    <dgm:pt modelId="{A9927792-C99C-4DD7-841F-CBE44FA7D057}">
      <dgm:prSet/>
      <dgm:spPr/>
      <dgm:t>
        <a:bodyPr/>
        <a:lstStyle/>
        <a:p>
          <a:r>
            <a:rPr lang="ja-JP" altLang="en-US" dirty="0" smtClean="0">
              <a:solidFill>
                <a:schemeClr val="bg2">
                  <a:lumMod val="10000"/>
                </a:schemeClr>
              </a:solidFill>
              <a:latin typeface="Calibri" panose="020F0502020204030204" pitchFamily="34" charset="0"/>
            </a:rPr>
            <a:t>民間部門の活動を活発化するため、財政の余地を今使い、長期の成長を高めるべき</a:t>
          </a:r>
          <a:endParaRPr lang="en-GB" dirty="0">
            <a:solidFill>
              <a:schemeClr val="bg2">
                <a:lumMod val="10000"/>
              </a:schemeClr>
            </a:solidFill>
            <a:latin typeface="Calibri" panose="020F0502020204030204" pitchFamily="34" charset="0"/>
          </a:endParaRPr>
        </a:p>
      </dgm:t>
    </dgm:pt>
    <dgm:pt modelId="{7F87532B-5390-453D-AE79-A25BB0875685}" type="parTrans" cxnId="{9805870E-B21C-41B9-9CF7-38F3306E8FF5}">
      <dgm:prSet/>
      <dgm:spPr/>
      <dgm:t>
        <a:bodyPr/>
        <a:lstStyle/>
        <a:p>
          <a:endParaRPr lang="en-GB"/>
        </a:p>
      </dgm:t>
    </dgm:pt>
    <dgm:pt modelId="{951B1256-84D3-46F4-AD20-8536F565AEFC}" type="sibTrans" cxnId="{9805870E-B21C-41B9-9CF7-38F3306E8FF5}">
      <dgm:prSet/>
      <dgm:spPr/>
      <dgm:t>
        <a:bodyPr/>
        <a:lstStyle/>
        <a:p>
          <a:endParaRPr lang="en-GB"/>
        </a:p>
      </dgm:t>
    </dgm:pt>
    <dgm:pt modelId="{2E9BD066-5772-45B3-AF70-8A7A03272818}" type="pres">
      <dgm:prSet presAssocID="{312AE3AD-150C-4556-B9F3-C5AFE07518AD}" presName="linear" presStyleCnt="0">
        <dgm:presLayoutVars>
          <dgm:animLvl val="lvl"/>
          <dgm:resizeHandles val="exact"/>
        </dgm:presLayoutVars>
      </dgm:prSet>
      <dgm:spPr/>
      <dgm:t>
        <a:bodyPr/>
        <a:lstStyle/>
        <a:p>
          <a:endParaRPr lang="en-GB"/>
        </a:p>
      </dgm:t>
    </dgm:pt>
    <dgm:pt modelId="{B71E4610-9C7F-4FC1-B45C-3246453F732B}" type="pres">
      <dgm:prSet presAssocID="{28AA58F6-D958-4B10-9359-D08D4D103B97}" presName="parentText" presStyleLbl="node1" presStyleIdx="0" presStyleCnt="3" custLinFactNeighborY="-18233">
        <dgm:presLayoutVars>
          <dgm:chMax val="0"/>
          <dgm:bulletEnabled val="1"/>
        </dgm:presLayoutVars>
      </dgm:prSet>
      <dgm:spPr/>
      <dgm:t>
        <a:bodyPr/>
        <a:lstStyle/>
        <a:p>
          <a:endParaRPr lang="en-GB"/>
        </a:p>
      </dgm:t>
    </dgm:pt>
    <dgm:pt modelId="{59778523-FD02-412B-8EED-12620C0515E9}" type="pres">
      <dgm:prSet presAssocID="{28AA58F6-D958-4B10-9359-D08D4D103B97}" presName="childText" presStyleLbl="revTx" presStyleIdx="0" presStyleCnt="3" custLinFactNeighborY="-27630">
        <dgm:presLayoutVars>
          <dgm:bulletEnabled val="1"/>
        </dgm:presLayoutVars>
      </dgm:prSet>
      <dgm:spPr/>
      <dgm:t>
        <a:bodyPr/>
        <a:lstStyle/>
        <a:p>
          <a:endParaRPr lang="en-GB"/>
        </a:p>
      </dgm:t>
    </dgm:pt>
    <dgm:pt modelId="{9CFD6359-D6AA-429D-ADFE-D05F20309091}" type="pres">
      <dgm:prSet presAssocID="{0BD4BFF3-A846-4400-9B4D-1ECC79EBA5F8}" presName="parentText" presStyleLbl="node1" presStyleIdx="1" presStyleCnt="3" custLinFactNeighborY="-7018">
        <dgm:presLayoutVars>
          <dgm:chMax val="0"/>
          <dgm:bulletEnabled val="1"/>
        </dgm:presLayoutVars>
      </dgm:prSet>
      <dgm:spPr/>
      <dgm:t>
        <a:bodyPr/>
        <a:lstStyle/>
        <a:p>
          <a:endParaRPr lang="en-GB"/>
        </a:p>
      </dgm:t>
    </dgm:pt>
    <dgm:pt modelId="{E865CCEF-EA47-42BC-ABAD-CF3E5C00DE2D}" type="pres">
      <dgm:prSet presAssocID="{0BD4BFF3-A846-4400-9B4D-1ECC79EBA5F8}" presName="childText" presStyleLbl="revTx" presStyleIdx="1" presStyleCnt="3" custLinFactNeighborY="-12280">
        <dgm:presLayoutVars>
          <dgm:bulletEnabled val="1"/>
        </dgm:presLayoutVars>
      </dgm:prSet>
      <dgm:spPr/>
      <dgm:t>
        <a:bodyPr/>
        <a:lstStyle/>
        <a:p>
          <a:endParaRPr lang="en-GB"/>
        </a:p>
      </dgm:t>
    </dgm:pt>
    <dgm:pt modelId="{2B45D7B7-0834-4D13-8778-0BFAB98C78C2}" type="pres">
      <dgm:prSet presAssocID="{806919CF-651B-46A9-9F55-6A28278294E6}" presName="parentText" presStyleLbl="node1" presStyleIdx="2" presStyleCnt="3" custLinFactNeighborY="2133">
        <dgm:presLayoutVars>
          <dgm:chMax val="0"/>
          <dgm:bulletEnabled val="1"/>
        </dgm:presLayoutVars>
      </dgm:prSet>
      <dgm:spPr/>
      <dgm:t>
        <a:bodyPr/>
        <a:lstStyle/>
        <a:p>
          <a:endParaRPr lang="en-GB"/>
        </a:p>
      </dgm:t>
    </dgm:pt>
    <dgm:pt modelId="{466AD614-18F8-4250-8704-A12C186A2560}" type="pres">
      <dgm:prSet presAssocID="{806919CF-651B-46A9-9F55-6A28278294E6}" presName="childText" presStyleLbl="revTx" presStyleIdx="2" presStyleCnt="3" custLinFactNeighborY="7675">
        <dgm:presLayoutVars>
          <dgm:bulletEnabled val="1"/>
        </dgm:presLayoutVars>
      </dgm:prSet>
      <dgm:spPr/>
      <dgm:t>
        <a:bodyPr/>
        <a:lstStyle/>
        <a:p>
          <a:endParaRPr lang="en-GB"/>
        </a:p>
      </dgm:t>
    </dgm:pt>
  </dgm:ptLst>
  <dgm:cxnLst>
    <dgm:cxn modelId="{0D3B8CC0-1376-44A9-9784-594EE9014F6B}" type="presOf" srcId="{7AC85082-2A13-4B17-AF4D-9652A46E6451}" destId="{E865CCEF-EA47-42BC-ABAD-CF3E5C00DE2D}" srcOrd="0" destOrd="1" presId="urn:microsoft.com/office/officeart/2005/8/layout/vList2"/>
    <dgm:cxn modelId="{A8BF2086-C892-4FBF-988B-87DD50633B15}" type="presOf" srcId="{9FDCA956-B951-4E0E-B649-CE41CDEDF77F}" destId="{E865CCEF-EA47-42BC-ABAD-CF3E5C00DE2D}" srcOrd="0" destOrd="2" presId="urn:microsoft.com/office/officeart/2005/8/layout/vList2"/>
    <dgm:cxn modelId="{9805870E-B21C-41B9-9CF7-38F3306E8FF5}" srcId="{806919CF-651B-46A9-9F55-6A28278294E6}" destId="{A9927792-C99C-4DD7-841F-CBE44FA7D057}" srcOrd="1" destOrd="0" parTransId="{7F87532B-5390-453D-AE79-A25BB0875685}" sibTransId="{951B1256-84D3-46F4-AD20-8536F565AEFC}"/>
    <dgm:cxn modelId="{8095BAD0-A430-4B77-A045-D4AA3A48FA5D}" srcId="{28AA58F6-D958-4B10-9359-D08D4D103B97}" destId="{860F7DCE-7296-4D24-A32C-C35189D4FF94}" srcOrd="0" destOrd="0" parTransId="{029A22AC-0836-4BAF-8776-B301831986E4}" sibTransId="{7DDEBD29-F6C4-46A8-A43C-14F3133B142D}"/>
    <dgm:cxn modelId="{44D1803E-639F-481F-A21A-FAB39A06EAB4}" srcId="{28AA58F6-D958-4B10-9359-D08D4D103B97}" destId="{172FD75F-BDFE-4D00-B993-AC85B0D9FD4E}" srcOrd="1" destOrd="0" parTransId="{0BE959A4-6EDE-4BFB-A186-95603FD6CAD1}" sibTransId="{A05CAF99-B964-4191-9345-BBF1D7E9D92C}"/>
    <dgm:cxn modelId="{081755C6-F9DB-424B-B394-5FC96F41DBD0}" type="presOf" srcId="{28AA58F6-D958-4B10-9359-D08D4D103B97}" destId="{B71E4610-9C7F-4FC1-B45C-3246453F732B}" srcOrd="0" destOrd="0" presId="urn:microsoft.com/office/officeart/2005/8/layout/vList2"/>
    <dgm:cxn modelId="{7FC4F6B6-7333-499E-8799-51F96AA60B84}" srcId="{312AE3AD-150C-4556-B9F3-C5AFE07518AD}" destId="{28AA58F6-D958-4B10-9359-D08D4D103B97}" srcOrd="0" destOrd="0" parTransId="{60C608F0-860E-4FC1-AB6C-6A893EFA9FC9}" sibTransId="{3083AE86-D778-4F5F-B1B6-4FB7AC7CBD51}"/>
    <dgm:cxn modelId="{6D09A9A1-FFEA-4EA9-A2E8-55285F8C0196}" srcId="{312AE3AD-150C-4556-B9F3-C5AFE07518AD}" destId="{0BD4BFF3-A846-4400-9B4D-1ECC79EBA5F8}" srcOrd="1" destOrd="0" parTransId="{225C00EA-9FEF-41B6-9C4F-92549965D946}" sibTransId="{203F14AC-C7A5-4E5E-9CBB-DE0F7A356B5A}"/>
    <dgm:cxn modelId="{F3AB90EB-0429-451F-A5A1-44B389F9E918}" srcId="{806919CF-651B-46A9-9F55-6A28278294E6}" destId="{7E93EA9F-DFDF-48F0-8188-C1898378D2F3}" srcOrd="0" destOrd="0" parTransId="{F078CF63-CCEF-498B-9433-4FD287C084A2}" sibTransId="{5F07A9BE-3A9F-4358-B137-C67EF13D3974}"/>
    <dgm:cxn modelId="{3315629A-CE00-4EA6-A505-92EEC82995D3}" srcId="{312AE3AD-150C-4556-B9F3-C5AFE07518AD}" destId="{806919CF-651B-46A9-9F55-6A28278294E6}" srcOrd="2" destOrd="0" parTransId="{C176557D-E82E-4F64-8195-4FBA10DCA65F}" sibTransId="{504D45A1-33A0-469C-9F96-5CCFAF0F31C8}"/>
    <dgm:cxn modelId="{10672399-D5A3-4483-82BE-A08711B0D873}" srcId="{28AA58F6-D958-4B10-9359-D08D4D103B97}" destId="{18ECAE2A-FA2A-438E-830B-28CE8F3F1448}" srcOrd="2" destOrd="0" parTransId="{57B1794A-7DF6-4EEC-83AE-12311DE8757E}" sibTransId="{E78AFEE9-B3DA-47EC-B346-797AAD77D310}"/>
    <dgm:cxn modelId="{50C65B39-60D4-446C-BF12-FECA928DE31C}" type="presOf" srcId="{AFDD888E-EAC6-4B01-B053-6915CF0349D0}" destId="{E865CCEF-EA47-42BC-ABAD-CF3E5C00DE2D}" srcOrd="0" destOrd="0" presId="urn:microsoft.com/office/officeart/2005/8/layout/vList2"/>
    <dgm:cxn modelId="{8D1C8697-C922-47FC-BF14-31AD06754084}" type="presOf" srcId="{312AE3AD-150C-4556-B9F3-C5AFE07518AD}" destId="{2E9BD066-5772-45B3-AF70-8A7A03272818}" srcOrd="0" destOrd="0" presId="urn:microsoft.com/office/officeart/2005/8/layout/vList2"/>
    <dgm:cxn modelId="{043F2389-2BF8-495D-949D-A8B3D3E7256F}" srcId="{806919CF-651B-46A9-9F55-6A28278294E6}" destId="{C6A71DB2-83C2-495A-BC71-3E3013C016F5}" srcOrd="2" destOrd="0" parTransId="{25D9FF06-F34D-40B4-B0F2-B2D003F00EEC}" sibTransId="{F3A7BABE-A03B-4DE8-947C-506CE48D093D}"/>
    <dgm:cxn modelId="{090AC417-7D53-4C5D-8355-554E6D6255D6}" type="presOf" srcId="{A9927792-C99C-4DD7-841F-CBE44FA7D057}" destId="{466AD614-18F8-4250-8704-A12C186A2560}" srcOrd="0" destOrd="1" presId="urn:microsoft.com/office/officeart/2005/8/layout/vList2"/>
    <dgm:cxn modelId="{37AC363E-2DD0-46FA-BFD5-2803A312AF4E}" type="presOf" srcId="{18ECAE2A-FA2A-438E-830B-28CE8F3F1448}" destId="{59778523-FD02-412B-8EED-12620C0515E9}" srcOrd="0" destOrd="2" presId="urn:microsoft.com/office/officeart/2005/8/layout/vList2"/>
    <dgm:cxn modelId="{64AF2B58-771A-452F-ACB1-C30E62DD5BD6}" srcId="{0BD4BFF3-A846-4400-9B4D-1ECC79EBA5F8}" destId="{9FDCA956-B951-4E0E-B649-CE41CDEDF77F}" srcOrd="2" destOrd="0" parTransId="{5046A8A8-799F-4229-8053-1BE7CCF307F1}" sibTransId="{D7D69F9A-337B-40C0-884A-90D13DE1FD35}"/>
    <dgm:cxn modelId="{4BFE70E3-B1B6-46CC-82C5-432610AF8306}" type="presOf" srcId="{0BD4BFF3-A846-4400-9B4D-1ECC79EBA5F8}" destId="{9CFD6359-D6AA-429D-ADFE-D05F20309091}" srcOrd="0" destOrd="0" presId="urn:microsoft.com/office/officeart/2005/8/layout/vList2"/>
    <dgm:cxn modelId="{8B162BC5-EB03-414C-8F83-83EB57D3A329}" type="presOf" srcId="{860F7DCE-7296-4D24-A32C-C35189D4FF94}" destId="{59778523-FD02-412B-8EED-12620C0515E9}" srcOrd="0" destOrd="0" presId="urn:microsoft.com/office/officeart/2005/8/layout/vList2"/>
    <dgm:cxn modelId="{0469D8F9-47CA-4C7D-8F51-8594290C6A9D}" type="presOf" srcId="{172FD75F-BDFE-4D00-B993-AC85B0D9FD4E}" destId="{59778523-FD02-412B-8EED-12620C0515E9}" srcOrd="0" destOrd="1" presId="urn:microsoft.com/office/officeart/2005/8/layout/vList2"/>
    <dgm:cxn modelId="{6A1E66C1-824F-4ED4-8FBE-E1657FA91EEB}" type="presOf" srcId="{7E93EA9F-DFDF-48F0-8188-C1898378D2F3}" destId="{466AD614-18F8-4250-8704-A12C186A2560}" srcOrd="0" destOrd="0" presId="urn:microsoft.com/office/officeart/2005/8/layout/vList2"/>
    <dgm:cxn modelId="{1784F4DE-6E39-48A5-88C7-29CE23596160}" type="presOf" srcId="{806919CF-651B-46A9-9F55-6A28278294E6}" destId="{2B45D7B7-0834-4D13-8778-0BFAB98C78C2}" srcOrd="0" destOrd="0" presId="urn:microsoft.com/office/officeart/2005/8/layout/vList2"/>
    <dgm:cxn modelId="{E997667C-59B2-41AD-BB33-0550C2858FC1}" srcId="{0BD4BFF3-A846-4400-9B4D-1ECC79EBA5F8}" destId="{7AC85082-2A13-4B17-AF4D-9652A46E6451}" srcOrd="1" destOrd="0" parTransId="{13F245B7-B3CE-410F-A822-08BCEB1E20DB}" sibTransId="{D7161056-E87F-42F5-B5BD-58B3BC11A8B5}"/>
    <dgm:cxn modelId="{D52DC99E-842F-4733-9770-F737B946CD01}" srcId="{0BD4BFF3-A846-4400-9B4D-1ECC79EBA5F8}" destId="{AFDD888E-EAC6-4B01-B053-6915CF0349D0}" srcOrd="0" destOrd="0" parTransId="{5E2981B7-215A-42A5-828B-E198661FD2CC}" sibTransId="{73928A52-5A80-4A98-9B98-5ED26538F063}"/>
    <dgm:cxn modelId="{84299C2A-2A1E-47E0-BA54-5A8D7AFB64DF}" type="presOf" srcId="{C6A71DB2-83C2-495A-BC71-3E3013C016F5}" destId="{466AD614-18F8-4250-8704-A12C186A2560}" srcOrd="0" destOrd="2" presId="urn:microsoft.com/office/officeart/2005/8/layout/vList2"/>
    <dgm:cxn modelId="{376E8D78-59DC-4F3C-AB86-16DB1CEF6FB8}" type="presParOf" srcId="{2E9BD066-5772-45B3-AF70-8A7A03272818}" destId="{B71E4610-9C7F-4FC1-B45C-3246453F732B}" srcOrd="0" destOrd="0" presId="urn:microsoft.com/office/officeart/2005/8/layout/vList2"/>
    <dgm:cxn modelId="{BA483EBE-3406-40B2-A9A6-79F7063847E3}" type="presParOf" srcId="{2E9BD066-5772-45B3-AF70-8A7A03272818}" destId="{59778523-FD02-412B-8EED-12620C0515E9}" srcOrd="1" destOrd="0" presId="urn:microsoft.com/office/officeart/2005/8/layout/vList2"/>
    <dgm:cxn modelId="{0B287691-C4BB-4E20-B703-57FAA6941AF8}" type="presParOf" srcId="{2E9BD066-5772-45B3-AF70-8A7A03272818}" destId="{9CFD6359-D6AA-429D-ADFE-D05F20309091}" srcOrd="2" destOrd="0" presId="urn:microsoft.com/office/officeart/2005/8/layout/vList2"/>
    <dgm:cxn modelId="{524E5000-097B-4E57-9289-BAE431D0173C}" type="presParOf" srcId="{2E9BD066-5772-45B3-AF70-8A7A03272818}" destId="{E865CCEF-EA47-42BC-ABAD-CF3E5C00DE2D}" srcOrd="3" destOrd="0" presId="urn:microsoft.com/office/officeart/2005/8/layout/vList2"/>
    <dgm:cxn modelId="{EF19E2B1-449D-422B-A9AD-3017B49B0F2F}" type="presParOf" srcId="{2E9BD066-5772-45B3-AF70-8A7A03272818}" destId="{2B45D7B7-0834-4D13-8778-0BFAB98C78C2}" srcOrd="4" destOrd="0" presId="urn:microsoft.com/office/officeart/2005/8/layout/vList2"/>
    <dgm:cxn modelId="{B29DE489-4B00-429B-9AF4-388FD23DB492}" type="presParOf" srcId="{2E9BD066-5772-45B3-AF70-8A7A03272818}" destId="{466AD614-18F8-4250-8704-A12C186A256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4B926F-B7A2-466A-A67C-ADB6776AB6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418C348-D82C-44EE-A733-1F03CE55BA4B}">
      <dgm:prSet/>
      <dgm:spPr/>
      <dgm:t>
        <a:bodyPr/>
        <a:lstStyle/>
        <a:p>
          <a:pPr rtl="0"/>
          <a:r>
            <a:rPr lang="ja-JP" altLang="en-US" dirty="0" smtClean="0">
              <a:latin typeface="Calibri" panose="020F0502020204030204" pitchFamily="34" charset="0"/>
            </a:rPr>
            <a:t>低金利によるコスト低下でもたらされた財政余地を使う</a:t>
          </a:r>
          <a:endParaRPr lang="en-GB" dirty="0" smtClean="0">
            <a:latin typeface="Calibri" panose="020F0502020204030204" pitchFamily="34" charset="0"/>
          </a:endParaRPr>
        </a:p>
      </dgm:t>
    </dgm:pt>
    <dgm:pt modelId="{99621205-01F1-4265-87CB-652ACD1B6B8E}" type="parTrans" cxnId="{C537C513-0B7F-4C49-87D0-1F069EE4178E}">
      <dgm:prSet/>
      <dgm:spPr/>
      <dgm:t>
        <a:bodyPr/>
        <a:lstStyle/>
        <a:p>
          <a:endParaRPr lang="en-GB">
            <a:latin typeface="Calibri" panose="020F0502020204030204" pitchFamily="34" charset="0"/>
          </a:endParaRPr>
        </a:p>
      </dgm:t>
    </dgm:pt>
    <dgm:pt modelId="{57D37036-5E75-46B6-A3E2-001CCF6943C2}" type="sibTrans" cxnId="{C537C513-0B7F-4C49-87D0-1F069EE4178E}">
      <dgm:prSet/>
      <dgm:spPr/>
      <dgm:t>
        <a:bodyPr/>
        <a:lstStyle/>
        <a:p>
          <a:endParaRPr lang="en-GB">
            <a:latin typeface="Calibri" panose="020F0502020204030204" pitchFamily="34" charset="0"/>
          </a:endParaRPr>
        </a:p>
      </dgm:t>
    </dgm:pt>
    <dgm:pt modelId="{44701406-70CD-457C-85B5-24519663C00F}">
      <dgm:prSet/>
      <dgm:spPr/>
      <dgm:t>
        <a:bodyPr/>
        <a:lstStyle/>
        <a:p>
          <a:pPr rtl="0"/>
          <a:r>
            <a:rPr lang="ja-JP" altLang="en-US" dirty="0" smtClean="0">
              <a:solidFill>
                <a:schemeClr val="bg2">
                  <a:lumMod val="10000"/>
                </a:schemeClr>
              </a:solidFill>
              <a:latin typeface="Calibri" panose="020F0502020204030204" pitchFamily="34" charset="0"/>
            </a:rPr>
            <a:t>非伝統的な政策による下支えのコスト・ベネフィットを注意深く評価する</a:t>
          </a:r>
          <a:endParaRPr lang="en-GB" dirty="0" smtClean="0">
            <a:solidFill>
              <a:schemeClr val="bg2">
                <a:lumMod val="10000"/>
              </a:schemeClr>
            </a:solidFill>
            <a:latin typeface="Calibri" panose="020F0502020204030204" pitchFamily="34" charset="0"/>
          </a:endParaRPr>
        </a:p>
      </dgm:t>
    </dgm:pt>
    <dgm:pt modelId="{A43D6ABD-9DDA-487E-9AC5-EF2C1F896E5E}" type="parTrans" cxnId="{01BB7B9E-E6C8-43B1-8B2E-31AFA8279424}">
      <dgm:prSet/>
      <dgm:spPr/>
      <dgm:t>
        <a:bodyPr/>
        <a:lstStyle/>
        <a:p>
          <a:endParaRPr lang="en-GB">
            <a:latin typeface="Calibri" panose="020F0502020204030204" pitchFamily="34" charset="0"/>
          </a:endParaRPr>
        </a:p>
      </dgm:t>
    </dgm:pt>
    <dgm:pt modelId="{21F80790-4D23-4921-BBC3-3D50C09BD0D9}" type="sibTrans" cxnId="{01BB7B9E-E6C8-43B1-8B2E-31AFA8279424}">
      <dgm:prSet/>
      <dgm:spPr/>
      <dgm:t>
        <a:bodyPr/>
        <a:lstStyle/>
        <a:p>
          <a:endParaRPr lang="en-GB">
            <a:latin typeface="Calibri" panose="020F0502020204030204" pitchFamily="34" charset="0"/>
          </a:endParaRPr>
        </a:p>
      </dgm:t>
    </dgm:pt>
    <dgm:pt modelId="{F342269F-D1D0-4F77-A6E4-0AE9698A0C4F}">
      <dgm:prSet/>
      <dgm:spPr/>
      <dgm:t>
        <a:bodyPr/>
        <a:lstStyle/>
        <a:p>
          <a:pPr rtl="0"/>
          <a:r>
            <a:rPr lang="ja-JP" altLang="en-US" dirty="0" smtClean="0">
              <a:solidFill>
                <a:schemeClr val="bg2">
                  <a:lumMod val="10000"/>
                </a:schemeClr>
              </a:solidFill>
              <a:latin typeface="Calibri" panose="020F0502020204030204" pitchFamily="34" charset="0"/>
            </a:rPr>
            <a:t>人的資本と物的インフラを向上させるための質の高い投資に焦点を当てる</a:t>
          </a:r>
          <a:endParaRPr lang="en-GB" dirty="0" smtClean="0">
            <a:solidFill>
              <a:schemeClr val="bg2">
                <a:lumMod val="10000"/>
              </a:schemeClr>
            </a:solidFill>
            <a:latin typeface="Calibri" panose="020F0502020204030204" pitchFamily="34" charset="0"/>
          </a:endParaRPr>
        </a:p>
      </dgm:t>
    </dgm:pt>
    <dgm:pt modelId="{1E9FE9DF-3055-4445-A930-DE30F91F8365}" type="parTrans" cxnId="{88F2F611-BA2D-441E-94BA-A613D37927FB}">
      <dgm:prSet/>
      <dgm:spPr/>
      <dgm:t>
        <a:bodyPr/>
        <a:lstStyle/>
        <a:p>
          <a:endParaRPr lang="en-GB">
            <a:latin typeface="Calibri" panose="020F0502020204030204" pitchFamily="34" charset="0"/>
          </a:endParaRPr>
        </a:p>
      </dgm:t>
    </dgm:pt>
    <dgm:pt modelId="{24252BF2-8CF5-401A-8671-ED6F28BE2E6D}" type="sibTrans" cxnId="{88F2F611-BA2D-441E-94BA-A613D37927FB}">
      <dgm:prSet/>
      <dgm:spPr/>
      <dgm:t>
        <a:bodyPr/>
        <a:lstStyle/>
        <a:p>
          <a:endParaRPr lang="en-GB">
            <a:latin typeface="Calibri" panose="020F0502020204030204" pitchFamily="34" charset="0"/>
          </a:endParaRPr>
        </a:p>
      </dgm:t>
    </dgm:pt>
    <dgm:pt modelId="{0423E84A-BA80-4459-90C6-B41B5EF2D67C}">
      <dgm:prSet/>
      <dgm:spPr/>
      <dgm:t>
        <a:bodyPr/>
        <a:lstStyle/>
        <a:p>
          <a:pPr rtl="0"/>
          <a:r>
            <a:rPr lang="ja-JP" altLang="en-US" dirty="0" smtClean="0">
              <a:latin typeface="Calibri" panose="020F0502020204030204" pitchFamily="34" charset="0"/>
            </a:rPr>
            <a:t>貿易と社会的包摂を高めるため、野心的な政策パッケージを実施する</a:t>
          </a:r>
          <a:endParaRPr lang="en-GB" dirty="0" smtClean="0">
            <a:latin typeface="Calibri" panose="020F0502020204030204" pitchFamily="34" charset="0"/>
          </a:endParaRPr>
        </a:p>
      </dgm:t>
    </dgm:pt>
    <dgm:pt modelId="{B98391C9-C775-4C4F-A3EF-B689B9F11E78}" type="parTrans" cxnId="{5EBB8323-3113-4C55-ABA7-8AFD501140E0}">
      <dgm:prSet/>
      <dgm:spPr/>
      <dgm:t>
        <a:bodyPr/>
        <a:lstStyle/>
        <a:p>
          <a:endParaRPr lang="en-GB">
            <a:latin typeface="Calibri" panose="020F0502020204030204" pitchFamily="34" charset="0"/>
          </a:endParaRPr>
        </a:p>
      </dgm:t>
    </dgm:pt>
    <dgm:pt modelId="{AA70EE50-3F2A-464C-801E-1AF5FE9632CF}" type="sibTrans" cxnId="{5EBB8323-3113-4C55-ABA7-8AFD501140E0}">
      <dgm:prSet/>
      <dgm:spPr/>
      <dgm:t>
        <a:bodyPr/>
        <a:lstStyle/>
        <a:p>
          <a:endParaRPr lang="en-GB">
            <a:latin typeface="Calibri" panose="020F0502020204030204" pitchFamily="34" charset="0"/>
          </a:endParaRPr>
        </a:p>
      </dgm:t>
    </dgm:pt>
    <dgm:pt modelId="{1D04E829-34C6-4F0B-9CE0-1273EDC2FEDB}">
      <dgm:prSet/>
      <dgm:spPr/>
      <dgm:t>
        <a:bodyPr/>
        <a:lstStyle/>
        <a:p>
          <a:pPr rtl="0"/>
          <a:r>
            <a:rPr lang="ja-JP" altLang="en-US" dirty="0" smtClean="0">
              <a:solidFill>
                <a:schemeClr val="bg2">
                  <a:lumMod val="10000"/>
                </a:schemeClr>
              </a:solidFill>
              <a:latin typeface="Calibri" panose="020F0502020204030204" pitchFamily="34" charset="0"/>
            </a:rPr>
            <a:t>新たに保護貿易的な施策は行わず、現存する政策を縮減する</a:t>
          </a:r>
          <a:endParaRPr lang="en-GB" dirty="0" smtClean="0">
            <a:solidFill>
              <a:schemeClr val="bg2">
                <a:lumMod val="10000"/>
              </a:schemeClr>
            </a:solidFill>
            <a:latin typeface="Calibri" panose="020F0502020204030204" pitchFamily="34" charset="0"/>
          </a:endParaRPr>
        </a:p>
      </dgm:t>
    </dgm:pt>
    <dgm:pt modelId="{8418CAA0-AEE7-464F-9196-A4E64D517AEA}" type="parTrans" cxnId="{3ACE1EC8-2F2C-472F-8945-54FC03891298}">
      <dgm:prSet/>
      <dgm:spPr/>
      <dgm:t>
        <a:bodyPr/>
        <a:lstStyle/>
        <a:p>
          <a:endParaRPr lang="en-GB">
            <a:latin typeface="Calibri" panose="020F0502020204030204" pitchFamily="34" charset="0"/>
          </a:endParaRPr>
        </a:p>
      </dgm:t>
    </dgm:pt>
    <dgm:pt modelId="{1FB22E0E-37E7-4291-BAB8-9A6F4FAAB7C6}" type="sibTrans" cxnId="{3ACE1EC8-2F2C-472F-8945-54FC03891298}">
      <dgm:prSet/>
      <dgm:spPr/>
      <dgm:t>
        <a:bodyPr/>
        <a:lstStyle/>
        <a:p>
          <a:endParaRPr lang="en-GB">
            <a:latin typeface="Calibri" panose="020F0502020204030204" pitchFamily="34" charset="0"/>
          </a:endParaRPr>
        </a:p>
      </dgm:t>
    </dgm:pt>
    <dgm:pt modelId="{37A68C4A-D3B0-4158-AEAD-DFC203B5FAEF}">
      <dgm:prSet/>
      <dgm:spPr/>
      <dgm:t>
        <a:bodyPr/>
        <a:lstStyle/>
        <a:p>
          <a:pPr rtl="0"/>
          <a:r>
            <a:rPr lang="ja-JP" altLang="en-US" dirty="0" smtClean="0">
              <a:solidFill>
                <a:schemeClr val="bg2">
                  <a:lumMod val="10000"/>
                </a:schemeClr>
              </a:solidFill>
              <a:latin typeface="Calibri" panose="020F0502020204030204" pitchFamily="34" charset="0"/>
            </a:rPr>
            <a:t>より迅速に貿易費用</a:t>
          </a:r>
          <a:r>
            <a:rPr lang="ja-JP" altLang="en-US" smtClean="0">
              <a:solidFill>
                <a:schemeClr val="bg2">
                  <a:lumMod val="10000"/>
                </a:schemeClr>
              </a:solidFill>
              <a:latin typeface="Calibri" panose="020F0502020204030204" pitchFamily="34" charset="0"/>
            </a:rPr>
            <a:t>逓減、貿易障壁</a:t>
          </a:r>
          <a:r>
            <a:rPr lang="ja-JP" altLang="en-US" dirty="0" smtClean="0">
              <a:solidFill>
                <a:schemeClr val="bg2">
                  <a:lumMod val="10000"/>
                </a:schemeClr>
              </a:solidFill>
              <a:latin typeface="Calibri" panose="020F0502020204030204" pitchFamily="34" charset="0"/>
            </a:rPr>
            <a:t>除去に取り組む</a:t>
          </a:r>
          <a:endParaRPr lang="en-GB" dirty="0" smtClean="0">
            <a:solidFill>
              <a:schemeClr val="bg2">
                <a:lumMod val="10000"/>
              </a:schemeClr>
            </a:solidFill>
            <a:latin typeface="Calibri" panose="020F0502020204030204" pitchFamily="34" charset="0"/>
          </a:endParaRPr>
        </a:p>
      </dgm:t>
    </dgm:pt>
    <dgm:pt modelId="{C26F7C42-2437-457B-85BC-059AA26DF901}" type="parTrans" cxnId="{EAEF2F12-8478-4195-853E-330A38AEDB6A}">
      <dgm:prSet/>
      <dgm:spPr/>
      <dgm:t>
        <a:bodyPr/>
        <a:lstStyle/>
        <a:p>
          <a:endParaRPr lang="en-GB">
            <a:latin typeface="Calibri" panose="020F0502020204030204" pitchFamily="34" charset="0"/>
          </a:endParaRPr>
        </a:p>
      </dgm:t>
    </dgm:pt>
    <dgm:pt modelId="{597B7A10-44B9-4001-9BA1-11D5DA3FA7D7}" type="sibTrans" cxnId="{EAEF2F12-8478-4195-853E-330A38AEDB6A}">
      <dgm:prSet/>
      <dgm:spPr/>
      <dgm:t>
        <a:bodyPr/>
        <a:lstStyle/>
        <a:p>
          <a:endParaRPr lang="en-GB">
            <a:latin typeface="Calibri" panose="020F0502020204030204" pitchFamily="34" charset="0"/>
          </a:endParaRPr>
        </a:p>
      </dgm:t>
    </dgm:pt>
    <dgm:pt modelId="{CB8A84C1-A7D8-427B-9BC3-9E071E3D6FC8}">
      <dgm:prSet/>
      <dgm:spPr/>
      <dgm:t>
        <a:bodyPr/>
        <a:lstStyle/>
        <a:p>
          <a:pPr rtl="0"/>
          <a:r>
            <a:rPr lang="ja-JP" altLang="en-US" dirty="0" smtClean="0">
              <a:solidFill>
                <a:schemeClr val="bg2">
                  <a:lumMod val="10000"/>
                </a:schemeClr>
              </a:solidFill>
              <a:latin typeface="Calibri" panose="020F0502020204030204" pitchFamily="34" charset="0"/>
            </a:rPr>
            <a:t>調整を支援し、利益を共有する政策パッケージを展開する</a:t>
          </a:r>
          <a:endParaRPr lang="en-GB" dirty="0" smtClean="0">
            <a:solidFill>
              <a:schemeClr val="bg2">
                <a:lumMod val="10000"/>
              </a:schemeClr>
            </a:solidFill>
            <a:latin typeface="Calibri" panose="020F0502020204030204" pitchFamily="34" charset="0"/>
          </a:endParaRPr>
        </a:p>
      </dgm:t>
    </dgm:pt>
    <dgm:pt modelId="{38C5F2A8-78AE-4AA2-8C65-78914FAED26F}" type="parTrans" cxnId="{7C3314AD-B407-46A6-82E5-A6A9407E154A}">
      <dgm:prSet/>
      <dgm:spPr/>
      <dgm:t>
        <a:bodyPr/>
        <a:lstStyle/>
        <a:p>
          <a:endParaRPr lang="en-GB">
            <a:latin typeface="Calibri" panose="020F0502020204030204" pitchFamily="34" charset="0"/>
          </a:endParaRPr>
        </a:p>
      </dgm:t>
    </dgm:pt>
    <dgm:pt modelId="{321693F6-C339-4611-9BB7-5E9FA605A347}" type="sibTrans" cxnId="{7C3314AD-B407-46A6-82E5-A6A9407E154A}">
      <dgm:prSet/>
      <dgm:spPr/>
      <dgm:t>
        <a:bodyPr/>
        <a:lstStyle/>
        <a:p>
          <a:endParaRPr lang="en-GB">
            <a:latin typeface="Calibri" panose="020F0502020204030204" pitchFamily="34" charset="0"/>
          </a:endParaRPr>
        </a:p>
      </dgm:t>
    </dgm:pt>
    <dgm:pt modelId="{D3CAE0D3-8DAD-408C-A131-61FD6B4F4348}">
      <dgm:prSet/>
      <dgm:spPr/>
      <dgm:t>
        <a:bodyPr/>
        <a:lstStyle/>
        <a:p>
          <a:r>
            <a:rPr lang="ja-JP" altLang="en-US" dirty="0" smtClean="0">
              <a:latin typeface="Calibri" panose="020F0502020204030204" pitchFamily="34" charset="0"/>
            </a:rPr>
            <a:t>金融政策は過負荷であり、リスクを生み出している</a:t>
          </a:r>
          <a:endParaRPr lang="en-GB" dirty="0">
            <a:latin typeface="Calibri" panose="020F0502020204030204" pitchFamily="34" charset="0"/>
          </a:endParaRPr>
        </a:p>
      </dgm:t>
    </dgm:pt>
    <dgm:pt modelId="{F8200B7B-A4CE-45D7-AEF0-BFDE075DD086}" type="parTrans" cxnId="{6DCE4C23-BD3F-4624-A888-346C32EBB832}">
      <dgm:prSet/>
      <dgm:spPr/>
      <dgm:t>
        <a:bodyPr/>
        <a:lstStyle/>
        <a:p>
          <a:endParaRPr lang="en-GB">
            <a:latin typeface="Calibri" panose="020F0502020204030204" pitchFamily="34" charset="0"/>
          </a:endParaRPr>
        </a:p>
      </dgm:t>
    </dgm:pt>
    <dgm:pt modelId="{920FE731-66E9-4B67-8309-9E7DC34414F1}" type="sibTrans" cxnId="{6DCE4C23-BD3F-4624-A888-346C32EBB832}">
      <dgm:prSet/>
      <dgm:spPr/>
      <dgm:t>
        <a:bodyPr/>
        <a:lstStyle/>
        <a:p>
          <a:endParaRPr lang="en-GB">
            <a:latin typeface="Calibri" panose="020F0502020204030204" pitchFamily="34" charset="0"/>
          </a:endParaRPr>
        </a:p>
      </dgm:t>
    </dgm:pt>
    <dgm:pt modelId="{943B7E76-B81A-43C0-9F20-05FAA5B9CB61}">
      <dgm:prSet/>
      <dgm:spPr/>
      <dgm:t>
        <a:bodyPr/>
        <a:lstStyle/>
        <a:p>
          <a:pPr rtl="0"/>
          <a:r>
            <a:rPr lang="ja-JP" altLang="en-US" dirty="0" smtClean="0">
              <a:solidFill>
                <a:schemeClr val="bg2">
                  <a:lumMod val="10000"/>
                </a:schemeClr>
              </a:solidFill>
              <a:latin typeface="Calibri" panose="020F0502020204030204" pitchFamily="34" charset="0"/>
            </a:rPr>
            <a:t>財政政策、構造政策の政策行動により、金融政策への過度の依存を減らす。</a:t>
          </a:r>
          <a:endParaRPr lang="en-GB" dirty="0" smtClean="0">
            <a:solidFill>
              <a:schemeClr val="bg2">
                <a:lumMod val="10000"/>
              </a:schemeClr>
            </a:solidFill>
            <a:latin typeface="Calibri" panose="020F0502020204030204" pitchFamily="34" charset="0"/>
          </a:endParaRPr>
        </a:p>
      </dgm:t>
    </dgm:pt>
    <dgm:pt modelId="{B2F1A338-1B33-48BD-BD2A-DAE74E4F3B4B}" type="parTrans" cxnId="{EF62E4AC-436B-4B72-B6EF-9FDBF9C240D4}">
      <dgm:prSet/>
      <dgm:spPr/>
      <dgm:t>
        <a:bodyPr/>
        <a:lstStyle/>
        <a:p>
          <a:endParaRPr lang="en-GB"/>
        </a:p>
      </dgm:t>
    </dgm:pt>
    <dgm:pt modelId="{C294EC29-1E80-4966-ABED-3649EC07F1B5}" type="sibTrans" cxnId="{EF62E4AC-436B-4B72-B6EF-9FDBF9C240D4}">
      <dgm:prSet/>
      <dgm:spPr/>
      <dgm:t>
        <a:bodyPr/>
        <a:lstStyle/>
        <a:p>
          <a:endParaRPr lang="en-GB"/>
        </a:p>
      </dgm:t>
    </dgm:pt>
    <dgm:pt modelId="{8BFC8AD6-09C0-4BAD-A8B1-BF06DB4D13A7}">
      <dgm:prSet/>
      <dgm:spPr/>
      <dgm:t>
        <a:bodyPr/>
        <a:lstStyle/>
        <a:p>
          <a:pPr rtl="0"/>
          <a:r>
            <a:rPr lang="ja-JP" altLang="en-US" dirty="0" smtClean="0">
              <a:solidFill>
                <a:schemeClr val="bg2">
                  <a:lumMod val="10000"/>
                </a:schemeClr>
              </a:solidFill>
              <a:latin typeface="Calibri" panose="020F0502020204030204" pitchFamily="34" charset="0"/>
            </a:rPr>
            <a:t>足元の需要、長期的な潜在成長、社会的包摂を促進する政策と組み合わせる</a:t>
          </a:r>
          <a:endParaRPr lang="en-GB" dirty="0" smtClean="0">
            <a:solidFill>
              <a:schemeClr val="bg2">
                <a:lumMod val="10000"/>
              </a:schemeClr>
            </a:solidFill>
            <a:latin typeface="Calibri" panose="020F0502020204030204" pitchFamily="34" charset="0"/>
          </a:endParaRPr>
        </a:p>
      </dgm:t>
    </dgm:pt>
    <dgm:pt modelId="{61510E77-6F99-40FF-9214-1CDBEA14C872}" type="parTrans" cxnId="{7ABCFA6D-64DB-411B-99B7-EDFE8BA81A24}">
      <dgm:prSet/>
      <dgm:spPr/>
      <dgm:t>
        <a:bodyPr/>
        <a:lstStyle/>
        <a:p>
          <a:endParaRPr lang="en-GB"/>
        </a:p>
      </dgm:t>
    </dgm:pt>
    <dgm:pt modelId="{478FC1DD-C787-485E-AFDB-7BC91C6D5D1E}" type="sibTrans" cxnId="{7ABCFA6D-64DB-411B-99B7-EDFE8BA81A24}">
      <dgm:prSet/>
      <dgm:spPr/>
      <dgm:t>
        <a:bodyPr/>
        <a:lstStyle/>
        <a:p>
          <a:endParaRPr lang="en-GB"/>
        </a:p>
      </dgm:t>
    </dgm:pt>
    <dgm:pt modelId="{362F3DB1-21F5-45E7-9222-DC182B586511}" type="pres">
      <dgm:prSet presAssocID="{664B926F-B7A2-466A-A67C-ADB6776AB6AF}" presName="linear" presStyleCnt="0">
        <dgm:presLayoutVars>
          <dgm:animLvl val="lvl"/>
          <dgm:resizeHandles val="exact"/>
        </dgm:presLayoutVars>
      </dgm:prSet>
      <dgm:spPr/>
      <dgm:t>
        <a:bodyPr/>
        <a:lstStyle/>
        <a:p>
          <a:endParaRPr lang="en-GB"/>
        </a:p>
      </dgm:t>
    </dgm:pt>
    <dgm:pt modelId="{ABC11990-B6EC-4D98-BBF6-DCE78EE96F7A}" type="pres">
      <dgm:prSet presAssocID="{5418C348-D82C-44EE-A733-1F03CE55BA4B}" presName="parentText" presStyleLbl="node1" presStyleIdx="0" presStyleCnt="3" custScaleY="74063">
        <dgm:presLayoutVars>
          <dgm:chMax val="0"/>
          <dgm:bulletEnabled val="1"/>
        </dgm:presLayoutVars>
      </dgm:prSet>
      <dgm:spPr/>
      <dgm:t>
        <a:bodyPr/>
        <a:lstStyle/>
        <a:p>
          <a:endParaRPr lang="en-GB"/>
        </a:p>
      </dgm:t>
    </dgm:pt>
    <dgm:pt modelId="{E97A048E-1772-440D-B45B-7808283C260D}" type="pres">
      <dgm:prSet presAssocID="{5418C348-D82C-44EE-A733-1F03CE55BA4B}" presName="childText" presStyleLbl="revTx" presStyleIdx="0" presStyleCnt="3">
        <dgm:presLayoutVars>
          <dgm:bulletEnabled val="1"/>
        </dgm:presLayoutVars>
      </dgm:prSet>
      <dgm:spPr/>
      <dgm:t>
        <a:bodyPr/>
        <a:lstStyle/>
        <a:p>
          <a:endParaRPr lang="en-GB"/>
        </a:p>
      </dgm:t>
    </dgm:pt>
    <dgm:pt modelId="{BD6AE390-DAB8-4EC4-8D58-EB543515DA20}" type="pres">
      <dgm:prSet presAssocID="{0423E84A-BA80-4459-90C6-B41B5EF2D67C}" presName="parentText" presStyleLbl="node1" presStyleIdx="1" presStyleCnt="3" custScaleY="81323">
        <dgm:presLayoutVars>
          <dgm:chMax val="0"/>
          <dgm:bulletEnabled val="1"/>
        </dgm:presLayoutVars>
      </dgm:prSet>
      <dgm:spPr/>
      <dgm:t>
        <a:bodyPr/>
        <a:lstStyle/>
        <a:p>
          <a:endParaRPr lang="en-GB"/>
        </a:p>
      </dgm:t>
    </dgm:pt>
    <dgm:pt modelId="{3DAFCE80-7FC3-4F6D-944B-6F90485C2BF0}" type="pres">
      <dgm:prSet presAssocID="{0423E84A-BA80-4459-90C6-B41B5EF2D67C}" presName="childText" presStyleLbl="revTx" presStyleIdx="1" presStyleCnt="3">
        <dgm:presLayoutVars>
          <dgm:bulletEnabled val="1"/>
        </dgm:presLayoutVars>
      </dgm:prSet>
      <dgm:spPr/>
      <dgm:t>
        <a:bodyPr/>
        <a:lstStyle/>
        <a:p>
          <a:endParaRPr lang="en-GB"/>
        </a:p>
      </dgm:t>
    </dgm:pt>
    <dgm:pt modelId="{B9EE234C-71AE-41C6-8CB4-CCD8CA112B41}" type="pres">
      <dgm:prSet presAssocID="{D3CAE0D3-8DAD-408C-A131-61FD6B4F4348}" presName="parentText" presStyleLbl="node1" presStyleIdx="2" presStyleCnt="3" custScaleY="78336">
        <dgm:presLayoutVars>
          <dgm:chMax val="0"/>
          <dgm:bulletEnabled val="1"/>
        </dgm:presLayoutVars>
      </dgm:prSet>
      <dgm:spPr/>
      <dgm:t>
        <a:bodyPr/>
        <a:lstStyle/>
        <a:p>
          <a:endParaRPr lang="en-GB"/>
        </a:p>
      </dgm:t>
    </dgm:pt>
    <dgm:pt modelId="{06C0E3E4-A861-4778-A48E-5F2C72B058CE}" type="pres">
      <dgm:prSet presAssocID="{D3CAE0D3-8DAD-408C-A131-61FD6B4F4348}" presName="childText" presStyleLbl="revTx" presStyleIdx="2" presStyleCnt="3">
        <dgm:presLayoutVars>
          <dgm:bulletEnabled val="1"/>
        </dgm:presLayoutVars>
      </dgm:prSet>
      <dgm:spPr/>
      <dgm:t>
        <a:bodyPr/>
        <a:lstStyle/>
        <a:p>
          <a:endParaRPr lang="en-GB"/>
        </a:p>
      </dgm:t>
    </dgm:pt>
  </dgm:ptLst>
  <dgm:cxnLst>
    <dgm:cxn modelId="{AA6B243B-3772-4DC6-A1BF-77743EF5AA4D}" type="presOf" srcId="{D3CAE0D3-8DAD-408C-A131-61FD6B4F4348}" destId="{B9EE234C-71AE-41C6-8CB4-CCD8CA112B41}" srcOrd="0" destOrd="0" presId="urn:microsoft.com/office/officeart/2005/8/layout/vList2"/>
    <dgm:cxn modelId="{EF62E4AC-436B-4B72-B6EF-9FDBF9C240D4}" srcId="{D3CAE0D3-8DAD-408C-A131-61FD6B4F4348}" destId="{943B7E76-B81A-43C0-9F20-05FAA5B9CB61}" srcOrd="0" destOrd="0" parTransId="{B2F1A338-1B33-48BD-BD2A-DAE74E4F3B4B}" sibTransId="{C294EC29-1E80-4966-ABED-3649EC07F1B5}"/>
    <dgm:cxn modelId="{4CEC4368-4F62-4042-A276-7D0AEE422E44}" type="presOf" srcId="{8BFC8AD6-09C0-4BAD-A8B1-BF06DB4D13A7}" destId="{E97A048E-1772-440D-B45B-7808283C260D}" srcOrd="0" destOrd="1" presId="urn:microsoft.com/office/officeart/2005/8/layout/vList2"/>
    <dgm:cxn modelId="{01BB7B9E-E6C8-43B1-8B2E-31AFA8279424}" srcId="{D3CAE0D3-8DAD-408C-A131-61FD6B4F4348}" destId="{44701406-70CD-457C-85B5-24519663C00F}" srcOrd="1" destOrd="0" parTransId="{A43D6ABD-9DDA-487E-9AC5-EF2C1F896E5E}" sibTransId="{21F80790-4D23-4921-BBC3-3D50C09BD0D9}"/>
    <dgm:cxn modelId="{6DCE4C23-BD3F-4624-A888-346C32EBB832}" srcId="{664B926F-B7A2-466A-A67C-ADB6776AB6AF}" destId="{D3CAE0D3-8DAD-408C-A131-61FD6B4F4348}" srcOrd="2" destOrd="0" parTransId="{F8200B7B-A4CE-45D7-AEF0-BFDE075DD086}" sibTransId="{920FE731-66E9-4B67-8309-9E7DC34414F1}"/>
    <dgm:cxn modelId="{88F2F611-BA2D-441E-94BA-A613D37927FB}" srcId="{5418C348-D82C-44EE-A733-1F03CE55BA4B}" destId="{F342269F-D1D0-4F77-A6E4-0AE9698A0C4F}" srcOrd="0" destOrd="0" parTransId="{1E9FE9DF-3055-4445-A930-DE30F91F8365}" sibTransId="{24252BF2-8CF5-401A-8671-ED6F28BE2E6D}"/>
    <dgm:cxn modelId="{C51C64D2-2560-4842-94BA-F57723E8090A}" type="presOf" srcId="{37A68C4A-D3B0-4158-AEAD-DFC203B5FAEF}" destId="{3DAFCE80-7FC3-4F6D-944B-6F90485C2BF0}" srcOrd="0" destOrd="1" presId="urn:microsoft.com/office/officeart/2005/8/layout/vList2"/>
    <dgm:cxn modelId="{9F444B5A-A379-4672-A4B9-F07ACB28977F}" type="presOf" srcId="{943B7E76-B81A-43C0-9F20-05FAA5B9CB61}" destId="{06C0E3E4-A861-4778-A48E-5F2C72B058CE}" srcOrd="0" destOrd="0" presId="urn:microsoft.com/office/officeart/2005/8/layout/vList2"/>
    <dgm:cxn modelId="{C319FDB6-DEDB-40D4-BE79-C60E9440DB76}" type="presOf" srcId="{0423E84A-BA80-4459-90C6-B41B5EF2D67C}" destId="{BD6AE390-DAB8-4EC4-8D58-EB543515DA20}" srcOrd="0" destOrd="0" presId="urn:microsoft.com/office/officeart/2005/8/layout/vList2"/>
    <dgm:cxn modelId="{3ACE1EC8-2F2C-472F-8945-54FC03891298}" srcId="{0423E84A-BA80-4459-90C6-B41B5EF2D67C}" destId="{1D04E829-34C6-4F0B-9CE0-1273EDC2FEDB}" srcOrd="0" destOrd="0" parTransId="{8418CAA0-AEE7-464F-9196-A4E64D517AEA}" sibTransId="{1FB22E0E-37E7-4291-BAB8-9A6F4FAAB7C6}"/>
    <dgm:cxn modelId="{5EBB8323-3113-4C55-ABA7-8AFD501140E0}" srcId="{664B926F-B7A2-466A-A67C-ADB6776AB6AF}" destId="{0423E84A-BA80-4459-90C6-B41B5EF2D67C}" srcOrd="1" destOrd="0" parTransId="{B98391C9-C775-4C4F-A3EF-B689B9F11E78}" sibTransId="{AA70EE50-3F2A-464C-801E-1AF5FE9632CF}"/>
    <dgm:cxn modelId="{6E2E9956-3DF2-40BD-A60A-C7F74F486068}" type="presOf" srcId="{44701406-70CD-457C-85B5-24519663C00F}" destId="{06C0E3E4-A861-4778-A48E-5F2C72B058CE}" srcOrd="0" destOrd="1" presId="urn:microsoft.com/office/officeart/2005/8/layout/vList2"/>
    <dgm:cxn modelId="{7ABCFA6D-64DB-411B-99B7-EDFE8BA81A24}" srcId="{5418C348-D82C-44EE-A733-1F03CE55BA4B}" destId="{8BFC8AD6-09C0-4BAD-A8B1-BF06DB4D13A7}" srcOrd="1" destOrd="0" parTransId="{61510E77-6F99-40FF-9214-1CDBEA14C872}" sibTransId="{478FC1DD-C787-485E-AFDB-7BC91C6D5D1E}"/>
    <dgm:cxn modelId="{362080A2-82DC-4CC5-96F8-5B8CFF34E681}" type="presOf" srcId="{1D04E829-34C6-4F0B-9CE0-1273EDC2FEDB}" destId="{3DAFCE80-7FC3-4F6D-944B-6F90485C2BF0}" srcOrd="0" destOrd="0" presId="urn:microsoft.com/office/officeart/2005/8/layout/vList2"/>
    <dgm:cxn modelId="{C537C513-0B7F-4C49-87D0-1F069EE4178E}" srcId="{664B926F-B7A2-466A-A67C-ADB6776AB6AF}" destId="{5418C348-D82C-44EE-A733-1F03CE55BA4B}" srcOrd="0" destOrd="0" parTransId="{99621205-01F1-4265-87CB-652ACD1B6B8E}" sibTransId="{57D37036-5E75-46B6-A3E2-001CCF6943C2}"/>
    <dgm:cxn modelId="{7C3314AD-B407-46A6-82E5-A6A9407E154A}" srcId="{0423E84A-BA80-4459-90C6-B41B5EF2D67C}" destId="{CB8A84C1-A7D8-427B-9BC3-9E071E3D6FC8}" srcOrd="2" destOrd="0" parTransId="{38C5F2A8-78AE-4AA2-8C65-78914FAED26F}" sibTransId="{321693F6-C339-4611-9BB7-5E9FA605A347}"/>
    <dgm:cxn modelId="{4EE7462D-D11B-4407-9C3C-5A8C6C83F6E6}" type="presOf" srcId="{664B926F-B7A2-466A-A67C-ADB6776AB6AF}" destId="{362F3DB1-21F5-45E7-9222-DC182B586511}" srcOrd="0" destOrd="0" presId="urn:microsoft.com/office/officeart/2005/8/layout/vList2"/>
    <dgm:cxn modelId="{355B78D1-4860-4723-B57B-8B65A79FFAA8}" type="presOf" srcId="{CB8A84C1-A7D8-427B-9BC3-9E071E3D6FC8}" destId="{3DAFCE80-7FC3-4F6D-944B-6F90485C2BF0}" srcOrd="0" destOrd="2" presId="urn:microsoft.com/office/officeart/2005/8/layout/vList2"/>
    <dgm:cxn modelId="{59E7239B-E156-4224-84EF-87690DCC35AC}" type="presOf" srcId="{5418C348-D82C-44EE-A733-1F03CE55BA4B}" destId="{ABC11990-B6EC-4D98-BBF6-DCE78EE96F7A}" srcOrd="0" destOrd="0" presId="urn:microsoft.com/office/officeart/2005/8/layout/vList2"/>
    <dgm:cxn modelId="{967AC0E9-8C5B-40C4-933D-575B65329FF1}" type="presOf" srcId="{F342269F-D1D0-4F77-A6E4-0AE9698A0C4F}" destId="{E97A048E-1772-440D-B45B-7808283C260D}" srcOrd="0" destOrd="0" presId="urn:microsoft.com/office/officeart/2005/8/layout/vList2"/>
    <dgm:cxn modelId="{EAEF2F12-8478-4195-853E-330A38AEDB6A}" srcId="{0423E84A-BA80-4459-90C6-B41B5EF2D67C}" destId="{37A68C4A-D3B0-4158-AEAD-DFC203B5FAEF}" srcOrd="1" destOrd="0" parTransId="{C26F7C42-2437-457B-85BC-059AA26DF901}" sibTransId="{597B7A10-44B9-4001-9BA1-11D5DA3FA7D7}"/>
    <dgm:cxn modelId="{FDDE3FB1-91E4-43E5-91B4-60F54822A06A}" type="presParOf" srcId="{362F3DB1-21F5-45E7-9222-DC182B586511}" destId="{ABC11990-B6EC-4D98-BBF6-DCE78EE96F7A}" srcOrd="0" destOrd="0" presId="urn:microsoft.com/office/officeart/2005/8/layout/vList2"/>
    <dgm:cxn modelId="{641F000A-AEB5-4C45-843E-58552A45218C}" type="presParOf" srcId="{362F3DB1-21F5-45E7-9222-DC182B586511}" destId="{E97A048E-1772-440D-B45B-7808283C260D}" srcOrd="1" destOrd="0" presId="urn:microsoft.com/office/officeart/2005/8/layout/vList2"/>
    <dgm:cxn modelId="{4A4EEBF0-EE34-4834-81A4-D528570E52AC}" type="presParOf" srcId="{362F3DB1-21F5-45E7-9222-DC182B586511}" destId="{BD6AE390-DAB8-4EC4-8D58-EB543515DA20}" srcOrd="2" destOrd="0" presId="urn:microsoft.com/office/officeart/2005/8/layout/vList2"/>
    <dgm:cxn modelId="{0BC41676-0258-4276-AF7F-04E62E1962F6}" type="presParOf" srcId="{362F3DB1-21F5-45E7-9222-DC182B586511}" destId="{3DAFCE80-7FC3-4F6D-944B-6F90485C2BF0}" srcOrd="3" destOrd="0" presId="urn:microsoft.com/office/officeart/2005/8/layout/vList2"/>
    <dgm:cxn modelId="{B86A3301-F4FE-4846-9D52-18F6F1BB75C9}" type="presParOf" srcId="{362F3DB1-21F5-45E7-9222-DC182B586511}" destId="{B9EE234C-71AE-41C6-8CB4-CCD8CA112B41}" srcOrd="4" destOrd="0" presId="urn:microsoft.com/office/officeart/2005/8/layout/vList2"/>
    <dgm:cxn modelId="{84CF0A18-B3ED-4AE5-8ABA-1F0FEA5166BE}" type="presParOf" srcId="{362F3DB1-21F5-45E7-9222-DC182B586511}" destId="{06C0E3E4-A861-4778-A48E-5F2C72B058C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2AE3AD-150C-4556-B9F3-C5AFE0751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7DC5C05-86FF-44D6-BB9A-372E0CCF6ED6}">
      <dgm:prSet custT="1"/>
      <dgm:spPr/>
      <dgm:t>
        <a:bodyPr/>
        <a:lstStyle/>
        <a:p>
          <a:r>
            <a:rPr lang="en-US" altLang="ja-JP" sz="2000" dirty="0" smtClean="0">
              <a:latin typeface="Calibri" panose="020F0502020204030204" pitchFamily="34" charset="0"/>
            </a:rPr>
            <a:t>2016</a:t>
          </a:r>
          <a:r>
            <a:rPr lang="ja-JP" altLang="en-US" sz="2000" dirty="0" smtClean="0">
              <a:latin typeface="Calibri" panose="020F0502020204030204" pitchFamily="34" charset="0"/>
            </a:rPr>
            <a:t>年の世界の</a:t>
          </a:r>
          <a:r>
            <a:rPr lang="en-US" altLang="ja-JP" sz="2000" dirty="0" smtClean="0">
              <a:latin typeface="Calibri" panose="020F0502020204030204" pitchFamily="34" charset="0"/>
            </a:rPr>
            <a:t>GDP</a:t>
          </a:r>
          <a:r>
            <a:rPr lang="ja-JP" altLang="en-US" sz="2000" dirty="0" smtClean="0">
              <a:latin typeface="Calibri" panose="020F0502020204030204" pitchFamily="34" charset="0"/>
            </a:rPr>
            <a:t>成長率は</a:t>
          </a:r>
          <a:r>
            <a:rPr lang="en-US" altLang="ja-JP" sz="2000" dirty="0" smtClean="0">
              <a:latin typeface="Calibri" panose="020F0502020204030204" pitchFamily="34" charset="0"/>
            </a:rPr>
            <a:t>2015</a:t>
          </a:r>
          <a:r>
            <a:rPr lang="ja-JP" altLang="en-US" sz="2000" dirty="0" smtClean="0">
              <a:latin typeface="Calibri" panose="020F0502020204030204" pitchFamily="34" charset="0"/>
            </a:rPr>
            <a:t>年より低く、</a:t>
          </a:r>
          <a:r>
            <a:rPr lang="en-US" altLang="ja-JP" sz="2000" dirty="0" smtClean="0">
              <a:latin typeface="Calibri" panose="020F0502020204030204" pitchFamily="34" charset="0"/>
            </a:rPr>
            <a:t>2017</a:t>
          </a:r>
          <a:r>
            <a:rPr lang="ja-JP" altLang="en-US" sz="2000" dirty="0" smtClean="0">
              <a:latin typeface="Calibri" panose="020F0502020204030204" pitchFamily="34" charset="0"/>
            </a:rPr>
            <a:t>年は若干回復する程度。</a:t>
          </a:r>
          <a:endParaRPr lang="en-GB" sz="2000" dirty="0">
            <a:latin typeface="Calibri" panose="020F0502020204030204" pitchFamily="34" charset="0"/>
          </a:endParaRPr>
        </a:p>
      </dgm:t>
    </dgm:pt>
    <dgm:pt modelId="{68AB2BF4-CC34-4116-809F-F296858B333D}" type="parTrans" cxnId="{7ABC8411-996D-491A-8E13-FD91734771C4}">
      <dgm:prSet/>
      <dgm:spPr/>
      <dgm:t>
        <a:bodyPr/>
        <a:lstStyle/>
        <a:p>
          <a:endParaRPr lang="en-GB"/>
        </a:p>
      </dgm:t>
    </dgm:pt>
    <dgm:pt modelId="{53F0DC02-E6B8-44B6-B214-4E1D47239AE5}" type="sibTrans" cxnId="{7ABC8411-996D-491A-8E13-FD91734771C4}">
      <dgm:prSet/>
      <dgm:spPr/>
      <dgm:t>
        <a:bodyPr/>
        <a:lstStyle/>
        <a:p>
          <a:endParaRPr lang="en-GB"/>
        </a:p>
      </dgm:t>
    </dgm:pt>
    <dgm:pt modelId="{2E9BD066-5772-45B3-AF70-8A7A03272818}" type="pres">
      <dgm:prSet presAssocID="{312AE3AD-150C-4556-B9F3-C5AFE07518AD}" presName="linear" presStyleCnt="0">
        <dgm:presLayoutVars>
          <dgm:animLvl val="lvl"/>
          <dgm:resizeHandles val="exact"/>
        </dgm:presLayoutVars>
      </dgm:prSet>
      <dgm:spPr/>
      <dgm:t>
        <a:bodyPr/>
        <a:lstStyle/>
        <a:p>
          <a:endParaRPr lang="en-GB"/>
        </a:p>
      </dgm:t>
    </dgm:pt>
    <dgm:pt modelId="{52F0E29D-F2A8-4406-8921-FCEC86D5B303}" type="pres">
      <dgm:prSet presAssocID="{27DC5C05-86FF-44D6-BB9A-372E0CCF6ED6}" presName="parentText" presStyleLbl="node1" presStyleIdx="0" presStyleCnt="1" custLinFactNeighborX="1053" custLinFactNeighborY="10">
        <dgm:presLayoutVars>
          <dgm:chMax val="0"/>
          <dgm:bulletEnabled val="1"/>
        </dgm:presLayoutVars>
      </dgm:prSet>
      <dgm:spPr/>
      <dgm:t>
        <a:bodyPr/>
        <a:lstStyle/>
        <a:p>
          <a:endParaRPr lang="en-GB"/>
        </a:p>
      </dgm:t>
    </dgm:pt>
  </dgm:ptLst>
  <dgm:cxnLst>
    <dgm:cxn modelId="{7ABC8411-996D-491A-8E13-FD91734771C4}" srcId="{312AE3AD-150C-4556-B9F3-C5AFE07518AD}" destId="{27DC5C05-86FF-44D6-BB9A-372E0CCF6ED6}" srcOrd="0" destOrd="0" parTransId="{68AB2BF4-CC34-4116-809F-F296858B333D}" sibTransId="{53F0DC02-E6B8-44B6-B214-4E1D47239AE5}"/>
    <dgm:cxn modelId="{F3236BF8-12C1-4A38-A111-52C9C08426F1}" type="presOf" srcId="{27DC5C05-86FF-44D6-BB9A-372E0CCF6ED6}" destId="{52F0E29D-F2A8-4406-8921-FCEC86D5B303}" srcOrd="0" destOrd="0" presId="urn:microsoft.com/office/officeart/2005/8/layout/vList2"/>
    <dgm:cxn modelId="{E38C4E57-0511-4E17-9A47-F98150C8BC6B}" type="presOf" srcId="{312AE3AD-150C-4556-B9F3-C5AFE07518AD}" destId="{2E9BD066-5772-45B3-AF70-8A7A03272818}" srcOrd="0" destOrd="0" presId="urn:microsoft.com/office/officeart/2005/8/layout/vList2"/>
    <dgm:cxn modelId="{DD5AE71B-7DA4-492D-8CE8-8D13C70C3363}" type="presParOf" srcId="{2E9BD066-5772-45B3-AF70-8A7A03272818}" destId="{52F0E29D-F2A8-4406-8921-FCEC86D5B30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3D980-5FAF-4CAD-9F8B-A2F5EEEA78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6E50BC5-6A50-4FAA-B985-AA57AB255AC4}">
      <dgm:prSet phldrT="[Text]"/>
      <dgm:spPr/>
      <dgm:t>
        <a:bodyPr/>
        <a:lstStyle/>
        <a:p>
          <a:r>
            <a:rPr lang="en-US" altLang="ja-JP" dirty="0" smtClean="0">
              <a:latin typeface="Calibri" panose="020F0502020204030204" pitchFamily="34" charset="0"/>
            </a:rPr>
            <a:t>2016</a:t>
          </a:r>
          <a:r>
            <a:rPr lang="ja-JP" altLang="en-US" dirty="0" smtClean="0">
              <a:latin typeface="Calibri" panose="020F0502020204030204" pitchFamily="34" charset="0"/>
            </a:rPr>
            <a:t>年初の強いデータにより、</a:t>
          </a:r>
          <a:r>
            <a:rPr lang="en-US" altLang="ja-JP" dirty="0" smtClean="0">
              <a:latin typeface="Calibri" panose="020F0502020204030204" pitchFamily="34" charset="0"/>
            </a:rPr>
            <a:t>2016</a:t>
          </a:r>
          <a:r>
            <a:rPr lang="ja-JP" altLang="en-US" dirty="0" smtClean="0">
              <a:latin typeface="Calibri" panose="020F0502020204030204" pitchFamily="34" charset="0"/>
            </a:rPr>
            <a:t>年の成長率は下支えされているものの、成長率は鈍化</a:t>
          </a:r>
          <a:endParaRPr lang="en-GB" dirty="0">
            <a:latin typeface="Calibri" panose="020F0502020204030204" pitchFamily="34" charset="0"/>
          </a:endParaRPr>
        </a:p>
      </dgm:t>
    </dgm:pt>
    <dgm:pt modelId="{062DF6AC-A9A4-40BD-BCDE-84D46E309BA3}" type="parTrans" cxnId="{61666EB8-5449-4AFB-8296-B014D4895107}">
      <dgm:prSet/>
      <dgm:spPr/>
      <dgm:t>
        <a:bodyPr/>
        <a:lstStyle/>
        <a:p>
          <a:endParaRPr lang="en-GB">
            <a:latin typeface="Calibri" panose="020F0502020204030204" pitchFamily="34" charset="0"/>
          </a:endParaRPr>
        </a:p>
      </dgm:t>
    </dgm:pt>
    <dgm:pt modelId="{3AC09B2F-CD83-4FB4-9FEF-BB09EFF33256}" type="sibTrans" cxnId="{61666EB8-5449-4AFB-8296-B014D4895107}">
      <dgm:prSet/>
      <dgm:spPr/>
      <dgm:t>
        <a:bodyPr/>
        <a:lstStyle/>
        <a:p>
          <a:endParaRPr lang="en-GB">
            <a:latin typeface="Calibri" panose="020F0502020204030204" pitchFamily="34" charset="0"/>
          </a:endParaRPr>
        </a:p>
      </dgm:t>
    </dgm:pt>
    <dgm:pt modelId="{4A3D7D50-690C-4746-AFF1-EF1E93C70768}">
      <dgm:prSet phldrT="[Text]"/>
      <dgm:spPr/>
      <dgm:t>
        <a:bodyPr/>
        <a:lstStyle/>
        <a:p>
          <a:r>
            <a:rPr lang="ja-JP" altLang="en-US" dirty="0" smtClean="0">
              <a:latin typeface="Calibri" panose="020F0502020204030204" pitchFamily="34" charset="0"/>
            </a:rPr>
            <a:t>見通しはいつになく不確定だが、</a:t>
          </a:r>
          <a:r>
            <a:rPr lang="en-GB" dirty="0" smtClean="0">
              <a:latin typeface="Calibri" panose="020F0502020204030204" pitchFamily="34" charset="0"/>
            </a:rPr>
            <a:t>2017</a:t>
          </a:r>
          <a:r>
            <a:rPr lang="ja-JP" altLang="en-US" dirty="0" smtClean="0">
              <a:latin typeface="Calibri" panose="020F0502020204030204" pitchFamily="34" charset="0"/>
            </a:rPr>
            <a:t>年の</a:t>
          </a:r>
          <a:r>
            <a:rPr lang="en-US" altLang="ja-JP" dirty="0" smtClean="0">
              <a:latin typeface="Calibri" panose="020F0502020204030204" pitchFamily="34" charset="0"/>
            </a:rPr>
            <a:t>GDP</a:t>
          </a:r>
          <a:r>
            <a:rPr lang="ja-JP" altLang="en-US" dirty="0" smtClean="0">
              <a:latin typeface="Calibri" panose="020F0502020204030204" pitchFamily="34" charset="0"/>
            </a:rPr>
            <a:t>成長率は大幅に低下</a:t>
          </a:r>
          <a:endParaRPr lang="en-GB" dirty="0">
            <a:latin typeface="Calibri" panose="020F0502020204030204" pitchFamily="34" charset="0"/>
          </a:endParaRPr>
        </a:p>
      </dgm:t>
    </dgm:pt>
    <dgm:pt modelId="{ACE5D9A5-3655-4F1D-B249-6B50D96DF39C}" type="parTrans" cxnId="{2FE74BDE-2F0E-4959-806D-BE20D0F7927A}">
      <dgm:prSet/>
      <dgm:spPr/>
      <dgm:t>
        <a:bodyPr/>
        <a:lstStyle/>
        <a:p>
          <a:endParaRPr lang="en-GB">
            <a:latin typeface="Calibri" panose="020F0502020204030204" pitchFamily="34" charset="0"/>
          </a:endParaRPr>
        </a:p>
      </dgm:t>
    </dgm:pt>
    <dgm:pt modelId="{99AD755D-DCBB-469A-BD8E-9A8D1D9F593D}" type="sibTrans" cxnId="{2FE74BDE-2F0E-4959-806D-BE20D0F7927A}">
      <dgm:prSet/>
      <dgm:spPr/>
      <dgm:t>
        <a:bodyPr/>
        <a:lstStyle/>
        <a:p>
          <a:endParaRPr lang="en-GB">
            <a:latin typeface="Calibri" panose="020F0502020204030204" pitchFamily="34" charset="0"/>
          </a:endParaRPr>
        </a:p>
      </dgm:t>
    </dgm:pt>
    <dgm:pt modelId="{07FF7D0F-C484-4FC3-9CF4-69E23A9CBEB0}">
      <dgm:prSet phldrT="[Text]"/>
      <dgm:spPr/>
      <dgm:t>
        <a:bodyPr/>
        <a:lstStyle/>
        <a:p>
          <a:r>
            <a:rPr lang="ja-JP" altLang="en-US" dirty="0" smtClean="0">
              <a:latin typeface="Calibri" panose="020F0502020204030204" pitchFamily="34" charset="0"/>
            </a:rPr>
            <a:t>英国中央銀行の強固な政策により、市場は安定</a:t>
          </a:r>
          <a:endParaRPr lang="en-GB" dirty="0">
            <a:latin typeface="Calibri" panose="020F0502020204030204" pitchFamily="34" charset="0"/>
          </a:endParaRPr>
        </a:p>
      </dgm:t>
    </dgm:pt>
    <dgm:pt modelId="{399F7668-B7B3-4AB6-B63B-1D7A706D4986}" type="parTrans" cxnId="{FE90ECCA-FF82-4F36-B72A-5AAD29583847}">
      <dgm:prSet/>
      <dgm:spPr/>
      <dgm:t>
        <a:bodyPr/>
        <a:lstStyle/>
        <a:p>
          <a:endParaRPr lang="en-GB">
            <a:latin typeface="Calibri" panose="020F0502020204030204" pitchFamily="34" charset="0"/>
          </a:endParaRPr>
        </a:p>
      </dgm:t>
    </dgm:pt>
    <dgm:pt modelId="{E1D30944-B222-4713-9907-FB5254A08C8B}" type="sibTrans" cxnId="{FE90ECCA-FF82-4F36-B72A-5AAD29583847}">
      <dgm:prSet/>
      <dgm:spPr/>
      <dgm:t>
        <a:bodyPr/>
        <a:lstStyle/>
        <a:p>
          <a:endParaRPr lang="en-GB">
            <a:latin typeface="Calibri" panose="020F0502020204030204" pitchFamily="34" charset="0"/>
          </a:endParaRPr>
        </a:p>
      </dgm:t>
    </dgm:pt>
    <dgm:pt modelId="{DE5DEC5A-0972-45E0-832C-6A4A4D8BB14E}" type="pres">
      <dgm:prSet presAssocID="{1EB3D980-5FAF-4CAD-9F8B-A2F5EEEA78CD}" presName="linear" presStyleCnt="0">
        <dgm:presLayoutVars>
          <dgm:animLvl val="lvl"/>
          <dgm:resizeHandles val="exact"/>
        </dgm:presLayoutVars>
      </dgm:prSet>
      <dgm:spPr/>
      <dgm:t>
        <a:bodyPr/>
        <a:lstStyle/>
        <a:p>
          <a:endParaRPr lang="en-GB"/>
        </a:p>
      </dgm:t>
    </dgm:pt>
    <dgm:pt modelId="{9CF52554-6003-4BBA-902E-FC2C097300C4}" type="pres">
      <dgm:prSet presAssocID="{96E50BC5-6A50-4FAA-B985-AA57AB255AC4}" presName="parentText" presStyleLbl="node1" presStyleIdx="0" presStyleCnt="3" custScaleY="50851" custLinFactY="-14309" custLinFactNeighborY="-100000">
        <dgm:presLayoutVars>
          <dgm:chMax val="0"/>
          <dgm:bulletEnabled val="1"/>
        </dgm:presLayoutVars>
      </dgm:prSet>
      <dgm:spPr/>
      <dgm:t>
        <a:bodyPr/>
        <a:lstStyle/>
        <a:p>
          <a:endParaRPr lang="en-GB"/>
        </a:p>
      </dgm:t>
    </dgm:pt>
    <dgm:pt modelId="{C58710F6-7C7D-4648-9BAA-C2B0AFE0EFAE}" type="pres">
      <dgm:prSet presAssocID="{3AC09B2F-CD83-4FB4-9FEF-BB09EFF33256}" presName="spacer" presStyleCnt="0"/>
      <dgm:spPr/>
      <dgm:t>
        <a:bodyPr/>
        <a:lstStyle/>
        <a:p>
          <a:endParaRPr lang="en-GB"/>
        </a:p>
      </dgm:t>
    </dgm:pt>
    <dgm:pt modelId="{F528D05B-0A72-4FEA-80B2-3EBB8CBA61B7}" type="pres">
      <dgm:prSet presAssocID="{07FF7D0F-C484-4FC3-9CF4-69E23A9CBEB0}" presName="parentText" presStyleLbl="node1" presStyleIdx="1" presStyleCnt="3" custScaleY="46062" custLinFactNeighborY="-18225">
        <dgm:presLayoutVars>
          <dgm:chMax val="0"/>
          <dgm:bulletEnabled val="1"/>
        </dgm:presLayoutVars>
      </dgm:prSet>
      <dgm:spPr/>
      <dgm:t>
        <a:bodyPr/>
        <a:lstStyle/>
        <a:p>
          <a:endParaRPr lang="en-GB"/>
        </a:p>
      </dgm:t>
    </dgm:pt>
    <dgm:pt modelId="{4B5FDD00-BC51-4D76-8890-FF5AD83FA881}" type="pres">
      <dgm:prSet presAssocID="{E1D30944-B222-4713-9907-FB5254A08C8B}" presName="spacer" presStyleCnt="0"/>
      <dgm:spPr/>
    </dgm:pt>
    <dgm:pt modelId="{8D26C9FC-FF5A-42EC-A374-60443F1B5D2C}" type="pres">
      <dgm:prSet presAssocID="{4A3D7D50-690C-4746-AFF1-EF1E93C70768}" presName="parentText" presStyleLbl="node1" presStyleIdx="2" presStyleCnt="3" custScaleY="53741" custLinFactY="6983" custLinFactNeighborY="100000">
        <dgm:presLayoutVars>
          <dgm:chMax val="0"/>
          <dgm:bulletEnabled val="1"/>
        </dgm:presLayoutVars>
      </dgm:prSet>
      <dgm:spPr/>
      <dgm:t>
        <a:bodyPr/>
        <a:lstStyle/>
        <a:p>
          <a:endParaRPr lang="en-GB"/>
        </a:p>
      </dgm:t>
    </dgm:pt>
  </dgm:ptLst>
  <dgm:cxnLst>
    <dgm:cxn modelId="{2FE74BDE-2F0E-4959-806D-BE20D0F7927A}" srcId="{1EB3D980-5FAF-4CAD-9F8B-A2F5EEEA78CD}" destId="{4A3D7D50-690C-4746-AFF1-EF1E93C70768}" srcOrd="2" destOrd="0" parTransId="{ACE5D9A5-3655-4F1D-B249-6B50D96DF39C}" sibTransId="{99AD755D-DCBB-469A-BD8E-9A8D1D9F593D}"/>
    <dgm:cxn modelId="{B2E4D15B-A737-42A7-A9B4-41B90791E068}" type="presOf" srcId="{07FF7D0F-C484-4FC3-9CF4-69E23A9CBEB0}" destId="{F528D05B-0A72-4FEA-80B2-3EBB8CBA61B7}" srcOrd="0" destOrd="0" presId="urn:microsoft.com/office/officeart/2005/8/layout/vList2"/>
    <dgm:cxn modelId="{0C33E2C1-C543-4A33-B3E3-7122C934FA8D}" type="presOf" srcId="{96E50BC5-6A50-4FAA-B985-AA57AB255AC4}" destId="{9CF52554-6003-4BBA-902E-FC2C097300C4}" srcOrd="0" destOrd="0" presId="urn:microsoft.com/office/officeart/2005/8/layout/vList2"/>
    <dgm:cxn modelId="{61666EB8-5449-4AFB-8296-B014D4895107}" srcId="{1EB3D980-5FAF-4CAD-9F8B-A2F5EEEA78CD}" destId="{96E50BC5-6A50-4FAA-B985-AA57AB255AC4}" srcOrd="0" destOrd="0" parTransId="{062DF6AC-A9A4-40BD-BCDE-84D46E309BA3}" sibTransId="{3AC09B2F-CD83-4FB4-9FEF-BB09EFF33256}"/>
    <dgm:cxn modelId="{4675B814-9C96-4A88-93C9-8236364CD0DF}" type="presOf" srcId="{1EB3D980-5FAF-4CAD-9F8B-A2F5EEEA78CD}" destId="{DE5DEC5A-0972-45E0-832C-6A4A4D8BB14E}" srcOrd="0" destOrd="0" presId="urn:microsoft.com/office/officeart/2005/8/layout/vList2"/>
    <dgm:cxn modelId="{FE90ECCA-FF82-4F36-B72A-5AAD29583847}" srcId="{1EB3D980-5FAF-4CAD-9F8B-A2F5EEEA78CD}" destId="{07FF7D0F-C484-4FC3-9CF4-69E23A9CBEB0}" srcOrd="1" destOrd="0" parTransId="{399F7668-B7B3-4AB6-B63B-1D7A706D4986}" sibTransId="{E1D30944-B222-4713-9907-FB5254A08C8B}"/>
    <dgm:cxn modelId="{5BE04967-1228-4A4F-97CE-822CDB46FC8C}" type="presOf" srcId="{4A3D7D50-690C-4746-AFF1-EF1E93C70768}" destId="{8D26C9FC-FF5A-42EC-A374-60443F1B5D2C}" srcOrd="0" destOrd="0" presId="urn:microsoft.com/office/officeart/2005/8/layout/vList2"/>
    <dgm:cxn modelId="{C6AA0689-D88F-4BE5-BC0C-DECBE9137056}" type="presParOf" srcId="{DE5DEC5A-0972-45E0-832C-6A4A4D8BB14E}" destId="{9CF52554-6003-4BBA-902E-FC2C097300C4}" srcOrd="0" destOrd="0" presId="urn:microsoft.com/office/officeart/2005/8/layout/vList2"/>
    <dgm:cxn modelId="{2CE595F7-53BB-4E77-A83F-8FB5EC047799}" type="presParOf" srcId="{DE5DEC5A-0972-45E0-832C-6A4A4D8BB14E}" destId="{C58710F6-7C7D-4648-9BAA-C2B0AFE0EFAE}" srcOrd="1" destOrd="0" presId="urn:microsoft.com/office/officeart/2005/8/layout/vList2"/>
    <dgm:cxn modelId="{CAB01060-DE5E-4599-8477-C07E1DDA5C60}" type="presParOf" srcId="{DE5DEC5A-0972-45E0-832C-6A4A4D8BB14E}" destId="{F528D05B-0A72-4FEA-80B2-3EBB8CBA61B7}" srcOrd="2" destOrd="0" presId="urn:microsoft.com/office/officeart/2005/8/layout/vList2"/>
    <dgm:cxn modelId="{B9F28CC3-B2C3-42EF-984B-3C54DA39F594}" type="presParOf" srcId="{DE5DEC5A-0972-45E0-832C-6A4A4D8BB14E}" destId="{4B5FDD00-BC51-4D76-8890-FF5AD83FA881}" srcOrd="3" destOrd="0" presId="urn:microsoft.com/office/officeart/2005/8/layout/vList2"/>
    <dgm:cxn modelId="{2FC12257-74D5-4431-88E3-66A112F1B9B2}" type="presParOf" srcId="{DE5DEC5A-0972-45E0-832C-6A4A4D8BB14E}" destId="{8D26C9FC-FF5A-42EC-A374-60443F1B5D2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2AE3AD-150C-4556-B9F3-C5AFE0751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A21EC59-97EE-4E1F-BB98-F70A50C21DC6}">
      <dgm:prSet custT="1"/>
      <dgm:spPr/>
      <dgm:t>
        <a:bodyPr/>
        <a:lstStyle/>
        <a:p>
          <a:r>
            <a:rPr lang="ja-JP" altLang="en-US" sz="2000" dirty="0" smtClean="0">
              <a:latin typeface="Calibri" panose="020F0502020204030204" pitchFamily="34" charset="0"/>
            </a:rPr>
            <a:t>世界貿易の成長率は、（経済）低成長時に見られるペースまで鈍化</a:t>
          </a:r>
          <a:endParaRPr lang="en-GB" sz="2000" dirty="0">
            <a:latin typeface="Calibri" panose="020F0502020204030204" pitchFamily="34" charset="0"/>
          </a:endParaRPr>
        </a:p>
      </dgm:t>
    </dgm:pt>
    <dgm:pt modelId="{5ACF26DA-A437-4D72-9E1C-56FAAFEB6BC3}" type="parTrans" cxnId="{2CBA6C25-7C14-4DE8-A185-1A1813E1A8A3}">
      <dgm:prSet/>
      <dgm:spPr/>
      <dgm:t>
        <a:bodyPr/>
        <a:lstStyle/>
        <a:p>
          <a:endParaRPr lang="en-GB">
            <a:latin typeface="Calibri" panose="020F0502020204030204" pitchFamily="34" charset="0"/>
          </a:endParaRPr>
        </a:p>
      </dgm:t>
    </dgm:pt>
    <dgm:pt modelId="{14036D73-A00D-48BF-927C-FC4911E0D4B5}" type="sibTrans" cxnId="{2CBA6C25-7C14-4DE8-A185-1A1813E1A8A3}">
      <dgm:prSet/>
      <dgm:spPr/>
      <dgm:t>
        <a:bodyPr/>
        <a:lstStyle/>
        <a:p>
          <a:endParaRPr lang="en-GB">
            <a:latin typeface="Calibri" panose="020F0502020204030204" pitchFamily="34" charset="0"/>
          </a:endParaRPr>
        </a:p>
      </dgm:t>
    </dgm:pt>
    <dgm:pt modelId="{2E9BD066-5772-45B3-AF70-8A7A03272818}" type="pres">
      <dgm:prSet presAssocID="{312AE3AD-150C-4556-B9F3-C5AFE07518AD}" presName="linear" presStyleCnt="0">
        <dgm:presLayoutVars>
          <dgm:animLvl val="lvl"/>
          <dgm:resizeHandles val="exact"/>
        </dgm:presLayoutVars>
      </dgm:prSet>
      <dgm:spPr/>
      <dgm:t>
        <a:bodyPr/>
        <a:lstStyle/>
        <a:p>
          <a:endParaRPr lang="en-GB"/>
        </a:p>
      </dgm:t>
    </dgm:pt>
    <dgm:pt modelId="{DA822F7E-211E-4A2B-9AF2-BC882C0587A0}" type="pres">
      <dgm:prSet presAssocID="{4A21EC59-97EE-4E1F-BB98-F70A50C21DC6}" presName="parentText" presStyleLbl="node1" presStyleIdx="0" presStyleCnt="1" custScaleX="100000" custScaleY="126427" custLinFactNeighborY="-52350">
        <dgm:presLayoutVars>
          <dgm:chMax val="0"/>
          <dgm:bulletEnabled val="1"/>
        </dgm:presLayoutVars>
      </dgm:prSet>
      <dgm:spPr/>
      <dgm:t>
        <a:bodyPr/>
        <a:lstStyle/>
        <a:p>
          <a:endParaRPr lang="en-GB"/>
        </a:p>
      </dgm:t>
    </dgm:pt>
  </dgm:ptLst>
  <dgm:cxnLst>
    <dgm:cxn modelId="{63960C33-F0F8-42D8-A5FF-1AE2A0D7B027}" type="presOf" srcId="{4A21EC59-97EE-4E1F-BB98-F70A50C21DC6}" destId="{DA822F7E-211E-4A2B-9AF2-BC882C0587A0}" srcOrd="0" destOrd="0" presId="urn:microsoft.com/office/officeart/2005/8/layout/vList2"/>
    <dgm:cxn modelId="{9A399C6F-D68F-42EF-B324-8CD32B6F1939}" type="presOf" srcId="{312AE3AD-150C-4556-B9F3-C5AFE07518AD}" destId="{2E9BD066-5772-45B3-AF70-8A7A03272818}" srcOrd="0" destOrd="0" presId="urn:microsoft.com/office/officeart/2005/8/layout/vList2"/>
    <dgm:cxn modelId="{2CBA6C25-7C14-4DE8-A185-1A1813E1A8A3}" srcId="{312AE3AD-150C-4556-B9F3-C5AFE07518AD}" destId="{4A21EC59-97EE-4E1F-BB98-F70A50C21DC6}" srcOrd="0" destOrd="0" parTransId="{5ACF26DA-A437-4D72-9E1C-56FAAFEB6BC3}" sibTransId="{14036D73-A00D-48BF-927C-FC4911E0D4B5}"/>
    <dgm:cxn modelId="{1A79087D-D252-4847-AA6C-53C6A6769C35}" type="presParOf" srcId="{2E9BD066-5772-45B3-AF70-8A7A03272818}" destId="{DA822F7E-211E-4A2B-9AF2-BC882C0587A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3D980-5FAF-4CAD-9F8B-A2F5EEEA78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6E50BC5-6A50-4FAA-B985-AA57AB255AC4}">
      <dgm:prSet phldrT="[Text]"/>
      <dgm:spPr/>
      <dgm:t>
        <a:bodyPr/>
        <a:lstStyle/>
        <a:p>
          <a:r>
            <a:rPr lang="en-US" altLang="ja-JP" dirty="0" smtClean="0">
              <a:latin typeface="Calibri" panose="020F0502020204030204" pitchFamily="34" charset="0"/>
            </a:rPr>
            <a:t>90</a:t>
          </a:r>
          <a:r>
            <a:rPr lang="ja-JP" altLang="en-US" dirty="0" smtClean="0">
              <a:latin typeface="Calibri" panose="020F0502020204030204" pitchFamily="34" charset="0"/>
            </a:rPr>
            <a:t>年代に見られたグローバル・バリュー・チェーンの拡大は鈍化し、今はほころんできている</a:t>
          </a:r>
          <a:endParaRPr lang="en-GB" dirty="0">
            <a:latin typeface="Calibri" panose="020F0502020204030204" pitchFamily="34" charset="0"/>
          </a:endParaRPr>
        </a:p>
      </dgm:t>
    </dgm:pt>
    <dgm:pt modelId="{062DF6AC-A9A4-40BD-BCDE-84D46E309BA3}" type="parTrans" cxnId="{61666EB8-5449-4AFB-8296-B014D4895107}">
      <dgm:prSet/>
      <dgm:spPr/>
      <dgm:t>
        <a:bodyPr/>
        <a:lstStyle/>
        <a:p>
          <a:endParaRPr lang="en-GB">
            <a:latin typeface="Calibri" panose="020F0502020204030204" pitchFamily="34" charset="0"/>
          </a:endParaRPr>
        </a:p>
      </dgm:t>
    </dgm:pt>
    <dgm:pt modelId="{3AC09B2F-CD83-4FB4-9FEF-BB09EFF33256}" type="sibTrans" cxnId="{61666EB8-5449-4AFB-8296-B014D4895107}">
      <dgm:prSet/>
      <dgm:spPr/>
      <dgm:t>
        <a:bodyPr/>
        <a:lstStyle/>
        <a:p>
          <a:endParaRPr lang="en-GB">
            <a:latin typeface="Calibri" panose="020F0502020204030204" pitchFamily="34" charset="0"/>
          </a:endParaRPr>
        </a:p>
      </dgm:t>
    </dgm:pt>
    <dgm:pt modelId="{DE5DEC5A-0972-45E0-832C-6A4A4D8BB14E}" type="pres">
      <dgm:prSet presAssocID="{1EB3D980-5FAF-4CAD-9F8B-A2F5EEEA78CD}" presName="linear" presStyleCnt="0">
        <dgm:presLayoutVars>
          <dgm:animLvl val="lvl"/>
          <dgm:resizeHandles val="exact"/>
        </dgm:presLayoutVars>
      </dgm:prSet>
      <dgm:spPr/>
      <dgm:t>
        <a:bodyPr/>
        <a:lstStyle/>
        <a:p>
          <a:endParaRPr lang="en-GB"/>
        </a:p>
      </dgm:t>
    </dgm:pt>
    <dgm:pt modelId="{9CF52554-6003-4BBA-902E-FC2C097300C4}" type="pres">
      <dgm:prSet presAssocID="{96E50BC5-6A50-4FAA-B985-AA57AB255AC4}" presName="parentText" presStyleLbl="node1" presStyleIdx="0" presStyleCnt="1" custScaleY="50851" custLinFactY="-14309" custLinFactNeighborY="-100000">
        <dgm:presLayoutVars>
          <dgm:chMax val="0"/>
          <dgm:bulletEnabled val="1"/>
        </dgm:presLayoutVars>
      </dgm:prSet>
      <dgm:spPr/>
      <dgm:t>
        <a:bodyPr/>
        <a:lstStyle/>
        <a:p>
          <a:endParaRPr lang="en-GB"/>
        </a:p>
      </dgm:t>
    </dgm:pt>
  </dgm:ptLst>
  <dgm:cxnLst>
    <dgm:cxn modelId="{61666EB8-5449-4AFB-8296-B014D4895107}" srcId="{1EB3D980-5FAF-4CAD-9F8B-A2F5EEEA78CD}" destId="{96E50BC5-6A50-4FAA-B985-AA57AB255AC4}" srcOrd="0" destOrd="0" parTransId="{062DF6AC-A9A4-40BD-BCDE-84D46E309BA3}" sibTransId="{3AC09B2F-CD83-4FB4-9FEF-BB09EFF33256}"/>
    <dgm:cxn modelId="{3B6CED46-69D3-4B7E-9DED-637CF7148A58}" type="presOf" srcId="{96E50BC5-6A50-4FAA-B985-AA57AB255AC4}" destId="{9CF52554-6003-4BBA-902E-FC2C097300C4}" srcOrd="0" destOrd="0" presId="urn:microsoft.com/office/officeart/2005/8/layout/vList2"/>
    <dgm:cxn modelId="{0C61148C-2A04-493A-9F06-D32DE9BDFC4B}" type="presOf" srcId="{1EB3D980-5FAF-4CAD-9F8B-A2F5EEEA78CD}" destId="{DE5DEC5A-0972-45E0-832C-6A4A4D8BB14E}" srcOrd="0" destOrd="0" presId="urn:microsoft.com/office/officeart/2005/8/layout/vList2"/>
    <dgm:cxn modelId="{9113FFB5-F73E-4C06-A1B1-499C456277AC}" type="presParOf" srcId="{DE5DEC5A-0972-45E0-832C-6A4A4D8BB14E}" destId="{9CF52554-6003-4BBA-902E-FC2C097300C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2AE3AD-150C-4556-B9F3-C5AFE07518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7DC5C05-86FF-44D6-BB9A-372E0CCF6ED6}">
      <dgm:prSet custT="1"/>
      <dgm:spPr/>
      <dgm:t>
        <a:bodyPr/>
        <a:lstStyle/>
        <a:p>
          <a:r>
            <a:rPr lang="ja-JP" altLang="en-US" sz="1800" dirty="0" smtClean="0">
              <a:latin typeface="Calibri" panose="020F0502020204030204" pitchFamily="34" charset="0"/>
            </a:rPr>
            <a:t>カナダ、中国、日本、米国は、最近、財政拡張を発表</a:t>
          </a:r>
          <a:endParaRPr lang="en-GB" sz="1800" dirty="0">
            <a:latin typeface="Calibri" panose="020F0502020204030204" pitchFamily="34" charset="0"/>
          </a:endParaRPr>
        </a:p>
      </dgm:t>
    </dgm:pt>
    <dgm:pt modelId="{68AB2BF4-CC34-4116-809F-F296858B333D}" type="parTrans" cxnId="{7ABC8411-996D-491A-8E13-FD91734771C4}">
      <dgm:prSet/>
      <dgm:spPr/>
      <dgm:t>
        <a:bodyPr/>
        <a:lstStyle/>
        <a:p>
          <a:endParaRPr lang="en-GB">
            <a:latin typeface="Calibri" panose="020F0502020204030204" pitchFamily="34" charset="0"/>
          </a:endParaRPr>
        </a:p>
      </dgm:t>
    </dgm:pt>
    <dgm:pt modelId="{53F0DC02-E6B8-44B6-B214-4E1D47239AE5}" type="sibTrans" cxnId="{7ABC8411-996D-491A-8E13-FD91734771C4}">
      <dgm:prSet/>
      <dgm:spPr/>
      <dgm:t>
        <a:bodyPr/>
        <a:lstStyle/>
        <a:p>
          <a:endParaRPr lang="en-GB">
            <a:latin typeface="Calibri" panose="020F0502020204030204" pitchFamily="34" charset="0"/>
          </a:endParaRPr>
        </a:p>
      </dgm:t>
    </dgm:pt>
    <dgm:pt modelId="{8F193FBD-FB3A-47D0-88F2-B1EBCCA7FB4C}">
      <dgm:prSet custT="1"/>
      <dgm:spPr/>
      <dgm:t>
        <a:bodyPr/>
        <a:lstStyle/>
        <a:p>
          <a:r>
            <a:rPr lang="ja-JP" altLang="en-US" sz="1800" dirty="0" smtClean="0">
              <a:solidFill>
                <a:schemeClr val="bg1"/>
              </a:solidFill>
              <a:latin typeface="Calibri" panose="020F0502020204030204" pitchFamily="34" charset="0"/>
            </a:rPr>
            <a:t>ユーロ圏は、安定成長協定の適用を緩め、適合性審査の計算において純投資を計算から除くことにより、財政政策により成長を下支えすべき。</a:t>
          </a:r>
          <a:r>
            <a:rPr lang="en-GB" sz="1800" dirty="0" smtClean="0">
              <a:solidFill>
                <a:schemeClr val="bg1"/>
              </a:solidFill>
              <a:latin typeface="Calibri" panose="020F0502020204030204" pitchFamily="34" charset="0"/>
            </a:rPr>
            <a:t> </a:t>
          </a:r>
          <a:endParaRPr lang="en-GB" sz="1800" dirty="0">
            <a:solidFill>
              <a:schemeClr val="bg1"/>
            </a:solidFill>
            <a:latin typeface="Calibri" panose="020F0502020204030204" pitchFamily="34" charset="0"/>
          </a:endParaRPr>
        </a:p>
      </dgm:t>
    </dgm:pt>
    <dgm:pt modelId="{BBBB3FFE-C7B2-4C4E-BAEA-A2F4206849A1}" type="parTrans" cxnId="{A20C7E70-FD8E-44DB-B322-8B103C34EEF6}">
      <dgm:prSet/>
      <dgm:spPr/>
      <dgm:t>
        <a:bodyPr/>
        <a:lstStyle/>
        <a:p>
          <a:endParaRPr lang="en-GB">
            <a:latin typeface="Calibri" panose="020F0502020204030204" pitchFamily="34" charset="0"/>
          </a:endParaRPr>
        </a:p>
      </dgm:t>
    </dgm:pt>
    <dgm:pt modelId="{20264D6F-D1F0-4E09-BA23-683A1CD13CAF}" type="sibTrans" cxnId="{A20C7E70-FD8E-44DB-B322-8B103C34EEF6}">
      <dgm:prSet/>
      <dgm:spPr/>
      <dgm:t>
        <a:bodyPr/>
        <a:lstStyle/>
        <a:p>
          <a:endParaRPr lang="en-GB">
            <a:latin typeface="Calibri" panose="020F0502020204030204" pitchFamily="34" charset="0"/>
          </a:endParaRPr>
        </a:p>
      </dgm:t>
    </dgm:pt>
    <dgm:pt modelId="{2E9BD066-5772-45B3-AF70-8A7A03272818}" type="pres">
      <dgm:prSet presAssocID="{312AE3AD-150C-4556-B9F3-C5AFE07518AD}" presName="linear" presStyleCnt="0">
        <dgm:presLayoutVars>
          <dgm:animLvl val="lvl"/>
          <dgm:resizeHandles val="exact"/>
        </dgm:presLayoutVars>
      </dgm:prSet>
      <dgm:spPr/>
      <dgm:t>
        <a:bodyPr/>
        <a:lstStyle/>
        <a:p>
          <a:endParaRPr lang="en-GB"/>
        </a:p>
      </dgm:t>
    </dgm:pt>
    <dgm:pt modelId="{52F0E29D-F2A8-4406-8921-FCEC86D5B303}" type="pres">
      <dgm:prSet presAssocID="{27DC5C05-86FF-44D6-BB9A-372E0CCF6ED6}" presName="parentText" presStyleLbl="node1" presStyleIdx="0" presStyleCnt="2" custScaleY="97991" custLinFactNeighborY="-8374">
        <dgm:presLayoutVars>
          <dgm:chMax val="0"/>
          <dgm:bulletEnabled val="1"/>
        </dgm:presLayoutVars>
      </dgm:prSet>
      <dgm:spPr/>
      <dgm:t>
        <a:bodyPr/>
        <a:lstStyle/>
        <a:p>
          <a:endParaRPr lang="en-GB"/>
        </a:p>
      </dgm:t>
    </dgm:pt>
    <dgm:pt modelId="{3E55CC1E-1AE3-4F55-B975-CAA656CAA099}" type="pres">
      <dgm:prSet presAssocID="{53F0DC02-E6B8-44B6-B214-4E1D47239AE5}" presName="spacer" presStyleCnt="0"/>
      <dgm:spPr/>
      <dgm:t>
        <a:bodyPr/>
        <a:lstStyle/>
        <a:p>
          <a:endParaRPr lang="en-GB"/>
        </a:p>
      </dgm:t>
    </dgm:pt>
    <dgm:pt modelId="{D2585EF6-860E-44D7-A38B-DC21AD856BFE}" type="pres">
      <dgm:prSet presAssocID="{8F193FBD-FB3A-47D0-88F2-B1EBCCA7FB4C}" presName="parentText" presStyleLbl="node1" presStyleIdx="1" presStyleCnt="2">
        <dgm:presLayoutVars>
          <dgm:chMax val="0"/>
          <dgm:bulletEnabled val="1"/>
        </dgm:presLayoutVars>
      </dgm:prSet>
      <dgm:spPr/>
      <dgm:t>
        <a:bodyPr/>
        <a:lstStyle/>
        <a:p>
          <a:endParaRPr lang="en-GB"/>
        </a:p>
      </dgm:t>
    </dgm:pt>
  </dgm:ptLst>
  <dgm:cxnLst>
    <dgm:cxn modelId="{3D580C80-030C-4581-B490-906B3C9F9846}" type="presOf" srcId="{8F193FBD-FB3A-47D0-88F2-B1EBCCA7FB4C}" destId="{D2585EF6-860E-44D7-A38B-DC21AD856BFE}" srcOrd="0" destOrd="0" presId="urn:microsoft.com/office/officeart/2005/8/layout/vList2"/>
    <dgm:cxn modelId="{7ABC8411-996D-491A-8E13-FD91734771C4}" srcId="{312AE3AD-150C-4556-B9F3-C5AFE07518AD}" destId="{27DC5C05-86FF-44D6-BB9A-372E0CCF6ED6}" srcOrd="0" destOrd="0" parTransId="{68AB2BF4-CC34-4116-809F-F296858B333D}" sibTransId="{53F0DC02-E6B8-44B6-B214-4E1D47239AE5}"/>
    <dgm:cxn modelId="{8CF56EC6-7740-40E4-91D1-DA131E52420A}" type="presOf" srcId="{312AE3AD-150C-4556-B9F3-C5AFE07518AD}" destId="{2E9BD066-5772-45B3-AF70-8A7A03272818}" srcOrd="0" destOrd="0" presId="urn:microsoft.com/office/officeart/2005/8/layout/vList2"/>
    <dgm:cxn modelId="{18D3D15C-111F-45CC-B29A-C86A8396495A}" type="presOf" srcId="{27DC5C05-86FF-44D6-BB9A-372E0CCF6ED6}" destId="{52F0E29D-F2A8-4406-8921-FCEC86D5B303}" srcOrd="0" destOrd="0" presId="urn:microsoft.com/office/officeart/2005/8/layout/vList2"/>
    <dgm:cxn modelId="{A20C7E70-FD8E-44DB-B322-8B103C34EEF6}" srcId="{312AE3AD-150C-4556-B9F3-C5AFE07518AD}" destId="{8F193FBD-FB3A-47D0-88F2-B1EBCCA7FB4C}" srcOrd="1" destOrd="0" parTransId="{BBBB3FFE-C7B2-4C4E-BAEA-A2F4206849A1}" sibTransId="{20264D6F-D1F0-4E09-BA23-683A1CD13CAF}"/>
    <dgm:cxn modelId="{5B0A5E01-C22B-48E7-B770-0B802648D057}" type="presParOf" srcId="{2E9BD066-5772-45B3-AF70-8A7A03272818}" destId="{52F0E29D-F2A8-4406-8921-FCEC86D5B303}" srcOrd="0" destOrd="0" presId="urn:microsoft.com/office/officeart/2005/8/layout/vList2"/>
    <dgm:cxn modelId="{BD3D8964-5EFD-4C40-813A-EDEE3BEE989B}" type="presParOf" srcId="{2E9BD066-5772-45B3-AF70-8A7A03272818}" destId="{3E55CC1E-1AE3-4F55-B975-CAA656CAA099}" srcOrd="1" destOrd="0" presId="urn:microsoft.com/office/officeart/2005/8/layout/vList2"/>
    <dgm:cxn modelId="{DB228983-8CFB-4570-AEF6-B339A7290CEA}" type="presParOf" srcId="{2E9BD066-5772-45B3-AF70-8A7A03272818}" destId="{D2585EF6-860E-44D7-A38B-DC21AD856BF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665470-43F6-499B-854A-B4F1ABBD77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0FC5840-23F8-419B-98C4-4E672E4515DB}">
      <dgm:prSet phldrT="[Text]" custT="1"/>
      <dgm:spPr/>
      <dgm:t>
        <a:bodyPr/>
        <a:lstStyle/>
        <a:p>
          <a:r>
            <a:rPr lang="en-GB" sz="1700" dirty="0" smtClean="0">
              <a:latin typeface="Calibri" panose="020F0502020204030204" pitchFamily="34" charset="0"/>
            </a:rPr>
            <a:t>G20</a:t>
          </a:r>
          <a:r>
            <a:rPr lang="ja-JP" altLang="en-US" sz="1700" dirty="0" smtClean="0">
              <a:latin typeface="Calibri" panose="020F0502020204030204" pitchFamily="34" charset="0"/>
            </a:rPr>
            <a:t>諸国の改革により、</a:t>
          </a:r>
          <a:r>
            <a:rPr lang="en-US" altLang="ja-JP" sz="1700" dirty="0" smtClean="0">
              <a:latin typeface="Calibri" panose="020F0502020204030204" pitchFamily="34" charset="0"/>
            </a:rPr>
            <a:t>2018</a:t>
          </a:r>
          <a:r>
            <a:rPr lang="ja-JP" altLang="en-US" sz="1700" dirty="0" smtClean="0">
              <a:latin typeface="Calibri" panose="020F0502020204030204" pitchFamily="34" charset="0"/>
            </a:rPr>
            <a:t>年までに</a:t>
          </a:r>
          <a:r>
            <a:rPr lang="en-GB" sz="1700" dirty="0" smtClean="0">
              <a:latin typeface="Calibri" panose="020F0502020204030204" pitchFamily="34" charset="0"/>
            </a:rPr>
            <a:t>G20</a:t>
          </a:r>
          <a:r>
            <a:rPr lang="ja-JP" altLang="en-US" sz="1700" dirty="0" smtClean="0">
              <a:latin typeface="Calibri" panose="020F0502020204030204" pitchFamily="34" charset="0"/>
            </a:rPr>
            <a:t>諸国の</a:t>
          </a:r>
          <a:r>
            <a:rPr lang="en-GB" sz="1700" dirty="0" smtClean="0">
              <a:latin typeface="Calibri" panose="020F0502020204030204" pitchFamily="34" charset="0"/>
            </a:rPr>
            <a:t>GDP</a:t>
          </a:r>
          <a:r>
            <a:rPr lang="ja-JP" altLang="en-US" sz="1700" dirty="0" smtClean="0">
              <a:latin typeface="Calibri" panose="020F0502020204030204" pitchFamily="34" charset="0"/>
            </a:rPr>
            <a:t>は１％高まる見込み</a:t>
          </a:r>
          <a:endParaRPr lang="en-GB" sz="1700" dirty="0">
            <a:latin typeface="Calibri" panose="020F0502020204030204" pitchFamily="34" charset="0"/>
          </a:endParaRPr>
        </a:p>
      </dgm:t>
    </dgm:pt>
    <dgm:pt modelId="{F2AED01E-92E2-4B75-9D18-369870911246}" type="parTrans" cxnId="{A0AB0A55-8123-4362-9297-763ADB4D81B2}">
      <dgm:prSet/>
      <dgm:spPr/>
      <dgm:t>
        <a:bodyPr/>
        <a:lstStyle/>
        <a:p>
          <a:endParaRPr lang="en-GB" sz="1700">
            <a:latin typeface="Calibri" panose="020F0502020204030204" pitchFamily="34" charset="0"/>
          </a:endParaRPr>
        </a:p>
      </dgm:t>
    </dgm:pt>
    <dgm:pt modelId="{EF8E649F-DAE2-409B-ABC1-B656D99E5B5C}" type="sibTrans" cxnId="{A0AB0A55-8123-4362-9297-763ADB4D81B2}">
      <dgm:prSet/>
      <dgm:spPr/>
      <dgm:t>
        <a:bodyPr/>
        <a:lstStyle/>
        <a:p>
          <a:endParaRPr lang="en-GB" sz="1700">
            <a:latin typeface="Calibri" panose="020F0502020204030204" pitchFamily="34" charset="0"/>
          </a:endParaRPr>
        </a:p>
      </dgm:t>
    </dgm:pt>
    <dgm:pt modelId="{9DB0DA73-739A-4D0E-A8CC-2C5A13CBA070}">
      <dgm:prSet phldrT="[Text]" custT="1"/>
      <dgm:spPr/>
      <dgm:t>
        <a:bodyPr/>
        <a:lstStyle/>
        <a:p>
          <a:r>
            <a:rPr lang="en-GB" sz="1700" dirty="0" smtClean="0">
              <a:latin typeface="Calibri" panose="020F0502020204030204" pitchFamily="34" charset="0"/>
            </a:rPr>
            <a:t>G20</a:t>
          </a:r>
          <a:r>
            <a:rPr lang="ja-JP" altLang="en-US" sz="1700" dirty="0" smtClean="0">
              <a:latin typeface="Calibri" panose="020F0502020204030204" pitchFamily="34" charset="0"/>
            </a:rPr>
            <a:t>諸国のコミットメントの半分が実施できていない</a:t>
          </a:r>
          <a:endParaRPr lang="en-GB" sz="1700" dirty="0">
            <a:latin typeface="Calibri" panose="020F0502020204030204" pitchFamily="34" charset="0"/>
          </a:endParaRPr>
        </a:p>
      </dgm:t>
    </dgm:pt>
    <dgm:pt modelId="{90F8693F-12A3-4EDD-BB32-9F7F53D28B23}" type="parTrans" cxnId="{88287FF1-BBF5-419A-8E1F-8DC0816B143E}">
      <dgm:prSet/>
      <dgm:spPr/>
      <dgm:t>
        <a:bodyPr/>
        <a:lstStyle/>
        <a:p>
          <a:endParaRPr lang="en-GB" sz="1700">
            <a:latin typeface="Calibri" panose="020F0502020204030204" pitchFamily="34" charset="0"/>
          </a:endParaRPr>
        </a:p>
      </dgm:t>
    </dgm:pt>
    <dgm:pt modelId="{D31807C4-9988-44DE-A662-DF1E939E0D6E}" type="sibTrans" cxnId="{88287FF1-BBF5-419A-8E1F-8DC0816B143E}">
      <dgm:prSet/>
      <dgm:spPr/>
      <dgm:t>
        <a:bodyPr/>
        <a:lstStyle/>
        <a:p>
          <a:endParaRPr lang="en-GB" sz="1700">
            <a:latin typeface="Calibri" panose="020F0502020204030204" pitchFamily="34" charset="0"/>
          </a:endParaRPr>
        </a:p>
      </dgm:t>
    </dgm:pt>
    <dgm:pt modelId="{8529FD1A-D9AB-4E43-88B4-53DA02A4F54D}">
      <dgm:prSet phldrT="[Text]" custT="1"/>
      <dgm:spPr/>
      <dgm:t>
        <a:bodyPr/>
        <a:lstStyle/>
        <a:p>
          <a:r>
            <a:rPr lang="ja-JP" altLang="en-US" sz="1700" dirty="0" smtClean="0">
              <a:latin typeface="Calibri" panose="020F0502020204030204" pitchFamily="34" charset="0"/>
            </a:rPr>
            <a:t>貿易自由化に関するコミットメントは低下。２年前は</a:t>
          </a:r>
          <a:r>
            <a:rPr lang="en-GB" sz="1700" dirty="0" smtClean="0">
              <a:latin typeface="Calibri" panose="020F0502020204030204" pitchFamily="34" charset="0"/>
            </a:rPr>
            <a:t>14%</a:t>
          </a:r>
          <a:r>
            <a:rPr lang="ja-JP" altLang="en-US" sz="1700" dirty="0" smtClean="0">
              <a:latin typeface="Calibri" panose="020F0502020204030204" pitchFamily="34" charset="0"/>
            </a:rPr>
            <a:t>あった。</a:t>
          </a:r>
          <a:endParaRPr lang="en-GB" sz="1700" dirty="0">
            <a:latin typeface="Calibri" panose="020F0502020204030204" pitchFamily="34" charset="0"/>
          </a:endParaRPr>
        </a:p>
      </dgm:t>
    </dgm:pt>
    <dgm:pt modelId="{BF7C3A02-9C56-40F9-8D3E-2E700A8D9967}" type="sibTrans" cxnId="{E7C411B7-0428-4A22-88FC-2382293E0226}">
      <dgm:prSet/>
      <dgm:spPr/>
      <dgm:t>
        <a:bodyPr/>
        <a:lstStyle/>
        <a:p>
          <a:endParaRPr lang="en-GB" sz="1700">
            <a:latin typeface="Calibri" panose="020F0502020204030204" pitchFamily="34" charset="0"/>
          </a:endParaRPr>
        </a:p>
      </dgm:t>
    </dgm:pt>
    <dgm:pt modelId="{FD02462F-386C-44F5-A6E7-D232FDC9FF94}" type="parTrans" cxnId="{E7C411B7-0428-4A22-88FC-2382293E0226}">
      <dgm:prSet/>
      <dgm:spPr/>
      <dgm:t>
        <a:bodyPr/>
        <a:lstStyle/>
        <a:p>
          <a:endParaRPr lang="en-GB" sz="1700">
            <a:latin typeface="Calibri" panose="020F0502020204030204" pitchFamily="34" charset="0"/>
          </a:endParaRPr>
        </a:p>
      </dgm:t>
    </dgm:pt>
    <dgm:pt modelId="{7190C401-BED3-47F0-88DB-F962DBFB1106}" type="pres">
      <dgm:prSet presAssocID="{A4665470-43F6-499B-854A-B4F1ABBD77F2}" presName="linear" presStyleCnt="0">
        <dgm:presLayoutVars>
          <dgm:animLvl val="lvl"/>
          <dgm:resizeHandles val="exact"/>
        </dgm:presLayoutVars>
      </dgm:prSet>
      <dgm:spPr/>
      <dgm:t>
        <a:bodyPr/>
        <a:lstStyle/>
        <a:p>
          <a:endParaRPr lang="en-GB"/>
        </a:p>
      </dgm:t>
    </dgm:pt>
    <dgm:pt modelId="{B5BEA1FB-2025-4EF2-A8ED-AF68D0B5887A}" type="pres">
      <dgm:prSet presAssocID="{10FC5840-23F8-419B-98C4-4E672E4515DB}" presName="parentText" presStyleLbl="node1" presStyleIdx="0" presStyleCnt="3">
        <dgm:presLayoutVars>
          <dgm:chMax val="0"/>
          <dgm:bulletEnabled val="1"/>
        </dgm:presLayoutVars>
      </dgm:prSet>
      <dgm:spPr/>
      <dgm:t>
        <a:bodyPr/>
        <a:lstStyle/>
        <a:p>
          <a:endParaRPr lang="en-GB"/>
        </a:p>
      </dgm:t>
    </dgm:pt>
    <dgm:pt modelId="{90C9EB46-9F85-4B5D-868E-F6F785E04729}" type="pres">
      <dgm:prSet presAssocID="{EF8E649F-DAE2-409B-ABC1-B656D99E5B5C}" presName="spacer" presStyleCnt="0"/>
      <dgm:spPr/>
    </dgm:pt>
    <dgm:pt modelId="{15880D0C-3B95-489B-9457-5871816B84D4}" type="pres">
      <dgm:prSet presAssocID="{9DB0DA73-739A-4D0E-A8CC-2C5A13CBA070}" presName="parentText" presStyleLbl="node1" presStyleIdx="1" presStyleCnt="3">
        <dgm:presLayoutVars>
          <dgm:chMax val="0"/>
          <dgm:bulletEnabled val="1"/>
        </dgm:presLayoutVars>
      </dgm:prSet>
      <dgm:spPr/>
      <dgm:t>
        <a:bodyPr/>
        <a:lstStyle/>
        <a:p>
          <a:endParaRPr lang="en-GB"/>
        </a:p>
      </dgm:t>
    </dgm:pt>
    <dgm:pt modelId="{96A40EBC-B3A4-4F87-99FF-A890A777B950}" type="pres">
      <dgm:prSet presAssocID="{D31807C4-9988-44DE-A662-DF1E939E0D6E}" presName="spacer" presStyleCnt="0"/>
      <dgm:spPr/>
    </dgm:pt>
    <dgm:pt modelId="{CAA95E3C-5DC6-4AF7-B811-28DCA5EC1485}" type="pres">
      <dgm:prSet presAssocID="{8529FD1A-D9AB-4E43-88B4-53DA02A4F54D}" presName="parentText" presStyleLbl="node1" presStyleIdx="2" presStyleCnt="3">
        <dgm:presLayoutVars>
          <dgm:chMax val="0"/>
          <dgm:bulletEnabled val="1"/>
        </dgm:presLayoutVars>
      </dgm:prSet>
      <dgm:spPr/>
      <dgm:t>
        <a:bodyPr/>
        <a:lstStyle/>
        <a:p>
          <a:endParaRPr lang="en-GB"/>
        </a:p>
      </dgm:t>
    </dgm:pt>
  </dgm:ptLst>
  <dgm:cxnLst>
    <dgm:cxn modelId="{FA7D9567-7AB1-40F3-AC41-5F4B403ACA24}" type="presOf" srcId="{10FC5840-23F8-419B-98C4-4E672E4515DB}" destId="{B5BEA1FB-2025-4EF2-A8ED-AF68D0B5887A}" srcOrd="0" destOrd="0" presId="urn:microsoft.com/office/officeart/2005/8/layout/vList2"/>
    <dgm:cxn modelId="{14D1ACAA-376E-456E-8EDF-7927B416CB15}" type="presOf" srcId="{9DB0DA73-739A-4D0E-A8CC-2C5A13CBA070}" destId="{15880D0C-3B95-489B-9457-5871816B84D4}" srcOrd="0" destOrd="0" presId="urn:microsoft.com/office/officeart/2005/8/layout/vList2"/>
    <dgm:cxn modelId="{4649D5FD-A666-4890-9B77-929B6C9A89D4}" type="presOf" srcId="{8529FD1A-D9AB-4E43-88B4-53DA02A4F54D}" destId="{CAA95E3C-5DC6-4AF7-B811-28DCA5EC1485}" srcOrd="0" destOrd="0" presId="urn:microsoft.com/office/officeart/2005/8/layout/vList2"/>
    <dgm:cxn modelId="{359A8681-F9CA-4C10-B969-8A1E39D6187D}" type="presOf" srcId="{A4665470-43F6-499B-854A-B4F1ABBD77F2}" destId="{7190C401-BED3-47F0-88DB-F962DBFB1106}" srcOrd="0" destOrd="0" presId="urn:microsoft.com/office/officeart/2005/8/layout/vList2"/>
    <dgm:cxn modelId="{E7C411B7-0428-4A22-88FC-2382293E0226}" srcId="{A4665470-43F6-499B-854A-B4F1ABBD77F2}" destId="{8529FD1A-D9AB-4E43-88B4-53DA02A4F54D}" srcOrd="2" destOrd="0" parTransId="{FD02462F-386C-44F5-A6E7-D232FDC9FF94}" sibTransId="{BF7C3A02-9C56-40F9-8D3E-2E700A8D9967}"/>
    <dgm:cxn modelId="{88287FF1-BBF5-419A-8E1F-8DC0816B143E}" srcId="{A4665470-43F6-499B-854A-B4F1ABBD77F2}" destId="{9DB0DA73-739A-4D0E-A8CC-2C5A13CBA070}" srcOrd="1" destOrd="0" parTransId="{90F8693F-12A3-4EDD-BB32-9F7F53D28B23}" sibTransId="{D31807C4-9988-44DE-A662-DF1E939E0D6E}"/>
    <dgm:cxn modelId="{A0AB0A55-8123-4362-9297-763ADB4D81B2}" srcId="{A4665470-43F6-499B-854A-B4F1ABBD77F2}" destId="{10FC5840-23F8-419B-98C4-4E672E4515DB}" srcOrd="0" destOrd="0" parTransId="{F2AED01E-92E2-4B75-9D18-369870911246}" sibTransId="{EF8E649F-DAE2-409B-ABC1-B656D99E5B5C}"/>
    <dgm:cxn modelId="{55AF07E7-E134-47FF-BD93-1B6E5B8E8009}" type="presParOf" srcId="{7190C401-BED3-47F0-88DB-F962DBFB1106}" destId="{B5BEA1FB-2025-4EF2-A8ED-AF68D0B5887A}" srcOrd="0" destOrd="0" presId="urn:microsoft.com/office/officeart/2005/8/layout/vList2"/>
    <dgm:cxn modelId="{84ED842C-3A9D-4FCB-9A49-F09EE8C55E50}" type="presParOf" srcId="{7190C401-BED3-47F0-88DB-F962DBFB1106}" destId="{90C9EB46-9F85-4B5D-868E-F6F785E04729}" srcOrd="1" destOrd="0" presId="urn:microsoft.com/office/officeart/2005/8/layout/vList2"/>
    <dgm:cxn modelId="{E50DDA2C-AF33-48C5-A576-9AF2E1AC9F34}" type="presParOf" srcId="{7190C401-BED3-47F0-88DB-F962DBFB1106}" destId="{15880D0C-3B95-489B-9457-5871816B84D4}" srcOrd="2" destOrd="0" presId="urn:microsoft.com/office/officeart/2005/8/layout/vList2"/>
    <dgm:cxn modelId="{C5D7803B-C41C-4EE4-9B87-5CB82FA091FB}" type="presParOf" srcId="{7190C401-BED3-47F0-88DB-F962DBFB1106}" destId="{96A40EBC-B3A4-4F87-99FF-A890A777B950}" srcOrd="3" destOrd="0" presId="urn:microsoft.com/office/officeart/2005/8/layout/vList2"/>
    <dgm:cxn modelId="{CD6346A0-2731-4D7D-B3D5-90541859B894}" type="presParOf" srcId="{7190C401-BED3-47F0-88DB-F962DBFB1106}" destId="{CAA95E3C-5DC6-4AF7-B811-28DCA5EC1485}"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4B926F-B7A2-466A-A67C-ADB6776AB6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418C348-D82C-44EE-A733-1F03CE55BA4B}">
      <dgm:prSet custT="1"/>
      <dgm:spPr/>
      <dgm:t>
        <a:bodyPr/>
        <a:lstStyle/>
        <a:p>
          <a:pPr rtl="0"/>
          <a:r>
            <a:rPr lang="ja-JP" altLang="en-US" sz="1800" dirty="0" smtClean="0">
              <a:latin typeface="Calibri" panose="020F0502020204030204" pitchFamily="34" charset="0"/>
            </a:rPr>
            <a:t>新たな貿易、投資の国内保護政策を避ける</a:t>
          </a:r>
          <a:endParaRPr lang="en-GB" sz="1800" dirty="0" smtClean="0">
            <a:latin typeface="Calibri" panose="020F0502020204030204" pitchFamily="34" charset="0"/>
          </a:endParaRPr>
        </a:p>
      </dgm:t>
    </dgm:pt>
    <dgm:pt modelId="{99621205-01F1-4265-87CB-652ACD1B6B8E}" type="parTrans" cxnId="{C537C513-0B7F-4C49-87D0-1F069EE4178E}">
      <dgm:prSet/>
      <dgm:spPr/>
      <dgm:t>
        <a:bodyPr/>
        <a:lstStyle/>
        <a:p>
          <a:endParaRPr lang="en-GB" sz="1600">
            <a:latin typeface="Calibri" panose="020F0502020204030204" pitchFamily="34" charset="0"/>
          </a:endParaRPr>
        </a:p>
      </dgm:t>
    </dgm:pt>
    <dgm:pt modelId="{57D37036-5E75-46B6-A3E2-001CCF6943C2}" type="sibTrans" cxnId="{C537C513-0B7F-4C49-87D0-1F069EE4178E}">
      <dgm:prSet/>
      <dgm:spPr/>
      <dgm:t>
        <a:bodyPr/>
        <a:lstStyle/>
        <a:p>
          <a:endParaRPr lang="en-GB" sz="1600">
            <a:latin typeface="Calibri" panose="020F0502020204030204" pitchFamily="34" charset="0"/>
          </a:endParaRPr>
        </a:p>
      </dgm:t>
    </dgm:pt>
    <dgm:pt modelId="{44701406-70CD-457C-85B5-24519663C00F}">
      <dgm:prSet custT="1"/>
      <dgm:spPr/>
      <dgm:t>
        <a:bodyPr/>
        <a:lstStyle/>
        <a:p>
          <a:pPr rtl="0"/>
          <a:r>
            <a:rPr lang="ja-JP" altLang="en-US" sz="1400" dirty="0" smtClean="0">
              <a:solidFill>
                <a:schemeClr val="bg2">
                  <a:lumMod val="10000"/>
                </a:schemeClr>
              </a:solidFill>
              <a:latin typeface="Calibri" panose="020F0502020204030204" pitchFamily="34" charset="0"/>
            </a:rPr>
            <a:t>貿易円滑化協定の履行を含め、国境、税関の手続きを改善する</a:t>
          </a:r>
          <a:endParaRPr lang="en-GB" sz="1400" dirty="0" smtClean="0">
            <a:solidFill>
              <a:schemeClr val="bg2">
                <a:lumMod val="10000"/>
              </a:schemeClr>
            </a:solidFill>
            <a:latin typeface="Calibri" panose="020F0502020204030204" pitchFamily="34" charset="0"/>
          </a:endParaRPr>
        </a:p>
      </dgm:t>
    </dgm:pt>
    <dgm:pt modelId="{A43D6ABD-9DDA-487E-9AC5-EF2C1F896E5E}" type="parTrans" cxnId="{01BB7B9E-E6C8-43B1-8B2E-31AFA8279424}">
      <dgm:prSet/>
      <dgm:spPr/>
      <dgm:t>
        <a:bodyPr/>
        <a:lstStyle/>
        <a:p>
          <a:endParaRPr lang="en-GB" sz="1600">
            <a:latin typeface="Calibri" panose="020F0502020204030204" pitchFamily="34" charset="0"/>
          </a:endParaRPr>
        </a:p>
      </dgm:t>
    </dgm:pt>
    <dgm:pt modelId="{21F80790-4D23-4921-BBC3-3D50C09BD0D9}" type="sibTrans" cxnId="{01BB7B9E-E6C8-43B1-8B2E-31AFA8279424}">
      <dgm:prSet/>
      <dgm:spPr/>
      <dgm:t>
        <a:bodyPr/>
        <a:lstStyle/>
        <a:p>
          <a:endParaRPr lang="en-GB" sz="1600">
            <a:latin typeface="Calibri" panose="020F0502020204030204" pitchFamily="34" charset="0"/>
          </a:endParaRPr>
        </a:p>
      </dgm:t>
    </dgm:pt>
    <dgm:pt modelId="{6BB9FB1E-9C73-475A-8FF3-4DF2C13E7056}">
      <dgm:prSet custT="1"/>
      <dgm:spPr/>
      <dgm:t>
        <a:bodyPr/>
        <a:lstStyle/>
        <a:p>
          <a:pPr rtl="0"/>
          <a:r>
            <a:rPr lang="ja-JP" altLang="en-US" sz="1800" dirty="0" smtClean="0">
              <a:latin typeface="Calibri" panose="020F0502020204030204" pitchFamily="34" charset="0"/>
            </a:rPr>
            <a:t>危機以降導入された国内保護政策を縮小する</a:t>
          </a:r>
          <a:endParaRPr lang="en-GB" sz="1800" dirty="0" smtClean="0">
            <a:latin typeface="Calibri" panose="020F0502020204030204" pitchFamily="34" charset="0"/>
          </a:endParaRPr>
        </a:p>
      </dgm:t>
    </dgm:pt>
    <dgm:pt modelId="{A8DA045C-8B09-44E9-82FA-7DF74661D3FF}" type="parTrans" cxnId="{9B546A90-3E98-42C4-9886-6598BD0EDBAC}">
      <dgm:prSet/>
      <dgm:spPr/>
      <dgm:t>
        <a:bodyPr/>
        <a:lstStyle/>
        <a:p>
          <a:endParaRPr lang="en-GB" sz="1600">
            <a:latin typeface="Calibri" panose="020F0502020204030204" pitchFamily="34" charset="0"/>
          </a:endParaRPr>
        </a:p>
      </dgm:t>
    </dgm:pt>
    <dgm:pt modelId="{D8E5B74B-C54E-4213-8870-2E687E71E2BF}" type="sibTrans" cxnId="{9B546A90-3E98-42C4-9886-6598BD0EDBAC}">
      <dgm:prSet/>
      <dgm:spPr/>
      <dgm:t>
        <a:bodyPr/>
        <a:lstStyle/>
        <a:p>
          <a:endParaRPr lang="en-GB" sz="1600">
            <a:latin typeface="Calibri" panose="020F0502020204030204" pitchFamily="34" charset="0"/>
          </a:endParaRPr>
        </a:p>
      </dgm:t>
    </dgm:pt>
    <dgm:pt modelId="{5E9C6579-FF27-47D1-ABDD-01A0AD14583D}">
      <dgm:prSet custT="1"/>
      <dgm:spPr/>
      <dgm:t>
        <a:bodyPr/>
        <a:lstStyle/>
        <a:p>
          <a:pPr rtl="0"/>
          <a:r>
            <a:rPr lang="ja-JP" altLang="en-US" sz="1800" dirty="0" smtClean="0">
              <a:latin typeface="Calibri" panose="020F0502020204030204" pitchFamily="34" charset="0"/>
            </a:rPr>
            <a:t>不要な貿易コストを次のことにより減らす：</a:t>
          </a:r>
          <a:endParaRPr lang="en-GB" sz="1800" dirty="0" smtClean="0">
            <a:latin typeface="Calibri" panose="020F0502020204030204" pitchFamily="34" charset="0"/>
          </a:endParaRPr>
        </a:p>
      </dgm:t>
    </dgm:pt>
    <dgm:pt modelId="{2931DE47-B326-427D-9148-27514EB4E367}" type="parTrans" cxnId="{71FF6687-323A-479F-A899-0E61E04EF81E}">
      <dgm:prSet/>
      <dgm:spPr/>
      <dgm:t>
        <a:bodyPr/>
        <a:lstStyle/>
        <a:p>
          <a:endParaRPr lang="en-GB" sz="1600">
            <a:latin typeface="Calibri" panose="020F0502020204030204" pitchFamily="34" charset="0"/>
          </a:endParaRPr>
        </a:p>
      </dgm:t>
    </dgm:pt>
    <dgm:pt modelId="{6A164D85-354A-4BE3-800F-0F19E899906B}" type="sibTrans" cxnId="{71FF6687-323A-479F-A899-0E61E04EF81E}">
      <dgm:prSet/>
      <dgm:spPr/>
      <dgm:t>
        <a:bodyPr/>
        <a:lstStyle/>
        <a:p>
          <a:endParaRPr lang="en-GB" sz="1600">
            <a:latin typeface="Calibri" panose="020F0502020204030204" pitchFamily="34" charset="0"/>
          </a:endParaRPr>
        </a:p>
      </dgm:t>
    </dgm:pt>
    <dgm:pt modelId="{DC16B7D0-B03B-4F95-809B-5F8B67F2357D}">
      <dgm:prSet custT="1"/>
      <dgm:spPr/>
      <dgm:t>
        <a:bodyPr/>
        <a:lstStyle/>
        <a:p>
          <a:r>
            <a:rPr lang="ja-JP" altLang="en-US" sz="1400" dirty="0" smtClean="0">
              <a:solidFill>
                <a:schemeClr val="bg2">
                  <a:lumMod val="10000"/>
                </a:schemeClr>
              </a:solidFill>
              <a:latin typeface="Calibri" panose="020F0502020204030204" pitchFamily="34" charset="0"/>
            </a:rPr>
            <a:t>国境での関税、非関税障壁を取り除く</a:t>
          </a:r>
          <a:endParaRPr lang="en-GB" sz="1400" dirty="0">
            <a:solidFill>
              <a:schemeClr val="bg2">
                <a:lumMod val="10000"/>
              </a:schemeClr>
            </a:solidFill>
            <a:latin typeface="Calibri" panose="020F0502020204030204" pitchFamily="34" charset="0"/>
          </a:endParaRPr>
        </a:p>
      </dgm:t>
    </dgm:pt>
    <dgm:pt modelId="{C7163BF3-789F-4929-9C6D-251F8A41BCCC}" type="parTrans" cxnId="{8160BE2E-5D23-41E0-99F4-2EC5E1C883FF}">
      <dgm:prSet/>
      <dgm:spPr/>
      <dgm:t>
        <a:bodyPr/>
        <a:lstStyle/>
        <a:p>
          <a:endParaRPr lang="en-GB" sz="1600">
            <a:latin typeface="Calibri" panose="020F0502020204030204" pitchFamily="34" charset="0"/>
          </a:endParaRPr>
        </a:p>
      </dgm:t>
    </dgm:pt>
    <dgm:pt modelId="{82DFAB3B-C32B-40E4-8034-2733496002C8}" type="sibTrans" cxnId="{8160BE2E-5D23-41E0-99F4-2EC5E1C883FF}">
      <dgm:prSet/>
      <dgm:spPr/>
      <dgm:t>
        <a:bodyPr/>
        <a:lstStyle/>
        <a:p>
          <a:endParaRPr lang="en-GB" sz="1600">
            <a:latin typeface="Calibri" panose="020F0502020204030204" pitchFamily="34" charset="0"/>
          </a:endParaRPr>
        </a:p>
      </dgm:t>
    </dgm:pt>
    <dgm:pt modelId="{AD857F94-96BF-43DE-A574-288B44EF19D9}">
      <dgm:prSet custT="1"/>
      <dgm:spPr/>
      <dgm:t>
        <a:bodyPr/>
        <a:lstStyle/>
        <a:p>
          <a:r>
            <a:rPr lang="ja-JP" altLang="en-US" sz="1800" dirty="0" smtClean="0">
              <a:latin typeface="Calibri" panose="020F0502020204030204" pitchFamily="34" charset="0"/>
            </a:rPr>
            <a:t>国境を越えた投資への障害や歪みを取り除く</a:t>
          </a:r>
          <a:endParaRPr lang="en-GB" sz="1800" dirty="0">
            <a:latin typeface="Calibri" panose="020F0502020204030204" pitchFamily="34" charset="0"/>
          </a:endParaRPr>
        </a:p>
      </dgm:t>
    </dgm:pt>
    <dgm:pt modelId="{E349D03C-842B-44BD-BE45-876F5EE6CE07}" type="parTrans" cxnId="{2EB08649-2AD1-49F4-8B17-C2E3CBD38C89}">
      <dgm:prSet/>
      <dgm:spPr/>
      <dgm:t>
        <a:bodyPr/>
        <a:lstStyle/>
        <a:p>
          <a:endParaRPr lang="en-GB" sz="1600">
            <a:latin typeface="Calibri" panose="020F0502020204030204" pitchFamily="34" charset="0"/>
          </a:endParaRPr>
        </a:p>
      </dgm:t>
    </dgm:pt>
    <dgm:pt modelId="{EB0BEBD3-4DC2-4FAB-ADDA-E77E21ABC81E}" type="sibTrans" cxnId="{2EB08649-2AD1-49F4-8B17-C2E3CBD38C89}">
      <dgm:prSet/>
      <dgm:spPr/>
      <dgm:t>
        <a:bodyPr/>
        <a:lstStyle/>
        <a:p>
          <a:endParaRPr lang="en-GB" sz="1600">
            <a:latin typeface="Calibri" panose="020F0502020204030204" pitchFamily="34" charset="0"/>
          </a:endParaRPr>
        </a:p>
      </dgm:t>
    </dgm:pt>
    <dgm:pt modelId="{D72BF2D0-4079-4C73-B733-C0CA1CA8E9E5}">
      <dgm:prSet custT="1"/>
      <dgm:spPr/>
      <dgm:t>
        <a:bodyPr/>
        <a:lstStyle/>
        <a:p>
          <a:r>
            <a:rPr lang="ja-JP" altLang="en-US" sz="1400" dirty="0" smtClean="0">
              <a:solidFill>
                <a:schemeClr val="bg2">
                  <a:lumMod val="10000"/>
                </a:schemeClr>
              </a:solidFill>
              <a:latin typeface="Calibri" panose="020F0502020204030204" pitchFamily="34" charset="0"/>
            </a:rPr>
            <a:t>サービス貿易、とりわけロジスティクスに係る規制による制限事項を取り除く</a:t>
          </a:r>
          <a:endParaRPr lang="en-GB" sz="1400" dirty="0">
            <a:solidFill>
              <a:schemeClr val="bg2">
                <a:lumMod val="10000"/>
              </a:schemeClr>
            </a:solidFill>
            <a:latin typeface="Calibri" panose="020F0502020204030204" pitchFamily="34" charset="0"/>
          </a:endParaRPr>
        </a:p>
      </dgm:t>
    </dgm:pt>
    <dgm:pt modelId="{A4337C9E-7B11-41F4-86C6-2124CF35FF80}" type="parTrans" cxnId="{0ED6D002-ADE1-4A06-A751-29046C79F795}">
      <dgm:prSet/>
      <dgm:spPr/>
      <dgm:t>
        <a:bodyPr/>
        <a:lstStyle/>
        <a:p>
          <a:endParaRPr lang="en-GB"/>
        </a:p>
      </dgm:t>
    </dgm:pt>
    <dgm:pt modelId="{9ECB257B-8F4E-4F16-BE95-BDD4827B78A8}" type="sibTrans" cxnId="{0ED6D002-ADE1-4A06-A751-29046C79F795}">
      <dgm:prSet/>
      <dgm:spPr/>
      <dgm:t>
        <a:bodyPr/>
        <a:lstStyle/>
        <a:p>
          <a:endParaRPr lang="en-GB"/>
        </a:p>
      </dgm:t>
    </dgm:pt>
    <dgm:pt modelId="{43C21FA4-8D43-430F-A487-D307E4E60E79}">
      <dgm:prSet custT="1"/>
      <dgm:spPr/>
      <dgm:t>
        <a:bodyPr/>
        <a:lstStyle/>
        <a:p>
          <a:r>
            <a:rPr lang="ja-JP" altLang="en-US" sz="1400" dirty="0" smtClean="0">
              <a:solidFill>
                <a:schemeClr val="bg2">
                  <a:lumMod val="10000"/>
                </a:schemeClr>
              </a:solidFill>
              <a:latin typeface="Calibri" panose="020F0502020204030204" pitchFamily="34" charset="0"/>
            </a:rPr>
            <a:t>コストをもたらす各国の規制の違いを低減する。</a:t>
          </a:r>
          <a:endParaRPr lang="en-GB" sz="1400" dirty="0">
            <a:solidFill>
              <a:schemeClr val="bg2">
                <a:lumMod val="10000"/>
              </a:schemeClr>
            </a:solidFill>
            <a:latin typeface="Calibri" panose="020F0502020204030204" pitchFamily="34" charset="0"/>
          </a:endParaRPr>
        </a:p>
      </dgm:t>
    </dgm:pt>
    <dgm:pt modelId="{BF29DEF5-EB60-47EA-88B1-B6D6F375E2F8}" type="parTrans" cxnId="{F8F1F75D-FED9-4FC4-B2B3-E09E4E13AFC6}">
      <dgm:prSet/>
      <dgm:spPr/>
      <dgm:t>
        <a:bodyPr/>
        <a:lstStyle/>
        <a:p>
          <a:endParaRPr lang="en-GB"/>
        </a:p>
      </dgm:t>
    </dgm:pt>
    <dgm:pt modelId="{B5C05080-EA92-4253-A313-CEEDF778F08A}" type="sibTrans" cxnId="{F8F1F75D-FED9-4FC4-B2B3-E09E4E13AFC6}">
      <dgm:prSet/>
      <dgm:spPr/>
      <dgm:t>
        <a:bodyPr/>
        <a:lstStyle/>
        <a:p>
          <a:endParaRPr lang="en-GB"/>
        </a:p>
      </dgm:t>
    </dgm:pt>
    <dgm:pt modelId="{362F3DB1-21F5-45E7-9222-DC182B586511}" type="pres">
      <dgm:prSet presAssocID="{664B926F-B7A2-466A-A67C-ADB6776AB6AF}" presName="linear" presStyleCnt="0">
        <dgm:presLayoutVars>
          <dgm:animLvl val="lvl"/>
          <dgm:resizeHandles val="exact"/>
        </dgm:presLayoutVars>
      </dgm:prSet>
      <dgm:spPr/>
      <dgm:t>
        <a:bodyPr/>
        <a:lstStyle/>
        <a:p>
          <a:endParaRPr lang="en-GB"/>
        </a:p>
      </dgm:t>
    </dgm:pt>
    <dgm:pt modelId="{ABC11990-B6EC-4D98-BBF6-DCE78EE96F7A}" type="pres">
      <dgm:prSet presAssocID="{5418C348-D82C-44EE-A733-1F03CE55BA4B}" presName="parentText" presStyleLbl="node1" presStyleIdx="0" presStyleCnt="4" custScaleY="56784">
        <dgm:presLayoutVars>
          <dgm:chMax val="0"/>
          <dgm:bulletEnabled val="1"/>
        </dgm:presLayoutVars>
      </dgm:prSet>
      <dgm:spPr/>
      <dgm:t>
        <a:bodyPr/>
        <a:lstStyle/>
        <a:p>
          <a:endParaRPr lang="en-GB"/>
        </a:p>
      </dgm:t>
    </dgm:pt>
    <dgm:pt modelId="{C9A57E18-CF43-458D-80B1-09C425E8E4CE}" type="pres">
      <dgm:prSet presAssocID="{57D37036-5E75-46B6-A3E2-001CCF6943C2}" presName="spacer" presStyleCnt="0"/>
      <dgm:spPr/>
      <dgm:t>
        <a:bodyPr/>
        <a:lstStyle/>
        <a:p>
          <a:endParaRPr lang="en-GB"/>
        </a:p>
      </dgm:t>
    </dgm:pt>
    <dgm:pt modelId="{CA39ED6C-D545-45A5-BA9A-1339C4AD9302}" type="pres">
      <dgm:prSet presAssocID="{6BB9FB1E-9C73-475A-8FF3-4DF2C13E7056}" presName="parentText" presStyleLbl="node1" presStyleIdx="1" presStyleCnt="4" custScaleY="52206">
        <dgm:presLayoutVars>
          <dgm:chMax val="0"/>
          <dgm:bulletEnabled val="1"/>
        </dgm:presLayoutVars>
      </dgm:prSet>
      <dgm:spPr/>
      <dgm:t>
        <a:bodyPr/>
        <a:lstStyle/>
        <a:p>
          <a:endParaRPr lang="en-GB"/>
        </a:p>
      </dgm:t>
    </dgm:pt>
    <dgm:pt modelId="{DC264018-240C-48F3-902B-AE0FE8B60A20}" type="pres">
      <dgm:prSet presAssocID="{D8E5B74B-C54E-4213-8870-2E687E71E2BF}" presName="spacer" presStyleCnt="0"/>
      <dgm:spPr/>
      <dgm:t>
        <a:bodyPr/>
        <a:lstStyle/>
        <a:p>
          <a:endParaRPr lang="en-GB"/>
        </a:p>
      </dgm:t>
    </dgm:pt>
    <dgm:pt modelId="{38F084E3-DF51-4BDB-9A6B-874D34FC24D7}" type="pres">
      <dgm:prSet presAssocID="{5E9C6579-FF27-47D1-ABDD-01A0AD14583D}" presName="parentText" presStyleLbl="node1" presStyleIdx="2" presStyleCnt="4" custScaleY="48017">
        <dgm:presLayoutVars>
          <dgm:chMax val="0"/>
          <dgm:bulletEnabled val="1"/>
        </dgm:presLayoutVars>
      </dgm:prSet>
      <dgm:spPr/>
      <dgm:t>
        <a:bodyPr/>
        <a:lstStyle/>
        <a:p>
          <a:endParaRPr lang="en-GB"/>
        </a:p>
      </dgm:t>
    </dgm:pt>
    <dgm:pt modelId="{72819C3C-02DA-4609-A430-A9C54A036A91}" type="pres">
      <dgm:prSet presAssocID="{5E9C6579-FF27-47D1-ABDD-01A0AD14583D}" presName="childText" presStyleLbl="revTx" presStyleIdx="0" presStyleCnt="1">
        <dgm:presLayoutVars>
          <dgm:bulletEnabled val="1"/>
        </dgm:presLayoutVars>
      </dgm:prSet>
      <dgm:spPr/>
      <dgm:t>
        <a:bodyPr/>
        <a:lstStyle/>
        <a:p>
          <a:endParaRPr lang="en-GB"/>
        </a:p>
      </dgm:t>
    </dgm:pt>
    <dgm:pt modelId="{EC2E133B-FA8B-45C6-A580-D585926E74CE}" type="pres">
      <dgm:prSet presAssocID="{AD857F94-96BF-43DE-A574-288B44EF19D9}" presName="parentText" presStyleLbl="node1" presStyleIdx="3" presStyleCnt="4" custScaleY="62885" custLinFactNeighborX="-485" custLinFactNeighborY="1288">
        <dgm:presLayoutVars>
          <dgm:chMax val="0"/>
          <dgm:bulletEnabled val="1"/>
        </dgm:presLayoutVars>
      </dgm:prSet>
      <dgm:spPr/>
      <dgm:t>
        <a:bodyPr/>
        <a:lstStyle/>
        <a:p>
          <a:endParaRPr lang="en-GB"/>
        </a:p>
      </dgm:t>
    </dgm:pt>
  </dgm:ptLst>
  <dgm:cxnLst>
    <dgm:cxn modelId="{DBFE3CD3-0D4A-44D9-B0C6-13C35C60E158}" type="presOf" srcId="{44701406-70CD-457C-85B5-24519663C00F}" destId="{72819C3C-02DA-4609-A430-A9C54A036A91}" srcOrd="0" destOrd="0" presId="urn:microsoft.com/office/officeart/2005/8/layout/vList2"/>
    <dgm:cxn modelId="{E8D96679-1165-4431-A500-6808E614A0F6}" type="presOf" srcId="{664B926F-B7A2-466A-A67C-ADB6776AB6AF}" destId="{362F3DB1-21F5-45E7-9222-DC182B586511}" srcOrd="0" destOrd="0" presId="urn:microsoft.com/office/officeart/2005/8/layout/vList2"/>
    <dgm:cxn modelId="{71FF6687-323A-479F-A899-0E61E04EF81E}" srcId="{664B926F-B7A2-466A-A67C-ADB6776AB6AF}" destId="{5E9C6579-FF27-47D1-ABDD-01A0AD14583D}" srcOrd="2" destOrd="0" parTransId="{2931DE47-B326-427D-9148-27514EB4E367}" sibTransId="{6A164D85-354A-4BE3-800F-0F19E899906B}"/>
    <dgm:cxn modelId="{01BB7B9E-E6C8-43B1-8B2E-31AFA8279424}" srcId="{5E9C6579-FF27-47D1-ABDD-01A0AD14583D}" destId="{44701406-70CD-457C-85B5-24519663C00F}" srcOrd="0" destOrd="0" parTransId="{A43D6ABD-9DDA-487E-9AC5-EF2C1F896E5E}" sibTransId="{21F80790-4D23-4921-BBC3-3D50C09BD0D9}"/>
    <dgm:cxn modelId="{8160BE2E-5D23-41E0-99F4-2EC5E1C883FF}" srcId="{5E9C6579-FF27-47D1-ABDD-01A0AD14583D}" destId="{DC16B7D0-B03B-4F95-809B-5F8B67F2357D}" srcOrd="1" destOrd="0" parTransId="{C7163BF3-789F-4929-9C6D-251F8A41BCCC}" sibTransId="{82DFAB3B-C32B-40E4-8034-2733496002C8}"/>
    <dgm:cxn modelId="{546DF607-DE6B-4F4E-8BFA-6AC9EB658188}" type="presOf" srcId="{AD857F94-96BF-43DE-A574-288B44EF19D9}" destId="{EC2E133B-FA8B-45C6-A580-D585926E74CE}" srcOrd="0" destOrd="0" presId="urn:microsoft.com/office/officeart/2005/8/layout/vList2"/>
    <dgm:cxn modelId="{2EB08649-2AD1-49F4-8B17-C2E3CBD38C89}" srcId="{664B926F-B7A2-466A-A67C-ADB6776AB6AF}" destId="{AD857F94-96BF-43DE-A574-288B44EF19D9}" srcOrd="3" destOrd="0" parTransId="{E349D03C-842B-44BD-BE45-876F5EE6CE07}" sibTransId="{EB0BEBD3-4DC2-4FAB-ADDA-E77E21ABC81E}"/>
    <dgm:cxn modelId="{86685CFD-162E-4E46-9BB2-51B04C78DBEA}" type="presOf" srcId="{6BB9FB1E-9C73-475A-8FF3-4DF2C13E7056}" destId="{CA39ED6C-D545-45A5-BA9A-1339C4AD9302}" srcOrd="0" destOrd="0" presId="urn:microsoft.com/office/officeart/2005/8/layout/vList2"/>
    <dgm:cxn modelId="{9B546A90-3E98-42C4-9886-6598BD0EDBAC}" srcId="{664B926F-B7A2-466A-A67C-ADB6776AB6AF}" destId="{6BB9FB1E-9C73-475A-8FF3-4DF2C13E7056}" srcOrd="1" destOrd="0" parTransId="{A8DA045C-8B09-44E9-82FA-7DF74661D3FF}" sibTransId="{D8E5B74B-C54E-4213-8870-2E687E71E2BF}"/>
    <dgm:cxn modelId="{B6D2D67C-4919-4C0D-982D-EDC2C50882F9}" type="presOf" srcId="{D72BF2D0-4079-4C73-B733-C0CA1CA8E9E5}" destId="{72819C3C-02DA-4609-A430-A9C54A036A91}" srcOrd="0" destOrd="2" presId="urn:microsoft.com/office/officeart/2005/8/layout/vList2"/>
    <dgm:cxn modelId="{DC9E99AB-2EED-4FE4-9E91-2E7086208201}" type="presOf" srcId="{5E9C6579-FF27-47D1-ABDD-01A0AD14583D}" destId="{38F084E3-DF51-4BDB-9A6B-874D34FC24D7}" srcOrd="0" destOrd="0" presId="urn:microsoft.com/office/officeart/2005/8/layout/vList2"/>
    <dgm:cxn modelId="{0ED6D002-ADE1-4A06-A751-29046C79F795}" srcId="{5E9C6579-FF27-47D1-ABDD-01A0AD14583D}" destId="{D72BF2D0-4079-4C73-B733-C0CA1CA8E9E5}" srcOrd="2" destOrd="0" parTransId="{A4337C9E-7B11-41F4-86C6-2124CF35FF80}" sibTransId="{9ECB257B-8F4E-4F16-BE95-BDD4827B78A8}"/>
    <dgm:cxn modelId="{061B9D9B-F830-4853-BE9C-243D0D2E62A1}" type="presOf" srcId="{5418C348-D82C-44EE-A733-1F03CE55BA4B}" destId="{ABC11990-B6EC-4D98-BBF6-DCE78EE96F7A}" srcOrd="0" destOrd="0" presId="urn:microsoft.com/office/officeart/2005/8/layout/vList2"/>
    <dgm:cxn modelId="{C348A580-41B5-42B5-B348-A76958BC063F}" type="presOf" srcId="{DC16B7D0-B03B-4F95-809B-5F8B67F2357D}" destId="{72819C3C-02DA-4609-A430-A9C54A036A91}" srcOrd="0" destOrd="1" presId="urn:microsoft.com/office/officeart/2005/8/layout/vList2"/>
    <dgm:cxn modelId="{C537C513-0B7F-4C49-87D0-1F069EE4178E}" srcId="{664B926F-B7A2-466A-A67C-ADB6776AB6AF}" destId="{5418C348-D82C-44EE-A733-1F03CE55BA4B}" srcOrd="0" destOrd="0" parTransId="{99621205-01F1-4265-87CB-652ACD1B6B8E}" sibTransId="{57D37036-5E75-46B6-A3E2-001CCF6943C2}"/>
    <dgm:cxn modelId="{DA3BB40B-83B8-40BF-B3F5-0C9758219096}" type="presOf" srcId="{43C21FA4-8D43-430F-A487-D307E4E60E79}" destId="{72819C3C-02DA-4609-A430-A9C54A036A91}" srcOrd="0" destOrd="3" presId="urn:microsoft.com/office/officeart/2005/8/layout/vList2"/>
    <dgm:cxn modelId="{F8F1F75D-FED9-4FC4-B2B3-E09E4E13AFC6}" srcId="{5E9C6579-FF27-47D1-ABDD-01A0AD14583D}" destId="{43C21FA4-8D43-430F-A487-D307E4E60E79}" srcOrd="3" destOrd="0" parTransId="{BF29DEF5-EB60-47EA-88B1-B6D6F375E2F8}" sibTransId="{B5C05080-EA92-4253-A313-CEEDF778F08A}"/>
    <dgm:cxn modelId="{6514FAC2-D08F-4530-9917-F6D496CF74C6}" type="presParOf" srcId="{362F3DB1-21F5-45E7-9222-DC182B586511}" destId="{ABC11990-B6EC-4D98-BBF6-DCE78EE96F7A}" srcOrd="0" destOrd="0" presId="urn:microsoft.com/office/officeart/2005/8/layout/vList2"/>
    <dgm:cxn modelId="{7E20A31A-0BC3-4275-AFE4-9EA307E5117D}" type="presParOf" srcId="{362F3DB1-21F5-45E7-9222-DC182B586511}" destId="{C9A57E18-CF43-458D-80B1-09C425E8E4CE}" srcOrd="1" destOrd="0" presId="urn:microsoft.com/office/officeart/2005/8/layout/vList2"/>
    <dgm:cxn modelId="{0C7DB44E-8EA3-49A9-AD09-D31C838EE847}" type="presParOf" srcId="{362F3DB1-21F5-45E7-9222-DC182B586511}" destId="{CA39ED6C-D545-45A5-BA9A-1339C4AD9302}" srcOrd="2" destOrd="0" presId="urn:microsoft.com/office/officeart/2005/8/layout/vList2"/>
    <dgm:cxn modelId="{3F3A265E-887D-4FEE-81EF-38858D07E221}" type="presParOf" srcId="{362F3DB1-21F5-45E7-9222-DC182B586511}" destId="{DC264018-240C-48F3-902B-AE0FE8B60A20}" srcOrd="3" destOrd="0" presId="urn:microsoft.com/office/officeart/2005/8/layout/vList2"/>
    <dgm:cxn modelId="{48439795-1670-4EEB-96FD-AC74445215B0}" type="presParOf" srcId="{362F3DB1-21F5-45E7-9222-DC182B586511}" destId="{38F084E3-DF51-4BDB-9A6B-874D34FC24D7}" srcOrd="4" destOrd="0" presId="urn:microsoft.com/office/officeart/2005/8/layout/vList2"/>
    <dgm:cxn modelId="{8B3A9C56-0A4B-488B-8E90-714EE6D7B455}" type="presParOf" srcId="{362F3DB1-21F5-45E7-9222-DC182B586511}" destId="{72819C3C-02DA-4609-A430-A9C54A036A91}" srcOrd="5" destOrd="0" presId="urn:microsoft.com/office/officeart/2005/8/layout/vList2"/>
    <dgm:cxn modelId="{04C4A4B7-9057-4E50-BD93-8004983FA531}" type="presParOf" srcId="{362F3DB1-21F5-45E7-9222-DC182B586511}" destId="{EC2E133B-FA8B-45C6-A580-D585926E74C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B3D980-5FAF-4CAD-9F8B-A2F5EEEA78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8D866D4-207B-4666-A58D-195FB543F80D}">
      <dgm:prSet custT="1"/>
      <dgm:spPr/>
      <dgm:t>
        <a:bodyPr/>
        <a:lstStyle/>
        <a:p>
          <a:r>
            <a:rPr lang="ja-JP" altLang="en-US" sz="1800" dirty="0" smtClean="0">
              <a:latin typeface="Calibri" panose="020F0502020204030204" pitchFamily="34" charset="0"/>
            </a:rPr>
            <a:t>職を移る労働者への社会的保護と支援</a:t>
          </a:r>
          <a:endParaRPr lang="en-GB" sz="1800" dirty="0">
            <a:latin typeface="Calibri" panose="020F0502020204030204" pitchFamily="34" charset="0"/>
          </a:endParaRPr>
        </a:p>
      </dgm:t>
    </dgm:pt>
    <dgm:pt modelId="{939935AA-A2D6-4EE0-ACFA-DE573411B77E}" type="parTrans" cxnId="{F8FCF310-3E94-4305-A062-A0D75A690D3A}">
      <dgm:prSet/>
      <dgm:spPr/>
      <dgm:t>
        <a:bodyPr/>
        <a:lstStyle/>
        <a:p>
          <a:endParaRPr lang="en-GB" sz="1600"/>
        </a:p>
      </dgm:t>
    </dgm:pt>
    <dgm:pt modelId="{8B29F848-321E-4B54-9814-1717938CE432}" type="sibTrans" cxnId="{F8FCF310-3E94-4305-A062-A0D75A690D3A}">
      <dgm:prSet/>
      <dgm:spPr/>
      <dgm:t>
        <a:bodyPr/>
        <a:lstStyle/>
        <a:p>
          <a:endParaRPr lang="en-GB" sz="1600"/>
        </a:p>
      </dgm:t>
    </dgm:pt>
    <dgm:pt modelId="{BA914E8F-E27A-49D5-8915-7CC0705E38CE}">
      <dgm:prSet custT="1"/>
      <dgm:spPr/>
      <dgm:t>
        <a:bodyPr/>
        <a:lstStyle/>
        <a:p>
          <a:r>
            <a:rPr lang="ja-JP" altLang="en-US" sz="1800" dirty="0" smtClean="0">
              <a:latin typeface="Calibri" panose="020F0502020204030204" pitchFamily="34" charset="0"/>
            </a:rPr>
            <a:t>スキル向上、スキル・マッチングを促進する積極的労働政策</a:t>
          </a:r>
          <a:endParaRPr lang="en-GB" sz="1800" dirty="0">
            <a:latin typeface="Calibri" panose="020F0502020204030204" pitchFamily="34" charset="0"/>
          </a:endParaRPr>
        </a:p>
      </dgm:t>
    </dgm:pt>
    <dgm:pt modelId="{648EF552-C0DA-42A9-816F-D00D66E2F7E9}" type="parTrans" cxnId="{AE6CEB02-C064-4995-B9B4-E2F5D8663995}">
      <dgm:prSet/>
      <dgm:spPr/>
      <dgm:t>
        <a:bodyPr/>
        <a:lstStyle/>
        <a:p>
          <a:endParaRPr lang="en-GB" sz="1600"/>
        </a:p>
      </dgm:t>
    </dgm:pt>
    <dgm:pt modelId="{D0F54AEE-B3F8-488B-A39F-97E71BA23AA8}" type="sibTrans" cxnId="{AE6CEB02-C064-4995-B9B4-E2F5D8663995}">
      <dgm:prSet/>
      <dgm:spPr/>
      <dgm:t>
        <a:bodyPr/>
        <a:lstStyle/>
        <a:p>
          <a:endParaRPr lang="en-GB" sz="1600"/>
        </a:p>
      </dgm:t>
    </dgm:pt>
    <dgm:pt modelId="{BD8D1ED8-F8C3-4ABB-A5B1-D0D656C737E0}">
      <dgm:prSet custT="1"/>
      <dgm:spPr/>
      <dgm:t>
        <a:bodyPr/>
        <a:lstStyle/>
        <a:p>
          <a:r>
            <a:rPr lang="ja-JP" altLang="en-US" sz="1800" dirty="0" smtClean="0">
              <a:latin typeface="Calibri" panose="020F0502020204030204" pitchFamily="34" charset="0"/>
            </a:rPr>
            <a:t>競争と企業参入を促進する財市場改革</a:t>
          </a:r>
          <a:endParaRPr lang="en-GB" sz="1800" dirty="0">
            <a:latin typeface="Calibri" panose="020F0502020204030204" pitchFamily="34" charset="0"/>
          </a:endParaRPr>
        </a:p>
      </dgm:t>
    </dgm:pt>
    <dgm:pt modelId="{E4296C7B-2B50-4412-90A6-F184DC5AC7F7}" type="parTrans" cxnId="{D2588B22-21FD-4120-B817-E7F1FFD0E4D4}">
      <dgm:prSet/>
      <dgm:spPr/>
      <dgm:t>
        <a:bodyPr/>
        <a:lstStyle/>
        <a:p>
          <a:endParaRPr lang="en-GB" sz="1600"/>
        </a:p>
      </dgm:t>
    </dgm:pt>
    <dgm:pt modelId="{AB844431-9DEB-4490-8EC5-01DCF8C81C5E}" type="sibTrans" cxnId="{D2588B22-21FD-4120-B817-E7F1FFD0E4D4}">
      <dgm:prSet/>
      <dgm:spPr/>
      <dgm:t>
        <a:bodyPr/>
        <a:lstStyle/>
        <a:p>
          <a:endParaRPr lang="en-GB" sz="1600"/>
        </a:p>
      </dgm:t>
    </dgm:pt>
    <dgm:pt modelId="{7BCAEAE9-5C6A-4378-ABE8-C96BB775E946}">
      <dgm:prSet custT="1"/>
      <dgm:spPr/>
      <dgm:t>
        <a:bodyPr/>
        <a:lstStyle/>
        <a:p>
          <a:r>
            <a:rPr lang="ja-JP" altLang="en-US" sz="1800" dirty="0" smtClean="0">
              <a:latin typeface="Calibri" panose="020F0502020204030204" pitchFamily="34" charset="0"/>
            </a:rPr>
            <a:t>人的資本、インフラへの投資</a:t>
          </a:r>
          <a:endParaRPr lang="en-GB" sz="1800" dirty="0">
            <a:latin typeface="Calibri" panose="020F0502020204030204" pitchFamily="34" charset="0"/>
          </a:endParaRPr>
        </a:p>
      </dgm:t>
    </dgm:pt>
    <dgm:pt modelId="{2EB1E05D-4D18-46FA-91F7-1FC694F7F05C}" type="parTrans" cxnId="{4163B11C-44B0-49B1-A7C7-90D23C0BB782}">
      <dgm:prSet/>
      <dgm:spPr/>
      <dgm:t>
        <a:bodyPr/>
        <a:lstStyle/>
        <a:p>
          <a:endParaRPr lang="en-GB"/>
        </a:p>
      </dgm:t>
    </dgm:pt>
    <dgm:pt modelId="{AD5A04D8-A738-43DD-8E01-4C84594F9CCC}" type="sibTrans" cxnId="{4163B11C-44B0-49B1-A7C7-90D23C0BB782}">
      <dgm:prSet/>
      <dgm:spPr/>
      <dgm:t>
        <a:bodyPr/>
        <a:lstStyle/>
        <a:p>
          <a:endParaRPr lang="en-GB"/>
        </a:p>
      </dgm:t>
    </dgm:pt>
    <dgm:pt modelId="{DE5DEC5A-0972-45E0-832C-6A4A4D8BB14E}" type="pres">
      <dgm:prSet presAssocID="{1EB3D980-5FAF-4CAD-9F8B-A2F5EEEA78CD}" presName="linear" presStyleCnt="0">
        <dgm:presLayoutVars>
          <dgm:animLvl val="lvl"/>
          <dgm:resizeHandles val="exact"/>
        </dgm:presLayoutVars>
      </dgm:prSet>
      <dgm:spPr/>
      <dgm:t>
        <a:bodyPr/>
        <a:lstStyle/>
        <a:p>
          <a:endParaRPr lang="en-GB"/>
        </a:p>
      </dgm:t>
    </dgm:pt>
    <dgm:pt modelId="{FDC856E5-038F-406D-89CA-A2B422E16457}" type="pres">
      <dgm:prSet presAssocID="{D8D866D4-207B-4666-A58D-195FB543F80D}" presName="parentText" presStyleLbl="node1" presStyleIdx="0" presStyleCnt="4" custScaleY="87425" custLinFactY="-54724" custLinFactNeighborY="-100000">
        <dgm:presLayoutVars>
          <dgm:chMax val="0"/>
          <dgm:bulletEnabled val="1"/>
        </dgm:presLayoutVars>
      </dgm:prSet>
      <dgm:spPr/>
      <dgm:t>
        <a:bodyPr/>
        <a:lstStyle/>
        <a:p>
          <a:endParaRPr lang="en-GB"/>
        </a:p>
      </dgm:t>
    </dgm:pt>
    <dgm:pt modelId="{8D7AED8C-549B-418D-9B58-0AEA2DD1076C}" type="pres">
      <dgm:prSet presAssocID="{8B29F848-321E-4B54-9814-1717938CE432}" presName="spacer" presStyleCnt="0"/>
      <dgm:spPr/>
    </dgm:pt>
    <dgm:pt modelId="{0BDF00AB-1B0C-46FA-9DA9-709CD9E9837E}" type="pres">
      <dgm:prSet presAssocID="{7BCAEAE9-5C6A-4378-ABE8-C96BB775E946}" presName="parentText" presStyleLbl="node1" presStyleIdx="1" presStyleCnt="4" custScaleY="83904">
        <dgm:presLayoutVars>
          <dgm:chMax val="0"/>
          <dgm:bulletEnabled val="1"/>
        </dgm:presLayoutVars>
      </dgm:prSet>
      <dgm:spPr/>
      <dgm:t>
        <a:bodyPr/>
        <a:lstStyle/>
        <a:p>
          <a:endParaRPr lang="en-GB"/>
        </a:p>
      </dgm:t>
    </dgm:pt>
    <dgm:pt modelId="{2710A7BE-46EA-4D00-AE07-0A066A3FE6D8}" type="pres">
      <dgm:prSet presAssocID="{AD5A04D8-A738-43DD-8E01-4C84594F9CCC}" presName="spacer" presStyleCnt="0"/>
      <dgm:spPr/>
    </dgm:pt>
    <dgm:pt modelId="{D1AA5AF8-7E90-403C-9591-BD26BD553068}" type="pres">
      <dgm:prSet presAssocID="{BA914E8F-E27A-49D5-8915-7CC0705E38CE}" presName="parentText" presStyleLbl="node1" presStyleIdx="2" presStyleCnt="4" custScaleY="83176" custLinFactNeighborY="9557">
        <dgm:presLayoutVars>
          <dgm:chMax val="0"/>
          <dgm:bulletEnabled val="1"/>
        </dgm:presLayoutVars>
      </dgm:prSet>
      <dgm:spPr/>
      <dgm:t>
        <a:bodyPr/>
        <a:lstStyle/>
        <a:p>
          <a:endParaRPr lang="en-GB"/>
        </a:p>
      </dgm:t>
    </dgm:pt>
    <dgm:pt modelId="{D6C4AF45-55FF-4F1A-9BBD-F6A87AC7CA1F}" type="pres">
      <dgm:prSet presAssocID="{D0F54AEE-B3F8-488B-A39F-97E71BA23AA8}" presName="spacer" presStyleCnt="0"/>
      <dgm:spPr/>
    </dgm:pt>
    <dgm:pt modelId="{766FB4AB-090D-4DBC-B673-1B45F5F3A9C7}" type="pres">
      <dgm:prSet presAssocID="{BD8D1ED8-F8C3-4ABB-A5B1-D0D656C737E0}" presName="parentText" presStyleLbl="node1" presStyleIdx="3" presStyleCnt="4" custScaleY="85206" custLinFactY="11320" custLinFactNeighborY="100000">
        <dgm:presLayoutVars>
          <dgm:chMax val="0"/>
          <dgm:bulletEnabled val="1"/>
        </dgm:presLayoutVars>
      </dgm:prSet>
      <dgm:spPr/>
      <dgm:t>
        <a:bodyPr/>
        <a:lstStyle/>
        <a:p>
          <a:endParaRPr lang="en-GB"/>
        </a:p>
      </dgm:t>
    </dgm:pt>
  </dgm:ptLst>
  <dgm:cxnLst>
    <dgm:cxn modelId="{DE0D2D33-DB5A-4DE3-96FB-08D663E76E5B}" type="presOf" srcId="{7BCAEAE9-5C6A-4378-ABE8-C96BB775E946}" destId="{0BDF00AB-1B0C-46FA-9DA9-709CD9E9837E}" srcOrd="0" destOrd="0" presId="urn:microsoft.com/office/officeart/2005/8/layout/vList2"/>
    <dgm:cxn modelId="{ACAC79B9-007C-4D35-8F78-0D2C7CCD1CD2}" type="presOf" srcId="{D8D866D4-207B-4666-A58D-195FB543F80D}" destId="{FDC856E5-038F-406D-89CA-A2B422E16457}" srcOrd="0" destOrd="0" presId="urn:microsoft.com/office/officeart/2005/8/layout/vList2"/>
    <dgm:cxn modelId="{4163B11C-44B0-49B1-A7C7-90D23C0BB782}" srcId="{1EB3D980-5FAF-4CAD-9F8B-A2F5EEEA78CD}" destId="{7BCAEAE9-5C6A-4378-ABE8-C96BB775E946}" srcOrd="1" destOrd="0" parTransId="{2EB1E05D-4D18-46FA-91F7-1FC694F7F05C}" sibTransId="{AD5A04D8-A738-43DD-8E01-4C84594F9CCC}"/>
    <dgm:cxn modelId="{AE6CEB02-C064-4995-B9B4-E2F5D8663995}" srcId="{1EB3D980-5FAF-4CAD-9F8B-A2F5EEEA78CD}" destId="{BA914E8F-E27A-49D5-8915-7CC0705E38CE}" srcOrd="2" destOrd="0" parTransId="{648EF552-C0DA-42A9-816F-D00D66E2F7E9}" sibTransId="{D0F54AEE-B3F8-488B-A39F-97E71BA23AA8}"/>
    <dgm:cxn modelId="{0B89480B-D911-4A29-84EA-410BCA90B318}" type="presOf" srcId="{BD8D1ED8-F8C3-4ABB-A5B1-D0D656C737E0}" destId="{766FB4AB-090D-4DBC-B673-1B45F5F3A9C7}" srcOrd="0" destOrd="0" presId="urn:microsoft.com/office/officeart/2005/8/layout/vList2"/>
    <dgm:cxn modelId="{2BBA32D5-EB55-4EFE-9647-83F823DFA170}" type="presOf" srcId="{1EB3D980-5FAF-4CAD-9F8B-A2F5EEEA78CD}" destId="{DE5DEC5A-0972-45E0-832C-6A4A4D8BB14E}" srcOrd="0" destOrd="0" presId="urn:microsoft.com/office/officeart/2005/8/layout/vList2"/>
    <dgm:cxn modelId="{C05FA697-CBF1-4CC4-BFF0-90ED90147B91}" type="presOf" srcId="{BA914E8F-E27A-49D5-8915-7CC0705E38CE}" destId="{D1AA5AF8-7E90-403C-9591-BD26BD553068}" srcOrd="0" destOrd="0" presId="urn:microsoft.com/office/officeart/2005/8/layout/vList2"/>
    <dgm:cxn modelId="{D2588B22-21FD-4120-B817-E7F1FFD0E4D4}" srcId="{1EB3D980-5FAF-4CAD-9F8B-A2F5EEEA78CD}" destId="{BD8D1ED8-F8C3-4ABB-A5B1-D0D656C737E0}" srcOrd="3" destOrd="0" parTransId="{E4296C7B-2B50-4412-90A6-F184DC5AC7F7}" sibTransId="{AB844431-9DEB-4490-8EC5-01DCF8C81C5E}"/>
    <dgm:cxn modelId="{F8FCF310-3E94-4305-A062-A0D75A690D3A}" srcId="{1EB3D980-5FAF-4CAD-9F8B-A2F5EEEA78CD}" destId="{D8D866D4-207B-4666-A58D-195FB543F80D}" srcOrd="0" destOrd="0" parTransId="{939935AA-A2D6-4EE0-ACFA-DE573411B77E}" sibTransId="{8B29F848-321E-4B54-9814-1717938CE432}"/>
    <dgm:cxn modelId="{359373D4-BA98-44A3-BA59-E1707D1C3972}" type="presParOf" srcId="{DE5DEC5A-0972-45E0-832C-6A4A4D8BB14E}" destId="{FDC856E5-038F-406D-89CA-A2B422E16457}" srcOrd="0" destOrd="0" presId="urn:microsoft.com/office/officeart/2005/8/layout/vList2"/>
    <dgm:cxn modelId="{7C1BAC7F-BB66-4304-B601-5BC6D30D124F}" type="presParOf" srcId="{DE5DEC5A-0972-45E0-832C-6A4A4D8BB14E}" destId="{8D7AED8C-549B-418D-9B58-0AEA2DD1076C}" srcOrd="1" destOrd="0" presId="urn:microsoft.com/office/officeart/2005/8/layout/vList2"/>
    <dgm:cxn modelId="{B5B40913-302A-43F8-A52D-9ABCFBCB6D2C}" type="presParOf" srcId="{DE5DEC5A-0972-45E0-832C-6A4A4D8BB14E}" destId="{0BDF00AB-1B0C-46FA-9DA9-709CD9E9837E}" srcOrd="2" destOrd="0" presId="urn:microsoft.com/office/officeart/2005/8/layout/vList2"/>
    <dgm:cxn modelId="{A4605387-0810-4DAA-98E5-B04EE0DA292C}" type="presParOf" srcId="{DE5DEC5A-0972-45E0-832C-6A4A4D8BB14E}" destId="{2710A7BE-46EA-4D00-AE07-0A066A3FE6D8}" srcOrd="3" destOrd="0" presId="urn:microsoft.com/office/officeart/2005/8/layout/vList2"/>
    <dgm:cxn modelId="{B619ED87-686B-41FD-9FBE-8BF54B913499}" type="presParOf" srcId="{DE5DEC5A-0972-45E0-832C-6A4A4D8BB14E}" destId="{D1AA5AF8-7E90-403C-9591-BD26BD553068}" srcOrd="4" destOrd="0" presId="urn:microsoft.com/office/officeart/2005/8/layout/vList2"/>
    <dgm:cxn modelId="{24F962E8-BDFC-4F21-85CE-4E27B5858B09}" type="presParOf" srcId="{DE5DEC5A-0972-45E0-832C-6A4A4D8BB14E}" destId="{D6C4AF45-55FF-4F1A-9BBD-F6A87AC7CA1F}" srcOrd="5" destOrd="0" presId="urn:microsoft.com/office/officeart/2005/8/layout/vList2"/>
    <dgm:cxn modelId="{4D06FAED-BE6B-42BB-A030-317F240F75C0}" type="presParOf" srcId="{DE5DEC5A-0972-45E0-832C-6A4A4D8BB14E}" destId="{766FB4AB-090D-4DBC-B673-1B45F5F3A9C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E4610-9C7F-4FC1-B45C-3246453F732B}">
      <dsp:nvSpPr>
        <dsp:cNvPr id="0" name=""/>
        <dsp:cNvSpPr/>
      </dsp:nvSpPr>
      <dsp:spPr>
        <a:xfrm>
          <a:off x="0" y="138373"/>
          <a:ext cx="8657562" cy="553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kern="1200" dirty="0" smtClean="0">
              <a:latin typeface="Calibri" panose="020F0502020204030204" pitchFamily="34" charset="0"/>
            </a:rPr>
            <a:t>貿易の弱さが、低成長のわなを悪化させる</a:t>
          </a:r>
          <a:endParaRPr lang="en-GB" sz="2200" kern="1200" dirty="0" smtClean="0">
            <a:latin typeface="Calibri" panose="020F0502020204030204" pitchFamily="34" charset="0"/>
          </a:endParaRPr>
        </a:p>
      </dsp:txBody>
      <dsp:txXfrm>
        <a:off x="27015" y="165388"/>
        <a:ext cx="8603532" cy="499380"/>
      </dsp:txXfrm>
    </dsp:sp>
    <dsp:sp modelId="{59778523-FD02-412B-8EED-12620C0515E9}">
      <dsp:nvSpPr>
        <dsp:cNvPr id="0" name=""/>
        <dsp:cNvSpPr/>
      </dsp:nvSpPr>
      <dsp:spPr>
        <a:xfrm>
          <a:off x="0" y="709093"/>
          <a:ext cx="8657562" cy="93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7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世界の貿易成長率は劇的に鈍化</a:t>
          </a:r>
          <a:endParaRPr lang="en-GB" sz="1700" kern="1200" dirty="0">
            <a:solidFill>
              <a:schemeClr val="bg2">
                <a:lumMod val="10000"/>
              </a:schemeClr>
            </a:solidFill>
            <a:latin typeface="Calibri" panose="020F0502020204030204" pitchFamily="34" charset="0"/>
          </a:endParaRPr>
        </a:p>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構造的要因、循環的要因が、需要の増加、生産性上昇を妨げている</a:t>
          </a:r>
          <a:endParaRPr lang="en-GB" sz="1700" kern="1200" dirty="0">
            <a:solidFill>
              <a:schemeClr val="bg2">
                <a:lumMod val="10000"/>
              </a:schemeClr>
            </a:solidFill>
            <a:latin typeface="Calibri" panose="020F0502020204030204" pitchFamily="34" charset="0"/>
          </a:endParaRPr>
        </a:p>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この自己強化的な低成長の</a:t>
          </a:r>
          <a:r>
            <a:rPr lang="ja-JP" altLang="en-US" sz="1700" kern="1200" dirty="0" err="1" smtClean="0">
              <a:solidFill>
                <a:schemeClr val="bg2">
                  <a:lumMod val="10000"/>
                </a:schemeClr>
              </a:solidFill>
              <a:latin typeface="Calibri" panose="020F0502020204030204" pitchFamily="34" charset="0"/>
            </a:rPr>
            <a:t>わ</a:t>
          </a:r>
          <a:r>
            <a:rPr lang="ja-JP" altLang="en-US" sz="1700" kern="1200" dirty="0" smtClean="0">
              <a:solidFill>
                <a:schemeClr val="bg2">
                  <a:lumMod val="10000"/>
                </a:schemeClr>
              </a:solidFill>
              <a:latin typeface="Calibri" panose="020F0502020204030204" pitchFamily="34" charset="0"/>
            </a:rPr>
            <a:t>なにより、長期的な成長期待が損なわれている</a:t>
          </a:r>
          <a:endParaRPr lang="en-GB" sz="1700" kern="1200" dirty="0">
            <a:solidFill>
              <a:schemeClr val="bg2">
                <a:lumMod val="10000"/>
              </a:schemeClr>
            </a:solidFill>
            <a:latin typeface="Calibri" panose="020F0502020204030204" pitchFamily="34" charset="0"/>
          </a:endParaRPr>
        </a:p>
      </dsp:txBody>
      <dsp:txXfrm>
        <a:off x="0" y="709093"/>
        <a:ext cx="8657562" cy="933570"/>
      </dsp:txXfrm>
    </dsp:sp>
    <dsp:sp modelId="{9CFD6359-D6AA-429D-ADFE-D05F20309091}">
      <dsp:nvSpPr>
        <dsp:cNvPr id="0" name=""/>
        <dsp:cNvSpPr/>
      </dsp:nvSpPr>
      <dsp:spPr>
        <a:xfrm>
          <a:off x="0" y="1730053"/>
          <a:ext cx="8657562" cy="553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kern="1200" dirty="0" smtClean="0">
              <a:latin typeface="Calibri" panose="020F0502020204030204" pitchFamily="34" charset="0"/>
            </a:rPr>
            <a:t>極度の低金利は、金融市場の歪みとリスクにつながる</a:t>
          </a:r>
          <a:endParaRPr lang="en-US" altLang="ja-JP" sz="2200" kern="1200" dirty="0" smtClean="0">
            <a:latin typeface="Calibri" panose="020F0502020204030204" pitchFamily="34" charset="0"/>
          </a:endParaRPr>
        </a:p>
      </dsp:txBody>
      <dsp:txXfrm>
        <a:off x="27015" y="1757068"/>
        <a:ext cx="8603532" cy="499380"/>
      </dsp:txXfrm>
    </dsp:sp>
    <dsp:sp modelId="{E865CCEF-EA47-42BC-ABAD-CF3E5C00DE2D}">
      <dsp:nvSpPr>
        <dsp:cNvPr id="0" name=""/>
        <dsp:cNvSpPr/>
      </dsp:nvSpPr>
      <dsp:spPr>
        <a:xfrm>
          <a:off x="0" y="2281022"/>
          <a:ext cx="8657562" cy="93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7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低成長の見通し、継続する不確実性にもかかわらず、価格は高い</a:t>
          </a:r>
          <a:endParaRPr lang="en-GB" sz="1700" kern="1200" dirty="0">
            <a:solidFill>
              <a:schemeClr val="bg2">
                <a:lumMod val="10000"/>
              </a:schemeClr>
            </a:solidFill>
            <a:latin typeface="Calibri" panose="020F0502020204030204" pitchFamily="34" charset="0"/>
          </a:endParaRPr>
        </a:p>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資産市場全般について、ボラティリティの高まり、急速な巻き戻しリスクが存在</a:t>
          </a:r>
          <a:endParaRPr lang="en-GB" sz="1700" kern="1200" dirty="0">
            <a:solidFill>
              <a:schemeClr val="bg2">
                <a:lumMod val="10000"/>
              </a:schemeClr>
            </a:solidFill>
            <a:latin typeface="Calibri" panose="020F0502020204030204" pitchFamily="34" charset="0"/>
          </a:endParaRPr>
        </a:p>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こうした状況は、長期的に金融機関を傷つけることになるだろう</a:t>
          </a:r>
          <a:endParaRPr lang="en-GB" sz="1700" kern="1200" dirty="0">
            <a:solidFill>
              <a:schemeClr val="bg2">
                <a:lumMod val="10000"/>
              </a:schemeClr>
            </a:solidFill>
            <a:latin typeface="Calibri" panose="020F0502020204030204" pitchFamily="34" charset="0"/>
          </a:endParaRPr>
        </a:p>
      </dsp:txBody>
      <dsp:txXfrm>
        <a:off x="0" y="2281022"/>
        <a:ext cx="8657562" cy="933570"/>
      </dsp:txXfrm>
    </dsp:sp>
    <dsp:sp modelId="{2B45D7B7-0834-4D13-8778-0BFAB98C78C2}">
      <dsp:nvSpPr>
        <dsp:cNvPr id="0" name=""/>
        <dsp:cNvSpPr/>
      </dsp:nvSpPr>
      <dsp:spPr>
        <a:xfrm>
          <a:off x="0" y="3307806"/>
          <a:ext cx="8657562" cy="553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kern="1200" dirty="0" smtClean="0">
              <a:latin typeface="Calibri" panose="020F0502020204030204" pitchFamily="34" charset="0"/>
            </a:rPr>
            <a:t>より強固な財政政策、構造政策、貿易政策に係る政策行動が必要</a:t>
          </a:r>
          <a:endParaRPr lang="en-GB" sz="2200" kern="1200" dirty="0" smtClean="0">
            <a:latin typeface="Calibri" panose="020F0502020204030204" pitchFamily="34" charset="0"/>
          </a:endParaRPr>
        </a:p>
      </dsp:txBody>
      <dsp:txXfrm>
        <a:off x="27015" y="3334821"/>
        <a:ext cx="8603532" cy="499380"/>
      </dsp:txXfrm>
    </dsp:sp>
    <dsp:sp modelId="{466AD614-18F8-4250-8704-A12C186A2560}">
      <dsp:nvSpPr>
        <dsp:cNvPr id="0" name=""/>
        <dsp:cNvSpPr/>
      </dsp:nvSpPr>
      <dsp:spPr>
        <a:xfrm>
          <a:off x="0" y="3878435"/>
          <a:ext cx="8657562"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7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金融政策への過負荷により、金融リスクは高まる</a:t>
          </a:r>
          <a:endParaRPr lang="en-GB" sz="1700" kern="1200" dirty="0">
            <a:solidFill>
              <a:schemeClr val="bg2">
                <a:lumMod val="10000"/>
              </a:schemeClr>
            </a:solidFill>
            <a:latin typeface="Calibri" panose="020F0502020204030204" pitchFamily="34" charset="0"/>
          </a:endParaRPr>
        </a:p>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民間部門の活動を活発化するため、財政の余地を今使い、長期の成長を高めるべき</a:t>
          </a:r>
          <a:endParaRPr lang="en-GB" sz="1700" kern="1200" dirty="0">
            <a:solidFill>
              <a:schemeClr val="bg2">
                <a:lumMod val="10000"/>
              </a:schemeClr>
            </a:solidFill>
            <a:latin typeface="Calibri" panose="020F0502020204030204" pitchFamily="34" charset="0"/>
          </a:endParaRPr>
        </a:p>
        <a:p>
          <a:pPr marL="171450" lvl="1" indent="-171450" algn="l" defTabSz="755650">
            <a:lnSpc>
              <a:spcPct val="90000"/>
            </a:lnSpc>
            <a:spcBef>
              <a:spcPct val="0"/>
            </a:spcBef>
            <a:spcAft>
              <a:spcPct val="20000"/>
            </a:spcAft>
            <a:buChar char="••"/>
          </a:pPr>
          <a:r>
            <a:rPr lang="ja-JP" altLang="en-US" sz="1700" kern="1200" dirty="0" smtClean="0">
              <a:solidFill>
                <a:schemeClr val="bg2">
                  <a:lumMod val="10000"/>
                </a:schemeClr>
              </a:solidFill>
              <a:latin typeface="Calibri" panose="020F0502020204030204" pitchFamily="34" charset="0"/>
            </a:rPr>
            <a:t>貿易、投資が、経済成長と社会的包摂を促進するよう、構造政策パッケージを実施する</a:t>
          </a:r>
          <a:endParaRPr lang="en-GB" sz="1700" kern="1200" dirty="0">
            <a:solidFill>
              <a:schemeClr val="bg2">
                <a:lumMod val="10000"/>
              </a:schemeClr>
            </a:solidFill>
            <a:latin typeface="Calibri" panose="020F0502020204030204" pitchFamily="34" charset="0"/>
          </a:endParaRPr>
        </a:p>
      </dsp:txBody>
      <dsp:txXfrm>
        <a:off x="0" y="3878435"/>
        <a:ext cx="8657562" cy="1184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0E29D-F2A8-4406-8921-FCEC86D5B303}">
      <dsp:nvSpPr>
        <dsp:cNvPr id="0" name=""/>
        <dsp:cNvSpPr/>
      </dsp:nvSpPr>
      <dsp:spPr>
        <a:xfrm>
          <a:off x="0" y="300"/>
          <a:ext cx="6840760" cy="7346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ja-JP" sz="2000" kern="1200" dirty="0" smtClean="0">
              <a:latin typeface="Calibri" panose="020F0502020204030204" pitchFamily="34" charset="0"/>
            </a:rPr>
            <a:t>2016</a:t>
          </a:r>
          <a:r>
            <a:rPr lang="ja-JP" altLang="en-US" sz="2000" kern="1200" dirty="0" smtClean="0">
              <a:latin typeface="Calibri" panose="020F0502020204030204" pitchFamily="34" charset="0"/>
            </a:rPr>
            <a:t>年の世界の</a:t>
          </a:r>
          <a:r>
            <a:rPr lang="en-US" altLang="ja-JP" sz="2000" kern="1200" dirty="0" smtClean="0">
              <a:latin typeface="Calibri" panose="020F0502020204030204" pitchFamily="34" charset="0"/>
            </a:rPr>
            <a:t>GDP</a:t>
          </a:r>
          <a:r>
            <a:rPr lang="ja-JP" altLang="en-US" sz="2000" kern="1200" dirty="0" smtClean="0">
              <a:latin typeface="Calibri" panose="020F0502020204030204" pitchFamily="34" charset="0"/>
            </a:rPr>
            <a:t>成長率は</a:t>
          </a:r>
          <a:r>
            <a:rPr lang="en-US" altLang="ja-JP" sz="2000" kern="1200" dirty="0" smtClean="0">
              <a:latin typeface="Calibri" panose="020F0502020204030204" pitchFamily="34" charset="0"/>
            </a:rPr>
            <a:t>2015</a:t>
          </a:r>
          <a:r>
            <a:rPr lang="ja-JP" altLang="en-US" sz="2000" kern="1200" dirty="0" smtClean="0">
              <a:latin typeface="Calibri" panose="020F0502020204030204" pitchFamily="34" charset="0"/>
            </a:rPr>
            <a:t>年より低く、</a:t>
          </a:r>
          <a:r>
            <a:rPr lang="en-US" altLang="ja-JP" sz="2000" kern="1200" dirty="0" smtClean="0">
              <a:latin typeface="Calibri" panose="020F0502020204030204" pitchFamily="34" charset="0"/>
            </a:rPr>
            <a:t>2017</a:t>
          </a:r>
          <a:r>
            <a:rPr lang="ja-JP" altLang="en-US" sz="2000" kern="1200" dirty="0" smtClean="0">
              <a:latin typeface="Calibri" panose="020F0502020204030204" pitchFamily="34" charset="0"/>
            </a:rPr>
            <a:t>年は若干回復する程度。</a:t>
          </a:r>
          <a:endParaRPr lang="en-GB" sz="2000" kern="1200" dirty="0">
            <a:latin typeface="Calibri" panose="020F0502020204030204" pitchFamily="34" charset="0"/>
          </a:endParaRPr>
        </a:p>
      </dsp:txBody>
      <dsp:txXfrm>
        <a:off x="35862" y="36162"/>
        <a:ext cx="6769036" cy="662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52554-6003-4BBA-902E-FC2C097300C4}">
      <dsp:nvSpPr>
        <dsp:cNvPr id="0" name=""/>
        <dsp:cNvSpPr/>
      </dsp:nvSpPr>
      <dsp:spPr>
        <a:xfrm>
          <a:off x="0" y="0"/>
          <a:ext cx="2880320" cy="1368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ja-JP" sz="1800" kern="1200" dirty="0" smtClean="0">
              <a:latin typeface="Calibri" panose="020F0502020204030204" pitchFamily="34" charset="0"/>
            </a:rPr>
            <a:t>2016</a:t>
          </a:r>
          <a:r>
            <a:rPr lang="ja-JP" altLang="en-US" sz="1800" kern="1200" dirty="0" smtClean="0">
              <a:latin typeface="Calibri" panose="020F0502020204030204" pitchFamily="34" charset="0"/>
            </a:rPr>
            <a:t>年初の強いデータにより、</a:t>
          </a:r>
          <a:r>
            <a:rPr lang="en-US" altLang="ja-JP" sz="1800" kern="1200" dirty="0" smtClean="0">
              <a:latin typeface="Calibri" panose="020F0502020204030204" pitchFamily="34" charset="0"/>
            </a:rPr>
            <a:t>2016</a:t>
          </a:r>
          <a:r>
            <a:rPr lang="ja-JP" altLang="en-US" sz="1800" kern="1200" dirty="0" smtClean="0">
              <a:latin typeface="Calibri" panose="020F0502020204030204" pitchFamily="34" charset="0"/>
            </a:rPr>
            <a:t>年の成長率は下支えされているものの、成長率は鈍化</a:t>
          </a:r>
          <a:endParaRPr lang="en-GB" sz="1800" kern="1200" dirty="0">
            <a:latin typeface="Calibri" panose="020F0502020204030204" pitchFamily="34" charset="0"/>
          </a:endParaRPr>
        </a:p>
      </dsp:txBody>
      <dsp:txXfrm>
        <a:off x="66800" y="66800"/>
        <a:ext cx="2746720" cy="1234800"/>
      </dsp:txXfrm>
    </dsp:sp>
    <dsp:sp modelId="{F528D05B-0A72-4FEA-80B2-3EBB8CBA61B7}">
      <dsp:nvSpPr>
        <dsp:cNvPr id="0" name=""/>
        <dsp:cNvSpPr/>
      </dsp:nvSpPr>
      <dsp:spPr>
        <a:xfrm>
          <a:off x="0" y="1510163"/>
          <a:ext cx="2880320" cy="12395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kern="1200" dirty="0" smtClean="0">
              <a:latin typeface="Calibri" panose="020F0502020204030204" pitchFamily="34" charset="0"/>
            </a:rPr>
            <a:t>英国中央銀行の強固な政策により、市場は安定</a:t>
          </a:r>
          <a:endParaRPr lang="en-GB" sz="1800" kern="1200" dirty="0">
            <a:latin typeface="Calibri" panose="020F0502020204030204" pitchFamily="34" charset="0"/>
          </a:endParaRPr>
        </a:p>
      </dsp:txBody>
      <dsp:txXfrm>
        <a:off x="60509" y="1570672"/>
        <a:ext cx="2759302" cy="1118510"/>
      </dsp:txXfrm>
    </dsp:sp>
    <dsp:sp modelId="{8D26C9FC-FF5A-42EC-A374-60443F1B5D2C}">
      <dsp:nvSpPr>
        <dsp:cNvPr id="0" name=""/>
        <dsp:cNvSpPr/>
      </dsp:nvSpPr>
      <dsp:spPr>
        <a:xfrm>
          <a:off x="0" y="2917699"/>
          <a:ext cx="2880320" cy="14461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kern="1200" dirty="0" smtClean="0">
              <a:latin typeface="Calibri" panose="020F0502020204030204" pitchFamily="34" charset="0"/>
            </a:rPr>
            <a:t>見通しはいつになく不確定だが、</a:t>
          </a:r>
          <a:r>
            <a:rPr lang="en-GB" sz="1800" kern="1200" dirty="0" smtClean="0">
              <a:latin typeface="Calibri" panose="020F0502020204030204" pitchFamily="34" charset="0"/>
            </a:rPr>
            <a:t>2017</a:t>
          </a:r>
          <a:r>
            <a:rPr lang="ja-JP" altLang="en-US" sz="1800" kern="1200" dirty="0" smtClean="0">
              <a:latin typeface="Calibri" panose="020F0502020204030204" pitchFamily="34" charset="0"/>
            </a:rPr>
            <a:t>年の</a:t>
          </a:r>
          <a:r>
            <a:rPr lang="en-US" altLang="ja-JP" sz="1800" kern="1200" dirty="0" smtClean="0">
              <a:latin typeface="Calibri" panose="020F0502020204030204" pitchFamily="34" charset="0"/>
            </a:rPr>
            <a:t>GDP</a:t>
          </a:r>
          <a:r>
            <a:rPr lang="ja-JP" altLang="en-US" sz="1800" kern="1200" dirty="0" smtClean="0">
              <a:latin typeface="Calibri" panose="020F0502020204030204" pitchFamily="34" charset="0"/>
            </a:rPr>
            <a:t>成長率は大幅に低下</a:t>
          </a:r>
          <a:endParaRPr lang="en-GB" sz="1800" kern="1200" dirty="0">
            <a:latin typeface="Calibri" panose="020F0502020204030204" pitchFamily="34" charset="0"/>
          </a:endParaRPr>
        </a:p>
      </dsp:txBody>
      <dsp:txXfrm>
        <a:off x="70596" y="2988295"/>
        <a:ext cx="2739128" cy="1304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2F7E-211E-4A2B-9AF2-BC882C0587A0}">
      <dsp:nvSpPr>
        <dsp:cNvPr id="0" name=""/>
        <dsp:cNvSpPr/>
      </dsp:nvSpPr>
      <dsp:spPr>
        <a:xfrm>
          <a:off x="0" y="660241"/>
          <a:ext cx="2376264" cy="19229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kern="1200" dirty="0" smtClean="0">
              <a:latin typeface="Calibri" panose="020F0502020204030204" pitchFamily="34" charset="0"/>
            </a:rPr>
            <a:t>世界貿易の成長率は、（経済）低成長時に見られるペースまで鈍化</a:t>
          </a:r>
          <a:endParaRPr lang="en-GB" sz="2000" kern="1200" dirty="0">
            <a:latin typeface="Calibri" panose="020F0502020204030204" pitchFamily="34" charset="0"/>
          </a:endParaRPr>
        </a:p>
      </dsp:txBody>
      <dsp:txXfrm>
        <a:off x="93871" y="754112"/>
        <a:ext cx="2188522" cy="1735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52554-6003-4BBA-902E-FC2C097300C4}">
      <dsp:nvSpPr>
        <dsp:cNvPr id="0" name=""/>
        <dsp:cNvSpPr/>
      </dsp:nvSpPr>
      <dsp:spPr>
        <a:xfrm>
          <a:off x="0" y="0"/>
          <a:ext cx="2232248" cy="19800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altLang="ja-JP" sz="1800" kern="1200" dirty="0" smtClean="0">
              <a:latin typeface="Calibri" panose="020F0502020204030204" pitchFamily="34" charset="0"/>
            </a:rPr>
            <a:t>90</a:t>
          </a:r>
          <a:r>
            <a:rPr lang="ja-JP" altLang="en-US" sz="1800" kern="1200" dirty="0" smtClean="0">
              <a:latin typeface="Calibri" panose="020F0502020204030204" pitchFamily="34" charset="0"/>
            </a:rPr>
            <a:t>年代に見られたグローバル・バリュー・チェーンの拡大は鈍化し、今はほころんできている</a:t>
          </a:r>
          <a:endParaRPr lang="en-GB" sz="1800" kern="1200" dirty="0">
            <a:latin typeface="Calibri" panose="020F0502020204030204" pitchFamily="34" charset="0"/>
          </a:endParaRPr>
        </a:p>
      </dsp:txBody>
      <dsp:txXfrm>
        <a:off x="96656" y="96656"/>
        <a:ext cx="2038936" cy="1786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695" tIns="45848" rIns="91695" bIns="45848" rtlCol="0"/>
          <a:lstStyle>
            <a:lvl1pPr algn="l">
              <a:defRPr sz="1200"/>
            </a:lvl1pPr>
          </a:lstStyle>
          <a:p>
            <a:endParaRPr lang="en-GB"/>
          </a:p>
        </p:txBody>
      </p:sp>
      <p:sp>
        <p:nvSpPr>
          <p:cNvPr id="3" name="Date Placeholder 2"/>
          <p:cNvSpPr>
            <a:spLocks noGrp="1"/>
          </p:cNvSpPr>
          <p:nvPr>
            <p:ph type="dt" sz="quarter" idx="1"/>
          </p:nvPr>
        </p:nvSpPr>
        <p:spPr>
          <a:xfrm>
            <a:off x="3854941" y="0"/>
            <a:ext cx="2949099" cy="497205"/>
          </a:xfrm>
          <a:prstGeom prst="rect">
            <a:avLst/>
          </a:prstGeom>
        </p:spPr>
        <p:txBody>
          <a:bodyPr vert="horz" lIns="91695" tIns="45848" rIns="91695" bIns="45848" rtlCol="0"/>
          <a:lstStyle>
            <a:lvl1pPr algn="r">
              <a:defRPr sz="1200"/>
            </a:lvl1pPr>
          </a:lstStyle>
          <a:p>
            <a:fld id="{D9BDB2A1-31CB-4309-9FC4-15F940A51174}" type="datetimeFigureOut">
              <a:rPr lang="en-GB" smtClean="0"/>
              <a:t>20/09/2016</a:t>
            </a:fld>
            <a:endParaRPr lang="en-GB"/>
          </a:p>
        </p:txBody>
      </p:sp>
      <p:sp>
        <p:nvSpPr>
          <p:cNvPr id="4" name="Footer Placeholder 3"/>
          <p:cNvSpPr>
            <a:spLocks noGrp="1"/>
          </p:cNvSpPr>
          <p:nvPr>
            <p:ph type="ftr" sz="quarter" idx="2"/>
          </p:nvPr>
        </p:nvSpPr>
        <p:spPr>
          <a:xfrm>
            <a:off x="1" y="9445169"/>
            <a:ext cx="2949099" cy="497205"/>
          </a:xfrm>
          <a:prstGeom prst="rect">
            <a:avLst/>
          </a:prstGeom>
        </p:spPr>
        <p:txBody>
          <a:bodyPr vert="horz" lIns="91695" tIns="45848" rIns="91695" bIns="45848" rtlCol="0" anchor="b"/>
          <a:lstStyle>
            <a:lvl1pPr algn="l">
              <a:defRPr sz="1200"/>
            </a:lvl1pPr>
          </a:lstStyle>
          <a:p>
            <a:endParaRPr lang="en-GB"/>
          </a:p>
        </p:txBody>
      </p:sp>
      <p:sp>
        <p:nvSpPr>
          <p:cNvPr id="5" name="Slide Number Placeholder 4"/>
          <p:cNvSpPr>
            <a:spLocks noGrp="1"/>
          </p:cNvSpPr>
          <p:nvPr>
            <p:ph type="sldNum" sz="quarter" idx="3"/>
          </p:nvPr>
        </p:nvSpPr>
        <p:spPr>
          <a:xfrm>
            <a:off x="3854941" y="9445169"/>
            <a:ext cx="2949099" cy="497205"/>
          </a:xfrm>
          <a:prstGeom prst="rect">
            <a:avLst/>
          </a:prstGeom>
        </p:spPr>
        <p:txBody>
          <a:bodyPr vert="horz" lIns="91695" tIns="45848" rIns="91695" bIns="45848" rtlCol="0" anchor="b"/>
          <a:lstStyle>
            <a:lvl1pPr algn="r">
              <a:defRPr sz="1200"/>
            </a:lvl1pPr>
          </a:lstStyle>
          <a:p>
            <a:fld id="{86D14058-FEED-42C8-A090-E45E1EA0FF49}" type="slidenum">
              <a:rPr lang="en-GB" smtClean="0"/>
              <a:t>‹#›</a:t>
            </a:fld>
            <a:endParaRPr lang="en-GB"/>
          </a:p>
        </p:txBody>
      </p:sp>
    </p:spTree>
    <p:extLst>
      <p:ext uri="{BB962C8B-B14F-4D97-AF65-F5344CB8AC3E}">
        <p14:creationId xmlns:p14="http://schemas.microsoft.com/office/powerpoint/2010/main" val="235789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695" tIns="45848" rIns="91695" bIns="45848" rtlCol="0"/>
          <a:lstStyle>
            <a:lvl1pPr algn="l">
              <a:defRPr sz="1200"/>
            </a:lvl1pPr>
          </a:lstStyle>
          <a:p>
            <a:endParaRPr lang="en-GB"/>
          </a:p>
        </p:txBody>
      </p:sp>
      <p:sp>
        <p:nvSpPr>
          <p:cNvPr id="3" name="Date Placeholder 2"/>
          <p:cNvSpPr>
            <a:spLocks noGrp="1"/>
          </p:cNvSpPr>
          <p:nvPr>
            <p:ph type="dt" idx="1"/>
          </p:nvPr>
        </p:nvSpPr>
        <p:spPr>
          <a:xfrm>
            <a:off x="3854941" y="0"/>
            <a:ext cx="2949099" cy="497205"/>
          </a:xfrm>
          <a:prstGeom prst="rect">
            <a:avLst/>
          </a:prstGeom>
        </p:spPr>
        <p:txBody>
          <a:bodyPr vert="horz" lIns="91695" tIns="45848" rIns="91695" bIns="45848" rtlCol="0"/>
          <a:lstStyle>
            <a:lvl1pPr algn="r">
              <a:defRPr sz="1200"/>
            </a:lvl1pPr>
          </a:lstStyle>
          <a:p>
            <a:fld id="{389BBE68-B43C-4550-BAC8-3342CCEE016F}" type="datetimeFigureOut">
              <a:rPr lang="en-GB" smtClean="0"/>
              <a:t>20/09/2016</a:t>
            </a:fld>
            <a:endParaRPr lang="en-GB"/>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695" tIns="45848" rIns="91695" bIns="45848"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695" tIns="45848" rIns="91695" bIns="458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5169"/>
            <a:ext cx="2949099" cy="497205"/>
          </a:xfrm>
          <a:prstGeom prst="rect">
            <a:avLst/>
          </a:prstGeom>
        </p:spPr>
        <p:txBody>
          <a:bodyPr vert="horz" lIns="91695" tIns="45848" rIns="91695" bIns="45848" rtlCol="0" anchor="b"/>
          <a:lstStyle>
            <a:lvl1pPr algn="l">
              <a:defRPr sz="1200"/>
            </a:lvl1pPr>
          </a:lstStyle>
          <a:p>
            <a:endParaRPr lang="en-GB"/>
          </a:p>
        </p:txBody>
      </p:sp>
      <p:sp>
        <p:nvSpPr>
          <p:cNvPr id="7" name="Slide Number Placeholder 6"/>
          <p:cNvSpPr>
            <a:spLocks noGrp="1"/>
          </p:cNvSpPr>
          <p:nvPr>
            <p:ph type="sldNum" sz="quarter" idx="5"/>
          </p:nvPr>
        </p:nvSpPr>
        <p:spPr>
          <a:xfrm>
            <a:off x="3854941" y="9445169"/>
            <a:ext cx="2949099" cy="497205"/>
          </a:xfrm>
          <a:prstGeom prst="rect">
            <a:avLst/>
          </a:prstGeom>
        </p:spPr>
        <p:txBody>
          <a:bodyPr vert="horz" lIns="91695" tIns="45848" rIns="91695" bIns="45848" rtlCol="0" anchor="b"/>
          <a:lstStyle>
            <a:lvl1pPr algn="r">
              <a:defRPr sz="1200"/>
            </a:lvl1pPr>
          </a:lstStyle>
          <a:p>
            <a:fld id="{E245DB49-244C-4016-9CFF-C17A45AE8B60}" type="slidenum">
              <a:rPr lang="en-GB" smtClean="0"/>
              <a:t>‹#›</a:t>
            </a:fld>
            <a:endParaRPr lang="en-GB"/>
          </a:p>
        </p:txBody>
      </p:sp>
    </p:spTree>
    <p:extLst>
      <p:ext uri="{BB962C8B-B14F-4D97-AF65-F5344CB8AC3E}">
        <p14:creationId xmlns:p14="http://schemas.microsoft.com/office/powerpoint/2010/main" val="201018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C364824-19B6-448E-82B5-5EBA0DE3DC29}" type="slidenum">
              <a:rPr lang="en-US" smtClean="0"/>
              <a:pPr/>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23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5DB49-244C-4016-9CFF-C17A45AE8B60}" type="slidenum">
              <a:rPr lang="en-GB" smtClean="0"/>
              <a:t>3</a:t>
            </a:fld>
            <a:endParaRPr lang="en-GB"/>
          </a:p>
        </p:txBody>
      </p:sp>
    </p:spTree>
    <p:extLst>
      <p:ext uri="{BB962C8B-B14F-4D97-AF65-F5344CB8AC3E}">
        <p14:creationId xmlns:p14="http://schemas.microsoft.com/office/powerpoint/2010/main" val="9619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5DB49-244C-4016-9CFF-C17A45AE8B60}" type="slidenum">
              <a:rPr lang="en-GB" smtClean="0"/>
              <a:t>4</a:t>
            </a:fld>
            <a:endParaRPr lang="en-GB"/>
          </a:p>
        </p:txBody>
      </p:sp>
    </p:spTree>
    <p:extLst>
      <p:ext uri="{BB962C8B-B14F-4D97-AF65-F5344CB8AC3E}">
        <p14:creationId xmlns:p14="http://schemas.microsoft.com/office/powerpoint/2010/main" val="9619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5DB49-244C-4016-9CFF-C17A45AE8B60}" type="slidenum">
              <a:rPr lang="en-GB" smtClean="0"/>
              <a:t>6</a:t>
            </a:fld>
            <a:endParaRPr lang="en-GB"/>
          </a:p>
        </p:txBody>
      </p:sp>
    </p:spTree>
    <p:extLst>
      <p:ext uri="{BB962C8B-B14F-4D97-AF65-F5344CB8AC3E}">
        <p14:creationId xmlns:p14="http://schemas.microsoft.com/office/powerpoint/2010/main" val="9619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0BD554-BD7E-4943-A37F-0C0EF73F2870}" type="slidenum">
              <a:rPr lang="en-US" smtClean="0"/>
              <a:pPr/>
              <a:t>10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Helvetica 65 Medium"/>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68535E4-3955-413F-9D3C-D9DDE1963FF9}" type="datetime1">
              <a:rPr lang="en-GB" smtClean="0"/>
              <a:t>20/09/2016</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8C901B-E87E-45FE-B420-65379E6BC032}" type="datetime1">
              <a:rPr lang="en-GB" smtClean="0"/>
              <a:t>20/09/2016</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2B785B9-06B0-42D9-9A9B-49D01274C45E}" type="datetime1">
              <a:rPr lang="en-GB" smtClean="0"/>
              <a:t>20/09/2016</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CE284C4-5ED1-4D6C-B7CC-2049C3062C5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2FEDD-5D26-4597-93F8-43A13583B74D}" type="datetime1">
              <a:rPr lang="en-GB" smtClean="0"/>
              <a:t>20/09/2016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E284C4-5ED1-4D6C-B7CC-2049C3062C5E}" type="slidenum">
              <a:rPr lang="en-GB" smtClean="0"/>
              <a:t>‹#›</a:t>
            </a:fld>
            <a:endParaRPr lang="en-GB"/>
          </a:p>
        </p:txBody>
      </p:sp>
    </p:spTree>
    <p:extLst>
      <p:ext uri="{BB962C8B-B14F-4D97-AF65-F5344CB8AC3E}">
        <p14:creationId xmlns:p14="http://schemas.microsoft.com/office/powerpoint/2010/main" val="409363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B8370864-E9EA-44BF-8598-F5589D64693F}" type="datetime1">
              <a:rPr lang="en-GB" smtClean="0"/>
              <a:t>20/09/2016</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CE284C4-5ED1-4D6C-B7CC-2049C3062C5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0.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chart" Target="../charts/chart1.xml"/><Relationship Id="rId7" Type="http://schemas.openxmlformats.org/officeDocument/2006/relationships/diagramQuickStyle" Target="../diagrams/quickStyle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1.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2.pn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3.pn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61830" y="3717032"/>
            <a:ext cx="8974666" cy="2975969"/>
          </a:xfrm>
          <a:prstGeom prst="rect">
            <a:avLst/>
          </a:prstGeom>
          <a:noFill/>
          <a:ln w="9525">
            <a:noFill/>
            <a:miter lim="800000"/>
            <a:headEnd/>
            <a:tailEnd/>
          </a:ln>
        </p:spPr>
        <p:txBody>
          <a:bodyPr/>
          <a:lstStyle/>
          <a:p>
            <a:pPr algn="ctr" eaLnBrk="0" hangingPunct="0">
              <a:spcBef>
                <a:spcPts val="0"/>
              </a:spcBef>
              <a:defRPr/>
            </a:pPr>
            <a:r>
              <a:rPr lang="en-GB" sz="3200" b="1" dirty="0">
                <a:solidFill>
                  <a:srgbClr val="898989"/>
                </a:solidFill>
                <a:latin typeface="+mn-lt"/>
                <a:cs typeface="+mn-cs"/>
              </a:rPr>
              <a:t> </a:t>
            </a:r>
            <a:r>
              <a:rPr lang="en-US" sz="2000" b="1" dirty="0" smtClean="0">
                <a:solidFill>
                  <a:schemeClr val="bg1"/>
                </a:solidFill>
                <a:latin typeface="+mj-lt"/>
                <a:cs typeface="+mn-cs"/>
              </a:rPr>
              <a:t>2016</a:t>
            </a:r>
            <a:r>
              <a:rPr lang="ja-JP" altLang="en-US" sz="2000" b="1" dirty="0" smtClean="0">
                <a:solidFill>
                  <a:schemeClr val="bg1"/>
                </a:solidFill>
                <a:latin typeface="+mj-lt"/>
                <a:cs typeface="+mn-cs"/>
              </a:rPr>
              <a:t>年９月</a:t>
            </a:r>
            <a:r>
              <a:rPr lang="en-US" altLang="ja-JP" sz="2000" b="1" dirty="0" smtClean="0">
                <a:solidFill>
                  <a:schemeClr val="bg1"/>
                </a:solidFill>
                <a:latin typeface="+mj-lt"/>
                <a:cs typeface="+mn-cs"/>
              </a:rPr>
              <a:t>21</a:t>
            </a:r>
            <a:r>
              <a:rPr lang="ja-JP" altLang="en-US" sz="2000" b="1" dirty="0" smtClean="0">
                <a:solidFill>
                  <a:schemeClr val="bg1"/>
                </a:solidFill>
                <a:latin typeface="+mj-lt"/>
                <a:cs typeface="+mn-cs"/>
              </a:rPr>
              <a:t>日</a:t>
            </a:r>
            <a:r>
              <a:rPr lang="en-US" altLang="ja-JP" sz="2000" b="1" dirty="0" smtClean="0">
                <a:solidFill>
                  <a:schemeClr val="bg1"/>
                </a:solidFill>
                <a:latin typeface="+mj-lt"/>
                <a:cs typeface="+mn-cs"/>
              </a:rPr>
              <a:t>11</a:t>
            </a:r>
            <a:r>
              <a:rPr lang="ja-JP" altLang="en-US" sz="2000" b="1" dirty="0" smtClean="0">
                <a:solidFill>
                  <a:schemeClr val="bg1"/>
                </a:solidFill>
                <a:latin typeface="+mj-lt"/>
                <a:cs typeface="+mn-cs"/>
              </a:rPr>
              <a:t>時、パリ</a:t>
            </a:r>
            <a:r>
              <a:rPr lang="en-US" sz="2000" b="1" dirty="0">
                <a:solidFill>
                  <a:schemeClr val="bg1"/>
                </a:solidFill>
                <a:latin typeface="+mj-lt"/>
                <a:cs typeface="+mn-cs"/>
              </a:rPr>
              <a:t/>
            </a:r>
            <a:br>
              <a:rPr lang="en-US" sz="2000" b="1" dirty="0">
                <a:solidFill>
                  <a:schemeClr val="bg1"/>
                </a:solidFill>
                <a:latin typeface="+mj-lt"/>
                <a:cs typeface="+mn-cs"/>
              </a:rPr>
            </a:br>
            <a:r>
              <a:rPr lang="en-GB" sz="2000" b="1" dirty="0" smtClean="0">
                <a:solidFill>
                  <a:schemeClr val="bg1"/>
                </a:solidFill>
                <a:latin typeface="+mj-lt"/>
                <a:cs typeface="+mn-cs"/>
              </a:rPr>
              <a:t/>
            </a:r>
            <a:br>
              <a:rPr lang="en-GB" sz="2000" b="1" dirty="0" smtClean="0">
                <a:solidFill>
                  <a:schemeClr val="bg1"/>
                </a:solidFill>
                <a:latin typeface="+mj-lt"/>
                <a:cs typeface="+mn-cs"/>
              </a:rPr>
            </a:br>
            <a:r>
              <a:rPr lang="en-GB" sz="2400" b="1" dirty="0">
                <a:solidFill>
                  <a:schemeClr val="bg1">
                    <a:lumMod val="65000"/>
                  </a:schemeClr>
                </a:solidFill>
                <a:latin typeface="+mj-lt"/>
                <a:cs typeface="+mn-cs"/>
              </a:rPr>
              <a:t/>
            </a:r>
            <a:br>
              <a:rPr lang="en-GB" sz="2400" b="1" dirty="0">
                <a:solidFill>
                  <a:schemeClr val="bg1">
                    <a:lumMod val="65000"/>
                  </a:schemeClr>
                </a:solidFill>
                <a:latin typeface="+mj-lt"/>
                <a:cs typeface="+mn-cs"/>
              </a:rPr>
            </a:br>
            <a:r>
              <a:rPr lang="ja-JP" altLang="en-US" sz="3200" b="1" dirty="0" smtClean="0">
                <a:solidFill>
                  <a:schemeClr val="tx2">
                    <a:lumMod val="40000"/>
                    <a:lumOff val="60000"/>
                  </a:schemeClr>
                </a:solidFill>
                <a:latin typeface="+mj-lt"/>
              </a:rPr>
              <a:t>キャサリン </a:t>
            </a:r>
            <a:r>
              <a:rPr lang="en-GB" sz="3200" b="1" dirty="0" smtClean="0">
                <a:solidFill>
                  <a:schemeClr val="tx2">
                    <a:lumMod val="40000"/>
                    <a:lumOff val="60000"/>
                  </a:schemeClr>
                </a:solidFill>
                <a:latin typeface="+mj-lt"/>
              </a:rPr>
              <a:t> </a:t>
            </a:r>
            <a:r>
              <a:rPr lang="en-GB" sz="3200" b="1" dirty="0" smtClean="0">
                <a:solidFill>
                  <a:schemeClr val="tx2">
                    <a:lumMod val="40000"/>
                    <a:lumOff val="60000"/>
                  </a:schemeClr>
                </a:solidFill>
                <a:latin typeface="+mj-lt"/>
                <a:cs typeface="+mn-cs"/>
              </a:rPr>
              <a:t>L. </a:t>
            </a:r>
            <a:r>
              <a:rPr lang="ja-JP" altLang="en-US" sz="3200" b="1" dirty="0" smtClean="0">
                <a:solidFill>
                  <a:schemeClr val="tx2">
                    <a:lumMod val="40000"/>
                    <a:lumOff val="60000"/>
                  </a:schemeClr>
                </a:solidFill>
                <a:latin typeface="+mj-lt"/>
                <a:cs typeface="+mn-cs"/>
              </a:rPr>
              <a:t>マン</a:t>
            </a:r>
            <a:endParaRPr lang="en-GB" sz="3200" b="1" dirty="0">
              <a:solidFill>
                <a:schemeClr val="tx2">
                  <a:lumMod val="40000"/>
                  <a:lumOff val="60000"/>
                </a:schemeClr>
              </a:solidFill>
              <a:latin typeface="+mj-lt"/>
              <a:cs typeface="+mn-cs"/>
            </a:endParaRPr>
          </a:p>
          <a:p>
            <a:pPr algn="ctr" eaLnBrk="0" hangingPunct="0">
              <a:spcBef>
                <a:spcPts val="0"/>
              </a:spcBef>
              <a:defRPr/>
            </a:pPr>
            <a:r>
              <a:rPr lang="en-GB" sz="2400" b="1" dirty="0" smtClean="0">
                <a:solidFill>
                  <a:schemeClr val="tx2">
                    <a:lumMod val="40000"/>
                    <a:lumOff val="60000"/>
                  </a:schemeClr>
                </a:solidFill>
                <a:latin typeface="+mj-lt"/>
                <a:cs typeface="+mn-cs"/>
              </a:rPr>
              <a:t>OECD </a:t>
            </a:r>
            <a:r>
              <a:rPr lang="ja-JP" altLang="en-US" sz="2400" b="1" dirty="0" smtClean="0">
                <a:solidFill>
                  <a:schemeClr val="tx2">
                    <a:lumMod val="40000"/>
                    <a:lumOff val="60000"/>
                  </a:schemeClr>
                </a:solidFill>
                <a:latin typeface="+mj-lt"/>
                <a:cs typeface="+mn-cs"/>
              </a:rPr>
              <a:t>チーフエコノミスト</a:t>
            </a:r>
            <a:endParaRPr lang="en-GB" sz="2400" b="1" dirty="0">
              <a:solidFill>
                <a:schemeClr val="tx2">
                  <a:lumMod val="40000"/>
                  <a:lumOff val="60000"/>
                </a:schemeClr>
              </a:solidFill>
              <a:latin typeface="+mj-lt"/>
              <a:cs typeface="+mn-cs"/>
            </a:endParaRPr>
          </a:p>
        </p:txBody>
      </p:sp>
      <p:sp>
        <p:nvSpPr>
          <p:cNvPr id="5" name="TextBox 4"/>
          <p:cNvSpPr txBox="1"/>
          <p:nvPr/>
        </p:nvSpPr>
        <p:spPr>
          <a:xfrm>
            <a:off x="818590" y="404664"/>
            <a:ext cx="7920880" cy="3170099"/>
          </a:xfrm>
          <a:prstGeom prst="rect">
            <a:avLst/>
          </a:prstGeom>
          <a:noFill/>
        </p:spPr>
        <p:txBody>
          <a:bodyPr wrap="square" rtlCol="0">
            <a:spAutoFit/>
          </a:bodyPr>
          <a:lstStyle/>
          <a:p>
            <a:pPr algn="ctr"/>
            <a:r>
              <a:rPr lang="en-GB" sz="3200" b="1" dirty="0" smtClean="0">
                <a:solidFill>
                  <a:prstClr val="white"/>
                </a:solidFill>
                <a:latin typeface="Arial"/>
              </a:rPr>
              <a:t/>
            </a:r>
            <a:br>
              <a:rPr lang="en-GB" sz="3200" b="1" dirty="0" smtClean="0">
                <a:solidFill>
                  <a:prstClr val="white"/>
                </a:solidFill>
                <a:latin typeface="Arial"/>
              </a:rPr>
            </a:br>
            <a:r>
              <a:rPr lang="en-GB" sz="3200" b="1" dirty="0" smtClean="0">
                <a:solidFill>
                  <a:prstClr val="white"/>
                </a:solidFill>
                <a:latin typeface="Arial"/>
              </a:rPr>
              <a:t>OECD </a:t>
            </a:r>
          </a:p>
          <a:p>
            <a:pPr algn="ctr"/>
            <a:r>
              <a:rPr lang="ja-JP" altLang="en-US" sz="3200" b="1" dirty="0" smtClean="0">
                <a:solidFill>
                  <a:prstClr val="white"/>
                </a:solidFill>
                <a:latin typeface="Arial"/>
              </a:rPr>
              <a:t>インテリム（中間）経済見通し</a:t>
            </a:r>
            <a:endParaRPr lang="en-GB" sz="3200" b="1" dirty="0" smtClean="0">
              <a:solidFill>
                <a:prstClr val="white"/>
              </a:solidFill>
              <a:latin typeface="Arial"/>
            </a:endParaRPr>
          </a:p>
          <a:p>
            <a:pPr algn="ctr"/>
            <a:endParaRPr lang="en-GB" sz="3200" dirty="0" smtClean="0">
              <a:solidFill>
                <a:prstClr val="white"/>
              </a:solidFill>
              <a:latin typeface="Arial"/>
            </a:endParaRPr>
          </a:p>
          <a:p>
            <a:pPr algn="ctr"/>
            <a:r>
              <a:rPr lang="ja-JP" altLang="en-US" sz="3600" i="1" dirty="0" smtClean="0">
                <a:solidFill>
                  <a:prstClr val="white"/>
                </a:solidFill>
                <a:latin typeface="Arial"/>
              </a:rPr>
              <a:t>世界経済成長への警告：</a:t>
            </a:r>
            <a:endParaRPr lang="en-US" altLang="ja-JP" sz="3600" i="1" dirty="0" smtClean="0">
              <a:solidFill>
                <a:prstClr val="white"/>
              </a:solidFill>
              <a:latin typeface="Arial"/>
            </a:endParaRPr>
          </a:p>
          <a:p>
            <a:pPr algn="ctr"/>
            <a:r>
              <a:rPr lang="ja-JP" altLang="en-US" sz="3600" i="1" dirty="0">
                <a:solidFill>
                  <a:prstClr val="white"/>
                </a:solidFill>
                <a:latin typeface="Arial"/>
              </a:rPr>
              <a:t>貿易の弱さと</a:t>
            </a:r>
            <a:r>
              <a:rPr lang="ja-JP" altLang="en-US" sz="3600" i="1" dirty="0" smtClean="0">
                <a:solidFill>
                  <a:prstClr val="white"/>
                </a:solidFill>
                <a:latin typeface="Arial"/>
              </a:rPr>
              <a:t>金融市場の歪み</a:t>
            </a:r>
            <a:endParaRPr lang="en-US" sz="3600" i="1" dirty="0" smtClean="0">
              <a:solidFill>
                <a:prstClr val="white"/>
              </a:solidFill>
              <a:latin typeface="Arial"/>
            </a:endParaRPr>
          </a:p>
        </p:txBody>
      </p:sp>
      <p:sp>
        <p:nvSpPr>
          <p:cNvPr id="6" name="TextBox 5"/>
          <p:cNvSpPr txBox="1"/>
          <p:nvPr/>
        </p:nvSpPr>
        <p:spPr>
          <a:xfrm>
            <a:off x="755576" y="5949280"/>
            <a:ext cx="5616624" cy="584775"/>
          </a:xfrm>
          <a:prstGeom prst="rect">
            <a:avLst/>
          </a:prstGeom>
          <a:noFill/>
        </p:spPr>
        <p:txBody>
          <a:bodyPr wrap="square" rtlCol="0">
            <a:spAutoFit/>
          </a:bodyPr>
          <a:lstStyle/>
          <a:p>
            <a:r>
              <a:rPr lang="en-GB" sz="1600" dirty="0" smtClean="0">
                <a:solidFill>
                  <a:schemeClr val="bg1"/>
                </a:solidFill>
                <a:latin typeface="+mj-lt"/>
              </a:rPr>
              <a:t>www.oecd.org/economy/economicoutlook.htm</a:t>
            </a:r>
          </a:p>
          <a:p>
            <a:r>
              <a:rPr lang="en-GB" sz="1600" dirty="0" smtClean="0">
                <a:solidFill>
                  <a:schemeClr val="bg1"/>
                </a:solidFill>
                <a:latin typeface="+mj-lt"/>
              </a:rPr>
              <a:t>ECOSCOPE blog: oecdecoscope.wordpress.com</a:t>
            </a:r>
            <a:r>
              <a:rPr lang="en-GB" sz="1600" dirty="0">
                <a:solidFill>
                  <a:schemeClr val="bg1"/>
                </a:solidFill>
                <a:latin typeface="+mj-lt"/>
              </a:rPr>
              <a:t>/</a:t>
            </a:r>
          </a:p>
        </p:txBody>
      </p:sp>
    </p:spTree>
    <p:extLst>
      <p:ext uri="{BB962C8B-B14F-4D97-AF65-F5344CB8AC3E}">
        <p14:creationId xmlns:p14="http://schemas.microsoft.com/office/powerpoint/2010/main" val="690746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E284C4-5ED1-4D6C-B7CC-2049C3062C5E}" type="slidenum">
              <a:rPr lang="en-GB" smtClean="0"/>
              <a:t>10</a:t>
            </a:fld>
            <a:endParaRPr lang="en-GB"/>
          </a:p>
        </p:txBody>
      </p:sp>
      <p:sp>
        <p:nvSpPr>
          <p:cNvPr id="9" name="Rectangle 8"/>
          <p:cNvSpPr/>
          <p:nvPr/>
        </p:nvSpPr>
        <p:spPr>
          <a:xfrm>
            <a:off x="179512" y="2509292"/>
            <a:ext cx="8856984" cy="1200329"/>
          </a:xfrm>
          <a:prstGeom prst="rect">
            <a:avLst/>
          </a:prstGeom>
        </p:spPr>
        <p:txBody>
          <a:bodyPr wrap="square">
            <a:spAutoFit/>
          </a:bodyPr>
          <a:lstStyle/>
          <a:p>
            <a:pPr algn="ctr">
              <a:defRPr/>
            </a:pPr>
            <a:r>
              <a:rPr lang="ja-JP" altLang="en-US" sz="3600" b="1" dirty="0" smtClean="0">
                <a:solidFill>
                  <a:schemeClr val="tx2">
                    <a:lumMod val="60000"/>
                    <a:lumOff val="40000"/>
                  </a:schemeClr>
                </a:solidFill>
                <a:latin typeface="+mj-lt"/>
              </a:rPr>
              <a:t>極度の低金利は、</a:t>
            </a:r>
            <a:endParaRPr lang="en-US" altLang="ja-JP" sz="3600" b="1" dirty="0" smtClean="0">
              <a:solidFill>
                <a:schemeClr val="tx2">
                  <a:lumMod val="60000"/>
                  <a:lumOff val="40000"/>
                </a:schemeClr>
              </a:solidFill>
              <a:latin typeface="+mj-lt"/>
            </a:endParaRPr>
          </a:p>
          <a:p>
            <a:pPr algn="ctr">
              <a:defRPr/>
            </a:pPr>
            <a:r>
              <a:rPr lang="ja-JP" altLang="en-US" sz="3600" b="1" dirty="0" smtClean="0">
                <a:solidFill>
                  <a:schemeClr val="tx2">
                    <a:lumMod val="60000"/>
                    <a:lumOff val="40000"/>
                  </a:schemeClr>
                </a:solidFill>
                <a:latin typeface="+mj-lt"/>
              </a:rPr>
              <a:t>金融市場を歪め、リスクを高める</a:t>
            </a:r>
            <a:endParaRPr lang="en-US" sz="3600" b="1" dirty="0">
              <a:solidFill>
                <a:schemeClr val="tx2">
                  <a:lumMod val="60000"/>
                  <a:lumOff val="40000"/>
                </a:schemeClr>
              </a:solidFill>
              <a:latin typeface="+mj-lt"/>
            </a:endParaRPr>
          </a:p>
        </p:txBody>
      </p:sp>
    </p:spTree>
    <p:extLst>
      <p:ext uri="{BB962C8B-B14F-4D97-AF65-F5344CB8AC3E}">
        <p14:creationId xmlns:p14="http://schemas.microsoft.com/office/powerpoint/2010/main" val="130840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ECO\Economic_Outlook_Graphs\EO100\Workspace_IEO\IEO_Slide_Fig_Share_Negative_Yield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979" y="2056653"/>
            <a:ext cx="4468769" cy="4161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260648"/>
            <a:ext cx="7848872" cy="923330"/>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金融政策は負担が大きくなってきており、</a:t>
            </a:r>
            <a:endParaRPr lang="en-US" altLang="ja-JP" sz="2700" b="1" dirty="0" smtClean="0">
              <a:solidFill>
                <a:schemeClr val="tx2">
                  <a:lumMod val="60000"/>
                  <a:lumOff val="40000"/>
                </a:schemeClr>
              </a:solidFill>
              <a:latin typeface="+mj-lt"/>
            </a:endParaRPr>
          </a:p>
          <a:p>
            <a:pPr algn="ctr">
              <a:defRPr/>
            </a:pPr>
            <a:r>
              <a:rPr lang="ja-JP" altLang="en-US" sz="2700" b="1" dirty="0" smtClean="0">
                <a:solidFill>
                  <a:schemeClr val="tx2">
                    <a:lumMod val="60000"/>
                    <a:lumOff val="40000"/>
                  </a:schemeClr>
                </a:solidFill>
                <a:latin typeface="+mj-lt"/>
              </a:rPr>
              <a:t>リスクを生み出している。</a:t>
            </a:r>
            <a:endParaRPr lang="en-US"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11</a:t>
            </a:fld>
            <a:endParaRPr lang="en-GB"/>
          </a:p>
        </p:txBody>
      </p:sp>
      <p:sp>
        <p:nvSpPr>
          <p:cNvPr id="8" name="TextBox 7"/>
          <p:cNvSpPr txBox="1"/>
          <p:nvPr/>
        </p:nvSpPr>
        <p:spPr>
          <a:xfrm>
            <a:off x="4932040" y="1268760"/>
            <a:ext cx="4226962" cy="707886"/>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政府債務は、高い</a:t>
            </a:r>
            <a:r>
              <a:rPr lang="ja-JP" altLang="en-US" sz="2000" b="1" dirty="0">
                <a:solidFill>
                  <a:schemeClr val="bg2">
                    <a:lumMod val="10000"/>
                  </a:schemeClr>
                </a:solidFill>
                <a:latin typeface="Calibri" pitchFamily="34" charset="0"/>
              </a:rPr>
              <a:t>割合</a:t>
            </a:r>
            <a:r>
              <a:rPr lang="ja-JP" altLang="en-US" sz="2000" b="1" dirty="0" smtClean="0">
                <a:solidFill>
                  <a:schemeClr val="bg2">
                    <a:lumMod val="10000"/>
                  </a:schemeClr>
                </a:solidFill>
                <a:latin typeface="Calibri" pitchFamily="34" charset="0"/>
              </a:rPr>
              <a:t>で、</a:t>
            </a:r>
            <a:endParaRPr lang="en-US" altLang="ja-JP" sz="2000" b="1" dirty="0" smtClean="0">
              <a:solidFill>
                <a:schemeClr val="bg2">
                  <a:lumMod val="10000"/>
                </a:schemeClr>
              </a:solidFill>
              <a:latin typeface="Calibri" pitchFamily="34" charset="0"/>
            </a:endParaRPr>
          </a:p>
          <a:p>
            <a:pPr algn="ctr"/>
            <a:r>
              <a:rPr lang="ja-JP" altLang="en-US" sz="2000" b="1" dirty="0" smtClean="0">
                <a:solidFill>
                  <a:schemeClr val="bg2">
                    <a:lumMod val="10000"/>
                  </a:schemeClr>
                </a:solidFill>
                <a:latin typeface="Calibri" pitchFamily="34" charset="0"/>
              </a:rPr>
              <a:t>マイナス利回りで取引されている。</a:t>
            </a:r>
            <a:endParaRPr lang="en-GB" sz="2000" dirty="0">
              <a:solidFill>
                <a:srgbClr val="FF0000"/>
              </a:solidFill>
              <a:latin typeface="Calibri" pitchFamily="34" charset="0"/>
            </a:endParaRPr>
          </a:p>
        </p:txBody>
      </p:sp>
      <p:sp>
        <p:nvSpPr>
          <p:cNvPr id="11" name="TextBox 10"/>
          <p:cNvSpPr txBox="1"/>
          <p:nvPr/>
        </p:nvSpPr>
        <p:spPr>
          <a:xfrm>
            <a:off x="229280" y="6393714"/>
            <a:ext cx="8131189" cy="461665"/>
          </a:xfrm>
          <a:prstGeom prst="rect">
            <a:avLst/>
          </a:prstGeom>
          <a:noFill/>
        </p:spPr>
        <p:txBody>
          <a:bodyPr wrap="square" rtlCol="0">
            <a:spAutoFit/>
          </a:bodyPr>
          <a:lstStyle/>
          <a:p>
            <a:r>
              <a:rPr lang="en-GB" sz="1200" dirty="0" smtClean="0">
                <a:solidFill>
                  <a:schemeClr val="bg2">
                    <a:lumMod val="10000"/>
                  </a:schemeClr>
                </a:solidFill>
                <a:latin typeface="Calibri" panose="020F0502020204030204" pitchFamily="34" charset="0"/>
              </a:rPr>
              <a:t/>
            </a:r>
            <a:br>
              <a:rPr lang="en-GB"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トムソン・ロイター</a:t>
            </a:r>
            <a:r>
              <a:rPr lang="en-GB" sz="1200" dirty="0" smtClean="0">
                <a:solidFill>
                  <a:schemeClr val="bg2">
                    <a:lumMod val="10000"/>
                  </a:schemeClr>
                </a:solidFill>
                <a:latin typeface="Calibri" panose="020F0502020204030204" pitchFamily="34" charset="0"/>
              </a:rPr>
              <a:t>; </a:t>
            </a:r>
            <a:r>
              <a:rPr lang="en-GB" sz="1200" dirty="0">
                <a:solidFill>
                  <a:schemeClr val="bg2">
                    <a:lumMod val="10000"/>
                  </a:schemeClr>
                </a:solidFill>
                <a:latin typeface="Calibri" panose="020F0502020204030204" pitchFamily="34" charset="0"/>
              </a:rPr>
              <a:t>Bloomberg; </a:t>
            </a:r>
            <a:r>
              <a:rPr lang="en-US" sz="1200" dirty="0">
                <a:solidFill>
                  <a:schemeClr val="bg2">
                    <a:lumMod val="10000"/>
                  </a:schemeClr>
                </a:solidFill>
                <a:latin typeface="Calibri" panose="020F0502020204030204" pitchFamily="34" charset="0"/>
              </a:rPr>
              <a:t>US Federal Reserve; </a:t>
            </a:r>
            <a:r>
              <a:rPr lang="ja-JP" altLang="en-US" sz="1200" dirty="0" smtClean="0">
                <a:solidFill>
                  <a:schemeClr val="bg2">
                    <a:lumMod val="10000"/>
                  </a:schemeClr>
                </a:solidFill>
                <a:latin typeface="Calibri" panose="020F0502020204030204" pitchFamily="34" charset="0"/>
              </a:rPr>
              <a:t>日本銀行</a:t>
            </a:r>
            <a:r>
              <a:rPr lang="en-US" sz="1200" dirty="0" smtClean="0">
                <a:solidFill>
                  <a:schemeClr val="bg2">
                    <a:lumMod val="10000"/>
                  </a:schemeClr>
                </a:solidFill>
                <a:latin typeface="Calibri" panose="020F0502020204030204" pitchFamily="34" charset="0"/>
              </a:rPr>
              <a:t>; </a:t>
            </a:r>
            <a:r>
              <a:rPr lang="en-US" sz="1200" dirty="0">
                <a:solidFill>
                  <a:schemeClr val="bg2">
                    <a:lumMod val="10000"/>
                  </a:schemeClr>
                </a:solidFill>
                <a:latin typeface="Calibri" panose="020F0502020204030204" pitchFamily="34" charset="0"/>
              </a:rPr>
              <a:t>ECB; </a:t>
            </a:r>
            <a:r>
              <a:rPr lang="en-US" sz="1200" dirty="0" smtClean="0">
                <a:solidFill>
                  <a:schemeClr val="bg2">
                    <a:lumMod val="10000"/>
                  </a:schemeClr>
                </a:solidFill>
                <a:latin typeface="Calibri" panose="020F0502020204030204" pitchFamily="34" charset="0"/>
              </a:rPr>
              <a:t>OECD</a:t>
            </a:r>
            <a:r>
              <a:rPr lang="ja-JP" altLang="en-US" sz="1200" dirty="0" smtClean="0">
                <a:solidFill>
                  <a:schemeClr val="bg2">
                    <a:lumMod val="10000"/>
                  </a:schemeClr>
                </a:solidFill>
                <a:latin typeface="Calibri" panose="020F0502020204030204" pitchFamily="34" charset="0"/>
              </a:rPr>
              <a:t>による計算</a:t>
            </a:r>
            <a:endParaRPr lang="en-GB" sz="1200" dirty="0">
              <a:solidFill>
                <a:schemeClr val="bg2">
                  <a:lumMod val="10000"/>
                </a:schemeClr>
              </a:solidFill>
              <a:latin typeface="Calibri" panose="020F0502020204030204" pitchFamily="34" charset="0"/>
            </a:endParaRPr>
          </a:p>
        </p:txBody>
      </p:sp>
      <p:pic>
        <p:nvPicPr>
          <p:cNvPr id="2" name="Picture 2" descr="\\FS-MB-2\SDataECO\Units\FRONTOFFICE\Interim Economic Outlooks\2016 September\Charts\IEO_Slide_Fig_Central_Banks_assets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63" y="2025274"/>
            <a:ext cx="4661779" cy="44280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9512" y="1348767"/>
            <a:ext cx="4032448" cy="707886"/>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中央銀行</a:t>
            </a:r>
            <a:r>
              <a:rPr lang="ja-JP" altLang="en-US" sz="2000" b="1" dirty="0" smtClean="0">
                <a:solidFill>
                  <a:schemeClr val="bg2">
                    <a:lumMod val="10000"/>
                  </a:schemeClr>
                </a:solidFill>
                <a:latin typeface="Calibri" pitchFamily="34" charset="0"/>
              </a:rPr>
              <a:t>のバランスシートは</a:t>
            </a:r>
            <a:endParaRPr lang="en-US" altLang="ja-JP" sz="2000" b="1" dirty="0" smtClean="0">
              <a:solidFill>
                <a:schemeClr val="bg2">
                  <a:lumMod val="10000"/>
                </a:schemeClr>
              </a:solidFill>
              <a:latin typeface="Calibri" pitchFamily="34" charset="0"/>
            </a:endParaRPr>
          </a:p>
          <a:p>
            <a:pPr algn="ctr"/>
            <a:r>
              <a:rPr lang="ja-JP" altLang="en-US" sz="2000" b="1" dirty="0" smtClean="0">
                <a:solidFill>
                  <a:schemeClr val="bg2">
                    <a:lumMod val="10000"/>
                  </a:schemeClr>
                </a:solidFill>
                <a:latin typeface="Calibri" pitchFamily="34" charset="0"/>
              </a:rPr>
              <a:t>大幅に増加</a:t>
            </a:r>
            <a:endParaRPr lang="en-GB" sz="2000" b="1" dirty="0" smtClean="0">
              <a:solidFill>
                <a:srgbClr val="FF0000"/>
              </a:solidFill>
              <a:latin typeface="Calibri" pitchFamily="34" charset="0"/>
            </a:endParaRPr>
          </a:p>
        </p:txBody>
      </p:sp>
    </p:spTree>
    <p:extLst>
      <p:ext uri="{BB962C8B-B14F-4D97-AF65-F5344CB8AC3E}">
        <p14:creationId xmlns:p14="http://schemas.microsoft.com/office/powerpoint/2010/main" val="1579190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S-MB-2\SDataECO\Units\FRONTOFFICE\Interim Economic Outlooks\2016 September\Charts\IEO_Slide_Fig_Yield_curve_USA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3" y="2190705"/>
            <a:ext cx="3082571" cy="4246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6478" y="476672"/>
            <a:ext cx="8277522" cy="507831"/>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長期国債の利回りは極度に低いかマイナス</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12</a:t>
            </a:fld>
            <a:endParaRPr lang="en-GB"/>
          </a:p>
        </p:txBody>
      </p:sp>
      <p:sp>
        <p:nvSpPr>
          <p:cNvPr id="10" name="TextBox 9"/>
          <p:cNvSpPr txBox="1"/>
          <p:nvPr/>
        </p:nvSpPr>
        <p:spPr>
          <a:xfrm>
            <a:off x="1084104" y="6396334"/>
            <a:ext cx="4032448" cy="461665"/>
          </a:xfrm>
          <a:prstGeom prst="rect">
            <a:avLst/>
          </a:prstGeom>
          <a:noFill/>
        </p:spPr>
        <p:txBody>
          <a:bodyPr wrap="square" rtlCol="0">
            <a:spAutoFit/>
          </a:bodyPr>
          <a:lstStyle/>
          <a:p>
            <a:r>
              <a:rPr lang="ja-JP" altLang="en-US" sz="1200" dirty="0" smtClean="0">
                <a:solidFill>
                  <a:prstClr val="black"/>
                </a:solidFill>
                <a:latin typeface="Calibri"/>
              </a:rPr>
              <a:t>注</a:t>
            </a:r>
            <a:r>
              <a:rPr lang="en-GB" sz="1200" dirty="0" smtClean="0">
                <a:solidFill>
                  <a:prstClr val="black"/>
                </a:solidFill>
                <a:latin typeface="Calibri"/>
              </a:rPr>
              <a:t>: </a:t>
            </a:r>
            <a:r>
              <a:rPr lang="ja-JP" altLang="en-US" sz="1200" dirty="0" smtClean="0">
                <a:solidFill>
                  <a:prstClr val="black"/>
                </a:solidFill>
                <a:latin typeface="Calibri"/>
              </a:rPr>
              <a:t>国債利回りは</a:t>
            </a:r>
            <a:r>
              <a:rPr lang="en-US" altLang="ja-JP" sz="1200" dirty="0" smtClean="0">
                <a:solidFill>
                  <a:prstClr val="black"/>
                </a:solidFill>
                <a:latin typeface="Calibri"/>
              </a:rPr>
              <a:t>8</a:t>
            </a:r>
            <a:r>
              <a:rPr lang="ja-JP" altLang="en-US" sz="1200" dirty="0" smtClean="0">
                <a:solidFill>
                  <a:prstClr val="black"/>
                </a:solidFill>
                <a:latin typeface="Calibri"/>
              </a:rPr>
              <a:t>月の月中平均</a:t>
            </a:r>
            <a:r>
              <a:rPr lang="en-GB" sz="1200" dirty="0" smtClean="0">
                <a:solidFill>
                  <a:prstClr val="black"/>
                </a:solidFill>
                <a:latin typeface="Calibri"/>
              </a:rPr>
              <a:t>.</a:t>
            </a:r>
            <a:endParaRPr lang="en-GB" sz="1200" dirty="0">
              <a:solidFill>
                <a:prstClr val="black"/>
              </a:solidFill>
              <a:latin typeface="Calibri"/>
            </a:endParaRPr>
          </a:p>
          <a:p>
            <a:r>
              <a:rPr lang="ja-JP" altLang="en-US" sz="1200" dirty="0" smtClean="0">
                <a:solidFill>
                  <a:prstClr val="black"/>
                </a:solidFill>
                <a:latin typeface="Calibri" panose="020F0502020204030204" pitchFamily="34" charset="0"/>
              </a:rPr>
              <a:t>出典</a:t>
            </a:r>
            <a:r>
              <a:rPr lang="en-GB" sz="1200" dirty="0" smtClean="0">
                <a:solidFill>
                  <a:prstClr val="black"/>
                </a:solidFill>
                <a:latin typeface="Calibri" panose="020F0502020204030204" pitchFamily="34" charset="0"/>
              </a:rPr>
              <a:t>: </a:t>
            </a:r>
            <a:r>
              <a:rPr lang="en-GB" sz="1200" dirty="0">
                <a:solidFill>
                  <a:prstClr val="black"/>
                </a:solidFill>
                <a:latin typeface="Calibri" panose="020F0502020204030204" pitchFamily="34" charset="0"/>
              </a:rPr>
              <a:t>Bloomberg.</a:t>
            </a:r>
            <a:endParaRPr lang="en-GB" sz="1200" dirty="0">
              <a:solidFill>
                <a:srgbClr val="EEECE1">
                  <a:lumMod val="10000"/>
                </a:srgbClr>
              </a:solidFill>
              <a:latin typeface="Calibri" panose="020F0502020204030204" pitchFamily="34" charset="0"/>
            </a:endParaRPr>
          </a:p>
        </p:txBody>
      </p:sp>
      <p:sp>
        <p:nvSpPr>
          <p:cNvPr id="19" name="TextBox 18"/>
          <p:cNvSpPr txBox="1"/>
          <p:nvPr/>
        </p:nvSpPr>
        <p:spPr>
          <a:xfrm>
            <a:off x="1622579" y="1433272"/>
            <a:ext cx="6176568" cy="369332"/>
          </a:xfrm>
          <a:prstGeom prst="rect">
            <a:avLst/>
          </a:prstGeom>
          <a:noFill/>
        </p:spPr>
        <p:txBody>
          <a:bodyPr wrap="square" rtlCol="0">
            <a:spAutoFit/>
          </a:bodyPr>
          <a:lstStyle/>
          <a:p>
            <a:pPr algn="ctr"/>
            <a:r>
              <a:rPr lang="ja-JP" altLang="en-US" b="1" dirty="0" smtClean="0">
                <a:solidFill>
                  <a:prstClr val="black"/>
                </a:solidFill>
                <a:latin typeface="Calibri" pitchFamily="34" charset="0"/>
              </a:rPr>
              <a:t>国債のイールドカーブ</a:t>
            </a:r>
            <a:endParaRPr lang="en-US" b="1" dirty="0" smtClean="0">
              <a:solidFill>
                <a:prstClr val="black"/>
              </a:solidFill>
              <a:latin typeface="Calibri" pitchFamily="34" charset="0"/>
            </a:endParaRPr>
          </a:p>
        </p:txBody>
      </p:sp>
      <p:sp>
        <p:nvSpPr>
          <p:cNvPr id="21" name="TextBox 20"/>
          <p:cNvSpPr txBox="1"/>
          <p:nvPr/>
        </p:nvSpPr>
        <p:spPr>
          <a:xfrm>
            <a:off x="355915" y="1986407"/>
            <a:ext cx="2401638" cy="307777"/>
          </a:xfrm>
          <a:prstGeom prst="rect">
            <a:avLst/>
          </a:prstGeom>
          <a:noFill/>
        </p:spPr>
        <p:txBody>
          <a:bodyPr wrap="square" rtlCol="0">
            <a:spAutoFit/>
          </a:bodyPr>
          <a:lstStyle/>
          <a:p>
            <a:pPr algn="ctr"/>
            <a:r>
              <a:rPr lang="ja-JP" altLang="en-US" sz="1400" b="1" dirty="0">
                <a:solidFill>
                  <a:prstClr val="black"/>
                </a:solidFill>
                <a:latin typeface="Calibri" pitchFamily="34" charset="0"/>
              </a:rPr>
              <a:t>米国</a:t>
            </a:r>
            <a:endParaRPr lang="en-US" sz="1400" b="1" dirty="0" smtClean="0">
              <a:solidFill>
                <a:prstClr val="black"/>
              </a:solidFill>
              <a:latin typeface="Calibri" pitchFamily="34" charset="0"/>
            </a:endParaRPr>
          </a:p>
        </p:txBody>
      </p:sp>
      <p:cxnSp>
        <p:nvCxnSpPr>
          <p:cNvPr id="3" name="Straight Arrow Connector 2"/>
          <p:cNvCxnSpPr/>
          <p:nvPr/>
        </p:nvCxnSpPr>
        <p:spPr>
          <a:xfrm>
            <a:off x="2361688" y="3429000"/>
            <a:ext cx="0"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FS-MB-2\SDataECO\Units\FRONTOFFICE\Interim Economic Outlooks\2016 September\Charts\IEO_Slide_Fig_Yield_curve_EA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1292" y="2190705"/>
            <a:ext cx="3312369" cy="420562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5108667" y="3285407"/>
            <a:ext cx="0" cy="1008112"/>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81932" y="1986043"/>
            <a:ext cx="2401638" cy="307777"/>
          </a:xfrm>
          <a:prstGeom prst="rect">
            <a:avLst/>
          </a:prstGeom>
          <a:noFill/>
        </p:spPr>
        <p:txBody>
          <a:bodyPr wrap="square" rtlCol="0">
            <a:spAutoFit/>
          </a:bodyPr>
          <a:lstStyle/>
          <a:p>
            <a:pPr algn="ctr"/>
            <a:r>
              <a:rPr lang="ja-JP" altLang="en-US" sz="1400" b="1" dirty="0" smtClean="0">
                <a:solidFill>
                  <a:prstClr val="black"/>
                </a:solidFill>
                <a:latin typeface="Calibri" pitchFamily="34" charset="0"/>
              </a:rPr>
              <a:t>ユーロ圏</a:t>
            </a:r>
            <a:endParaRPr lang="en-US" sz="1400" b="1" dirty="0" smtClean="0">
              <a:solidFill>
                <a:prstClr val="black"/>
              </a:solidFill>
              <a:latin typeface="Calibri" pitchFamily="34" charset="0"/>
            </a:endParaRPr>
          </a:p>
        </p:txBody>
      </p:sp>
      <p:pic>
        <p:nvPicPr>
          <p:cNvPr id="3076" name="Picture 4" descr="\\FS-MB-2\SDataECO\Units\FRONTOFFICE\Interim Economic Outlooks\2016 September\Charts\IEO_Slide_Fig_Yield_curve_JPN_E_1_2P_P2C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2079" y="2165988"/>
            <a:ext cx="3216344" cy="422272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409432" y="1985949"/>
            <a:ext cx="2401638" cy="307777"/>
          </a:xfrm>
          <a:prstGeom prst="rect">
            <a:avLst/>
          </a:prstGeom>
          <a:noFill/>
        </p:spPr>
        <p:txBody>
          <a:bodyPr wrap="square" rtlCol="0">
            <a:spAutoFit/>
          </a:bodyPr>
          <a:lstStyle/>
          <a:p>
            <a:pPr algn="ctr"/>
            <a:r>
              <a:rPr lang="ja-JP" altLang="en-US" sz="1400" b="1" dirty="0">
                <a:solidFill>
                  <a:prstClr val="black"/>
                </a:solidFill>
                <a:latin typeface="Calibri" pitchFamily="34" charset="0"/>
              </a:rPr>
              <a:t>日本</a:t>
            </a:r>
            <a:endParaRPr lang="en-US" sz="1400" b="1" dirty="0" smtClean="0">
              <a:solidFill>
                <a:prstClr val="black"/>
              </a:solidFill>
              <a:latin typeface="Calibri" pitchFamily="34" charset="0"/>
            </a:endParaRPr>
          </a:p>
        </p:txBody>
      </p:sp>
      <p:cxnSp>
        <p:nvCxnSpPr>
          <p:cNvPr id="18" name="Straight Arrow Connector 17"/>
          <p:cNvCxnSpPr/>
          <p:nvPr/>
        </p:nvCxnSpPr>
        <p:spPr>
          <a:xfrm>
            <a:off x="8244408" y="4437112"/>
            <a:ext cx="0"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887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ECO\Economic_Outlook_Graphs\EO100\Workspace_IEO\IEO_Slide_Fig_GDP_Expectations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 y="1794572"/>
            <a:ext cx="4589436" cy="4370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237211"/>
            <a:ext cx="8064896" cy="923330"/>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長期の成長期待が低下しているにもかかわらず、資産価格は上昇</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13</a:t>
            </a:fld>
            <a:endParaRPr lang="en-GB"/>
          </a:p>
        </p:txBody>
      </p:sp>
      <p:sp>
        <p:nvSpPr>
          <p:cNvPr id="9" name="Rectangle 8"/>
          <p:cNvSpPr/>
          <p:nvPr/>
        </p:nvSpPr>
        <p:spPr>
          <a:xfrm>
            <a:off x="6373941" y="1412247"/>
            <a:ext cx="646331" cy="369332"/>
          </a:xfrm>
          <a:prstGeom prst="rect">
            <a:avLst/>
          </a:prstGeom>
        </p:spPr>
        <p:txBody>
          <a:bodyPr wrap="none">
            <a:spAutoFit/>
          </a:bodyPr>
          <a:lstStyle/>
          <a:p>
            <a:r>
              <a:rPr lang="ja-JP" altLang="en-US" b="1" dirty="0">
                <a:solidFill>
                  <a:schemeClr val="bg2">
                    <a:lumMod val="10000"/>
                  </a:schemeClr>
                </a:solidFill>
                <a:latin typeface="Calibri" pitchFamily="34" charset="0"/>
              </a:rPr>
              <a:t>株価</a:t>
            </a:r>
            <a:endParaRPr lang="en-GB" b="1" dirty="0">
              <a:solidFill>
                <a:schemeClr val="bg2">
                  <a:lumMod val="10000"/>
                </a:schemeClr>
              </a:solidFill>
              <a:latin typeface="Calibri" pitchFamily="34" charset="0"/>
            </a:endParaRPr>
          </a:p>
        </p:txBody>
      </p:sp>
      <p:sp>
        <p:nvSpPr>
          <p:cNvPr id="2" name="Rectangle 1"/>
          <p:cNvSpPr/>
          <p:nvPr/>
        </p:nvSpPr>
        <p:spPr>
          <a:xfrm>
            <a:off x="1272320" y="1410562"/>
            <a:ext cx="2460930" cy="553998"/>
          </a:xfrm>
          <a:prstGeom prst="rect">
            <a:avLst/>
          </a:prstGeom>
        </p:spPr>
        <p:txBody>
          <a:bodyPr wrap="none">
            <a:spAutoFit/>
          </a:bodyPr>
          <a:lstStyle/>
          <a:p>
            <a:pPr algn="ctr"/>
            <a:r>
              <a:rPr lang="ja-JP" altLang="en-US" b="1" dirty="0" smtClean="0">
                <a:solidFill>
                  <a:schemeClr val="bg2">
                    <a:lumMod val="10000"/>
                  </a:schemeClr>
                </a:solidFill>
                <a:latin typeface="Calibri" pitchFamily="34" charset="0"/>
              </a:rPr>
              <a:t>長期の</a:t>
            </a:r>
            <a:r>
              <a:rPr lang="en-GB" b="1" dirty="0" smtClean="0">
                <a:solidFill>
                  <a:schemeClr val="bg2">
                    <a:lumMod val="10000"/>
                  </a:schemeClr>
                </a:solidFill>
                <a:latin typeface="Calibri" pitchFamily="34" charset="0"/>
              </a:rPr>
              <a:t>GDP</a:t>
            </a:r>
            <a:r>
              <a:rPr lang="ja-JP" altLang="en-US" b="1" dirty="0" smtClean="0">
                <a:solidFill>
                  <a:schemeClr val="bg2">
                    <a:lumMod val="10000"/>
                  </a:schemeClr>
                </a:solidFill>
                <a:latin typeface="Calibri" pitchFamily="34" charset="0"/>
              </a:rPr>
              <a:t>成長率予測</a:t>
            </a:r>
            <a:r>
              <a:rPr lang="en-GB" b="1" dirty="0" smtClean="0">
                <a:solidFill>
                  <a:schemeClr val="bg2">
                    <a:lumMod val="10000"/>
                  </a:schemeClr>
                </a:solidFill>
                <a:latin typeface="Calibri" pitchFamily="34" charset="0"/>
              </a:rPr>
              <a:t/>
            </a:r>
            <a:br>
              <a:rPr lang="en-GB" b="1" dirty="0" smtClean="0">
                <a:solidFill>
                  <a:schemeClr val="bg2">
                    <a:lumMod val="10000"/>
                  </a:schemeClr>
                </a:solidFill>
                <a:latin typeface="Calibri" pitchFamily="34" charset="0"/>
              </a:rPr>
            </a:br>
            <a:r>
              <a:rPr lang="ja-JP" altLang="en-US" sz="1200" i="1" dirty="0">
                <a:solidFill>
                  <a:schemeClr val="bg2">
                    <a:lumMod val="10000"/>
                  </a:schemeClr>
                </a:solidFill>
                <a:latin typeface="Calibri" pitchFamily="34" charset="0"/>
              </a:rPr>
              <a:t>過去</a:t>
            </a:r>
            <a:r>
              <a:rPr lang="en-US" altLang="ja-JP" sz="1200" i="1" dirty="0">
                <a:solidFill>
                  <a:schemeClr val="bg2">
                    <a:lumMod val="10000"/>
                  </a:schemeClr>
                </a:solidFill>
                <a:latin typeface="Calibri" pitchFamily="34" charset="0"/>
              </a:rPr>
              <a:t>5</a:t>
            </a:r>
            <a:r>
              <a:rPr lang="ja-JP" altLang="en-US" sz="1200" i="1" dirty="0" smtClean="0">
                <a:solidFill>
                  <a:schemeClr val="bg2">
                    <a:lumMod val="10000"/>
                  </a:schemeClr>
                </a:solidFill>
                <a:latin typeface="Calibri" pitchFamily="34" charset="0"/>
              </a:rPr>
              <a:t>年の変化幅</a:t>
            </a:r>
            <a:endParaRPr lang="en-GB" sz="1200" dirty="0">
              <a:solidFill>
                <a:srgbClr val="FF0000"/>
              </a:solidFill>
            </a:endParaRPr>
          </a:p>
        </p:txBody>
      </p:sp>
      <p:pic>
        <p:nvPicPr>
          <p:cNvPr id="11" name="Picture 10" descr="K:\ECO\Economic_Outlook_Graphs\EO100\Workspace_IEO\IEO_Slide_Fig_Equities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5805" y="1844746"/>
            <a:ext cx="4465290" cy="45365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0426" y="6257836"/>
            <a:ext cx="7992888" cy="600164"/>
          </a:xfrm>
          <a:prstGeom prst="rect">
            <a:avLst/>
          </a:prstGeom>
          <a:noFill/>
        </p:spPr>
        <p:txBody>
          <a:bodyPr wrap="square" rtlCol="0">
            <a:spAutoFit/>
          </a:bodyPr>
          <a:lstStyle/>
          <a:p>
            <a:r>
              <a:rPr lang="ja-JP" altLang="en-US" sz="1100" dirty="0" smtClean="0">
                <a:solidFill>
                  <a:schemeClr val="bg2">
                    <a:lumMod val="10000"/>
                  </a:schemeClr>
                </a:solidFill>
                <a:latin typeface="Calibri" panose="020F0502020204030204" pitchFamily="34" charset="0"/>
              </a:rPr>
              <a:t>注</a:t>
            </a:r>
            <a:r>
              <a:rPr lang="en-US" sz="1100" dirty="0" smtClean="0">
                <a:solidFill>
                  <a:schemeClr val="bg2">
                    <a:lumMod val="10000"/>
                  </a:schemeClr>
                </a:solidFill>
                <a:latin typeface="Calibri" panose="020F0502020204030204" pitchFamily="34" charset="0"/>
              </a:rPr>
              <a:t>: 2011</a:t>
            </a:r>
            <a:r>
              <a:rPr lang="ja-JP" altLang="en-US" sz="1100" dirty="0" smtClean="0">
                <a:solidFill>
                  <a:schemeClr val="bg2">
                    <a:lumMod val="10000"/>
                  </a:schemeClr>
                </a:solidFill>
                <a:latin typeface="Calibri" panose="020F0502020204030204" pitchFamily="34" charset="0"/>
              </a:rPr>
              <a:t>年</a:t>
            </a:r>
            <a:r>
              <a:rPr lang="en-US" altLang="ja-JP" sz="1100" dirty="0" smtClean="0">
                <a:solidFill>
                  <a:schemeClr val="bg2">
                    <a:lumMod val="10000"/>
                  </a:schemeClr>
                </a:solidFill>
                <a:latin typeface="Calibri" panose="020F0502020204030204" pitchFamily="34" charset="0"/>
              </a:rPr>
              <a:t>4</a:t>
            </a:r>
            <a:r>
              <a:rPr lang="ja-JP" altLang="en-US" sz="1100" dirty="0" smtClean="0">
                <a:solidFill>
                  <a:schemeClr val="bg2">
                    <a:lumMod val="10000"/>
                  </a:schemeClr>
                </a:solidFill>
                <a:latin typeface="Calibri" panose="020F0502020204030204" pitchFamily="34" charset="0"/>
              </a:rPr>
              <a:t>月</a:t>
            </a:r>
            <a:r>
              <a:rPr lang="ja-JP" altLang="en-US" sz="1100" dirty="0">
                <a:solidFill>
                  <a:schemeClr val="bg2">
                    <a:lumMod val="10000"/>
                  </a:schemeClr>
                </a:solidFill>
                <a:latin typeface="Calibri" panose="020F0502020204030204" pitchFamily="34" charset="0"/>
              </a:rPr>
              <a:t>に行った</a:t>
            </a:r>
            <a:r>
              <a:rPr lang="en-US" altLang="ja-JP" sz="1100" dirty="0" smtClean="0">
                <a:solidFill>
                  <a:schemeClr val="bg2">
                    <a:lumMod val="10000"/>
                  </a:schemeClr>
                </a:solidFill>
                <a:latin typeface="Calibri" panose="020F0502020204030204" pitchFamily="34" charset="0"/>
              </a:rPr>
              <a:t>2012-21</a:t>
            </a:r>
            <a:r>
              <a:rPr lang="ja-JP" altLang="en-US" sz="1100" dirty="0" smtClean="0">
                <a:solidFill>
                  <a:schemeClr val="bg2">
                    <a:lumMod val="10000"/>
                  </a:schemeClr>
                </a:solidFill>
                <a:latin typeface="Calibri" panose="020F0502020204030204" pitchFamily="34" charset="0"/>
              </a:rPr>
              <a:t>年の</a:t>
            </a:r>
            <a:r>
              <a:rPr lang="en-US" altLang="ja-JP" sz="1100" dirty="0" smtClean="0">
                <a:solidFill>
                  <a:schemeClr val="bg2">
                    <a:lumMod val="10000"/>
                  </a:schemeClr>
                </a:solidFill>
                <a:latin typeface="Calibri" panose="020F0502020204030204" pitchFamily="34" charset="0"/>
              </a:rPr>
              <a:t>GDP</a:t>
            </a:r>
            <a:r>
              <a:rPr lang="ja-JP" altLang="en-US" sz="1100" dirty="0" smtClean="0">
                <a:solidFill>
                  <a:schemeClr val="bg2">
                    <a:lumMod val="10000"/>
                  </a:schemeClr>
                </a:solidFill>
                <a:latin typeface="Calibri" panose="020F0502020204030204" pitchFamily="34" charset="0"/>
              </a:rPr>
              <a:t>成長率の予測から、</a:t>
            </a:r>
            <a:r>
              <a:rPr lang="en-US" altLang="ja-JP" sz="1100" dirty="0" smtClean="0">
                <a:solidFill>
                  <a:schemeClr val="bg2">
                    <a:lumMod val="10000"/>
                  </a:schemeClr>
                </a:solidFill>
                <a:latin typeface="Calibri" panose="020F0502020204030204" pitchFamily="34" charset="0"/>
              </a:rPr>
              <a:t>2016</a:t>
            </a:r>
            <a:r>
              <a:rPr lang="ja-JP" altLang="en-US" sz="1100" dirty="0" smtClean="0">
                <a:solidFill>
                  <a:schemeClr val="bg2">
                    <a:lumMod val="10000"/>
                  </a:schemeClr>
                </a:solidFill>
                <a:latin typeface="Calibri" panose="020F0502020204030204" pitchFamily="34" charset="0"/>
              </a:rPr>
              <a:t>年</a:t>
            </a:r>
            <a:r>
              <a:rPr lang="en-US" altLang="ja-JP" sz="1100" dirty="0" smtClean="0">
                <a:solidFill>
                  <a:schemeClr val="bg2">
                    <a:lumMod val="10000"/>
                  </a:schemeClr>
                </a:solidFill>
                <a:latin typeface="Calibri" panose="020F0502020204030204" pitchFamily="34" charset="0"/>
              </a:rPr>
              <a:t>4</a:t>
            </a:r>
            <a:r>
              <a:rPr lang="ja-JP" altLang="en-US" sz="1100" dirty="0" smtClean="0">
                <a:solidFill>
                  <a:schemeClr val="bg2">
                    <a:lumMod val="10000"/>
                  </a:schemeClr>
                </a:solidFill>
                <a:latin typeface="Calibri" panose="020F0502020204030204" pitchFamily="34" charset="0"/>
              </a:rPr>
              <a:t>月に行った</a:t>
            </a:r>
            <a:r>
              <a:rPr lang="en-US" altLang="ja-JP" sz="1100" dirty="0" smtClean="0">
                <a:solidFill>
                  <a:schemeClr val="bg2">
                    <a:lumMod val="10000"/>
                  </a:schemeClr>
                </a:solidFill>
                <a:latin typeface="Calibri" panose="020F0502020204030204" pitchFamily="34" charset="0"/>
              </a:rPr>
              <a:t>2017-26</a:t>
            </a:r>
            <a:r>
              <a:rPr lang="ja-JP" altLang="en-US" sz="1100" dirty="0" smtClean="0">
                <a:solidFill>
                  <a:schemeClr val="bg2">
                    <a:lumMod val="10000"/>
                  </a:schemeClr>
                </a:solidFill>
                <a:latin typeface="Calibri" panose="020F0502020204030204" pitchFamily="34" charset="0"/>
              </a:rPr>
              <a:t>年の</a:t>
            </a:r>
            <a:r>
              <a:rPr lang="en-US" altLang="ja-JP" sz="1100" dirty="0" smtClean="0">
                <a:solidFill>
                  <a:schemeClr val="bg2">
                    <a:lumMod val="10000"/>
                  </a:schemeClr>
                </a:solidFill>
                <a:latin typeface="Calibri" panose="020F0502020204030204" pitchFamily="34" charset="0"/>
              </a:rPr>
              <a:t>GDP</a:t>
            </a:r>
            <a:r>
              <a:rPr lang="ja-JP" altLang="en-US" sz="1100" dirty="0" smtClean="0">
                <a:solidFill>
                  <a:schemeClr val="bg2">
                    <a:lumMod val="10000"/>
                  </a:schemeClr>
                </a:solidFill>
                <a:latin typeface="Calibri" panose="020F0502020204030204" pitchFamily="34" charset="0"/>
              </a:rPr>
              <a:t>成長率の予測の差。</a:t>
            </a:r>
            <a:r>
              <a:rPr lang="en-US" sz="1100" dirty="0" smtClean="0">
                <a:solidFill>
                  <a:schemeClr val="bg2">
                    <a:lumMod val="10000"/>
                  </a:schemeClr>
                </a:solidFill>
                <a:latin typeface="Calibri" panose="020F0502020204030204" pitchFamily="34" charset="0"/>
              </a:rPr>
              <a:t> OECD</a:t>
            </a:r>
            <a:r>
              <a:rPr lang="ja-JP" altLang="en-US" sz="1100" dirty="0" err="1" smtClean="0">
                <a:solidFill>
                  <a:schemeClr val="bg2">
                    <a:lumMod val="10000"/>
                  </a:schemeClr>
                </a:solidFill>
                <a:latin typeface="Calibri" panose="020F0502020204030204" pitchFamily="34" charset="0"/>
              </a:rPr>
              <a:t>、</a:t>
            </a:r>
            <a:r>
              <a:rPr lang="ja-JP" altLang="en-US" sz="1100" dirty="0" smtClean="0">
                <a:solidFill>
                  <a:schemeClr val="bg2">
                    <a:lumMod val="10000"/>
                  </a:schemeClr>
                </a:solidFill>
                <a:latin typeface="Calibri" panose="020F0502020204030204" pitchFamily="34" charset="0"/>
              </a:rPr>
              <a:t>世界の成長率の数値は、図示されている国の</a:t>
            </a:r>
            <a:r>
              <a:rPr lang="en-US" altLang="ja-JP" sz="1100" dirty="0" smtClean="0">
                <a:solidFill>
                  <a:schemeClr val="bg2">
                    <a:lumMod val="10000"/>
                  </a:schemeClr>
                </a:solidFill>
                <a:latin typeface="Calibri" panose="020F0502020204030204" pitchFamily="34" charset="0"/>
              </a:rPr>
              <a:t>GDP</a:t>
            </a:r>
            <a:r>
              <a:rPr lang="ja-JP" altLang="en-US" sz="1100" dirty="0" smtClean="0">
                <a:solidFill>
                  <a:schemeClr val="bg2">
                    <a:lumMod val="10000"/>
                  </a:schemeClr>
                </a:solidFill>
                <a:latin typeface="Calibri" panose="020F0502020204030204" pitchFamily="34" charset="0"/>
              </a:rPr>
              <a:t>を</a:t>
            </a:r>
            <a:r>
              <a:rPr lang="en-US" altLang="ja-JP" sz="1100" dirty="0" smtClean="0">
                <a:solidFill>
                  <a:schemeClr val="bg2">
                    <a:lumMod val="10000"/>
                  </a:schemeClr>
                </a:solidFill>
                <a:latin typeface="Calibri" panose="020F0502020204030204" pitchFamily="34" charset="0"/>
              </a:rPr>
              <a:t>2015</a:t>
            </a:r>
            <a:r>
              <a:rPr lang="ja-JP" altLang="en-US" sz="1100" dirty="0" smtClean="0">
                <a:solidFill>
                  <a:schemeClr val="bg2">
                    <a:lumMod val="10000"/>
                  </a:schemeClr>
                </a:solidFill>
                <a:latin typeface="Calibri" panose="020F0502020204030204" pitchFamily="34" charset="0"/>
              </a:rPr>
              <a:t>年の購買力平価に基づき換算し、加重平均した値を下に計算。</a:t>
            </a:r>
            <a:endParaRPr lang="en-US" sz="1100" dirty="0">
              <a:solidFill>
                <a:schemeClr val="bg2">
                  <a:lumMod val="10000"/>
                </a:schemeClr>
              </a:solidFill>
              <a:latin typeface="Calibri" panose="020F0502020204030204" pitchFamily="34" charset="0"/>
            </a:endParaRPr>
          </a:p>
          <a:p>
            <a:r>
              <a:rPr lang="ja-JP" altLang="en-US" sz="1100" dirty="0" smtClean="0">
                <a:solidFill>
                  <a:schemeClr val="bg2">
                    <a:lumMod val="10000"/>
                  </a:schemeClr>
                </a:solidFill>
                <a:latin typeface="Calibri" panose="020F0502020204030204" pitchFamily="34" charset="0"/>
              </a:rPr>
              <a:t>出典</a:t>
            </a:r>
            <a:r>
              <a:rPr lang="en-US" sz="1100" dirty="0" smtClean="0">
                <a:solidFill>
                  <a:schemeClr val="bg2">
                    <a:lumMod val="10000"/>
                  </a:schemeClr>
                </a:solidFill>
                <a:latin typeface="Calibri" panose="020F0502020204030204" pitchFamily="34" charset="0"/>
              </a:rPr>
              <a:t>: </a:t>
            </a:r>
            <a:r>
              <a:rPr lang="en-US" sz="1100" dirty="0">
                <a:solidFill>
                  <a:schemeClr val="bg2">
                    <a:lumMod val="10000"/>
                  </a:schemeClr>
                </a:solidFill>
                <a:latin typeface="Calibri" panose="020F0502020204030204" pitchFamily="34" charset="0"/>
              </a:rPr>
              <a:t>Consensus Forecasts; </a:t>
            </a:r>
            <a:r>
              <a:rPr lang="ja-JP" altLang="en-US" sz="1100" dirty="0" smtClean="0">
                <a:solidFill>
                  <a:schemeClr val="bg2">
                    <a:lumMod val="10000"/>
                  </a:schemeClr>
                </a:solidFill>
                <a:latin typeface="Calibri" panose="020F0502020204030204" pitchFamily="34" charset="0"/>
              </a:rPr>
              <a:t>トムソン・ロイター</a:t>
            </a:r>
            <a:r>
              <a:rPr lang="en-GB" sz="1100" dirty="0" smtClean="0">
                <a:solidFill>
                  <a:schemeClr val="bg2">
                    <a:lumMod val="10000"/>
                  </a:schemeClr>
                </a:solidFill>
                <a:latin typeface="Calibri" panose="020F0502020204030204" pitchFamily="34" charset="0"/>
              </a:rPr>
              <a:t>; </a:t>
            </a:r>
            <a:r>
              <a:rPr lang="en-US" sz="1100" dirty="0" smtClean="0">
                <a:solidFill>
                  <a:schemeClr val="bg2">
                    <a:lumMod val="10000"/>
                  </a:schemeClr>
                </a:solidFill>
                <a:latin typeface="Calibri" panose="020F0502020204030204" pitchFamily="34" charset="0"/>
              </a:rPr>
              <a:t>OECD</a:t>
            </a:r>
            <a:r>
              <a:rPr lang="ja-JP" altLang="en-US" sz="1100" dirty="0" smtClean="0">
                <a:solidFill>
                  <a:schemeClr val="bg2">
                    <a:lumMod val="10000"/>
                  </a:schemeClr>
                </a:solidFill>
                <a:latin typeface="Calibri" panose="020F0502020204030204" pitchFamily="34" charset="0"/>
              </a:rPr>
              <a:t>による計算</a:t>
            </a:r>
            <a:endParaRPr lang="en-GB" sz="1100" dirty="0" smtClean="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238569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ECO\Economic_Outlook_Graphs\EO100\Workspace_IEO\IEO_Slide_Fig_Quality_Corporate_Bonds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85" y="2216015"/>
            <a:ext cx="4333099" cy="40933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8076" y="298788"/>
            <a:ext cx="7704856" cy="923330"/>
          </a:xfrm>
          <a:prstGeom prst="rect">
            <a:avLst/>
          </a:prstGeom>
        </p:spPr>
        <p:txBody>
          <a:bodyPr wrap="square">
            <a:spAutoFit/>
          </a:bodyPr>
          <a:lstStyle/>
          <a:p>
            <a:pPr algn="ctr">
              <a:defRPr/>
            </a:pPr>
            <a:r>
              <a:rPr lang="ja-JP" altLang="en-US" sz="2700" b="1" dirty="0">
                <a:solidFill>
                  <a:schemeClr val="tx2">
                    <a:lumMod val="60000"/>
                    <a:lumOff val="40000"/>
                  </a:schemeClr>
                </a:solidFill>
                <a:latin typeface="+mj-lt"/>
              </a:rPr>
              <a:t>利回りを求める</a:t>
            </a:r>
            <a:r>
              <a:rPr lang="ja-JP" altLang="en-US" sz="2700" b="1" dirty="0" smtClean="0">
                <a:solidFill>
                  <a:schemeClr val="tx2">
                    <a:lumMod val="60000"/>
                    <a:lumOff val="40000"/>
                  </a:schemeClr>
                </a:solidFill>
                <a:latin typeface="+mj-lt"/>
              </a:rPr>
              <a:t>行動、いくつかの市場における価格の歪みにより、リスクは増加</a:t>
            </a:r>
            <a:endParaRPr lang="en-US"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14</a:t>
            </a:fld>
            <a:endParaRPr lang="en-GB"/>
          </a:p>
        </p:txBody>
      </p:sp>
      <p:sp>
        <p:nvSpPr>
          <p:cNvPr id="13" name="TextBox 12"/>
          <p:cNvSpPr txBox="1"/>
          <p:nvPr/>
        </p:nvSpPr>
        <p:spPr>
          <a:xfrm>
            <a:off x="229281" y="6371782"/>
            <a:ext cx="8131189" cy="461665"/>
          </a:xfrm>
          <a:prstGeom prst="rect">
            <a:avLst/>
          </a:prstGeom>
          <a:noFill/>
        </p:spPr>
        <p:txBody>
          <a:bodyPr wrap="square" rtlCol="0">
            <a:spAutoFit/>
          </a:bodyPr>
          <a:lstStyle/>
          <a:p>
            <a:r>
              <a:rPr lang="en-GB" sz="1200" dirty="0" smtClean="0">
                <a:solidFill>
                  <a:schemeClr val="bg2">
                    <a:lumMod val="10000"/>
                  </a:schemeClr>
                </a:solidFill>
                <a:latin typeface="Calibri" panose="020F0502020204030204" pitchFamily="34" charset="0"/>
              </a:rPr>
              <a:t/>
            </a:r>
            <a:br>
              <a:rPr lang="en-GB"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en-GB" sz="1200" dirty="0" err="1" smtClean="0">
                <a:solidFill>
                  <a:schemeClr val="bg2">
                    <a:lumMod val="10000"/>
                  </a:schemeClr>
                </a:solidFill>
                <a:latin typeface="Calibri" panose="020F0502020204030204" pitchFamily="34" charset="0"/>
              </a:rPr>
              <a:t>FactSet</a:t>
            </a:r>
            <a:r>
              <a:rPr lang="en-GB" sz="1200" dirty="0" smtClean="0">
                <a:solidFill>
                  <a:schemeClr val="bg2">
                    <a:lumMod val="10000"/>
                  </a:schemeClr>
                </a:solidFill>
                <a:latin typeface="Calibri" panose="020F0502020204030204" pitchFamily="34" charset="0"/>
              </a:rPr>
              <a:t>; </a:t>
            </a:r>
            <a:r>
              <a:rPr lang="en-US" sz="1200" dirty="0" smtClean="0">
                <a:solidFill>
                  <a:schemeClr val="bg2">
                    <a:lumMod val="10000"/>
                  </a:schemeClr>
                </a:solidFill>
                <a:latin typeface="Calibri" panose="020F0502020204030204" pitchFamily="34" charset="0"/>
              </a:rPr>
              <a:t>OECD </a:t>
            </a:r>
            <a:r>
              <a:rPr lang="en-US" sz="1200" dirty="0">
                <a:solidFill>
                  <a:schemeClr val="bg2">
                    <a:lumMod val="10000"/>
                  </a:schemeClr>
                </a:solidFill>
                <a:latin typeface="Calibri" panose="020F0502020204030204" pitchFamily="34" charset="0"/>
              </a:rPr>
              <a:t>Business and Finance Scoreboard; </a:t>
            </a:r>
            <a:r>
              <a:rPr lang="en-US" sz="1200" dirty="0" smtClean="0">
                <a:solidFill>
                  <a:schemeClr val="bg2">
                    <a:lumMod val="10000"/>
                  </a:schemeClr>
                </a:solidFill>
                <a:latin typeface="Calibri" panose="020F0502020204030204" pitchFamily="34" charset="0"/>
              </a:rPr>
              <a:t>Bloomberg</a:t>
            </a:r>
            <a:r>
              <a:rPr lang="en-US" sz="1200" dirty="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トムソン・ロイター</a:t>
            </a:r>
            <a:r>
              <a:rPr lang="en-US" sz="1200" dirty="0" smtClean="0">
                <a:solidFill>
                  <a:schemeClr val="bg2">
                    <a:lumMod val="10000"/>
                  </a:schemeClr>
                </a:solidFill>
                <a:latin typeface="Calibri" panose="020F0502020204030204" pitchFamily="34" charset="0"/>
              </a:rPr>
              <a:t>.</a:t>
            </a:r>
            <a:endParaRPr lang="en-GB" sz="1200" dirty="0">
              <a:solidFill>
                <a:schemeClr val="bg2">
                  <a:lumMod val="10000"/>
                </a:schemeClr>
              </a:solidFill>
              <a:latin typeface="Calibri" panose="020F0502020204030204" pitchFamily="34" charset="0"/>
            </a:endParaRPr>
          </a:p>
        </p:txBody>
      </p:sp>
      <p:sp>
        <p:nvSpPr>
          <p:cNvPr id="12" name="TextBox 11"/>
          <p:cNvSpPr txBox="1"/>
          <p:nvPr/>
        </p:nvSpPr>
        <p:spPr>
          <a:xfrm>
            <a:off x="62754" y="1487661"/>
            <a:ext cx="4591275" cy="584775"/>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社債の質は</a:t>
            </a:r>
            <a:r>
              <a:rPr lang="ja-JP" altLang="en-US" sz="2000" b="1" dirty="0" smtClean="0">
                <a:solidFill>
                  <a:schemeClr val="bg2">
                    <a:lumMod val="10000"/>
                  </a:schemeClr>
                </a:solidFill>
                <a:latin typeface="Calibri" pitchFamily="34" charset="0"/>
              </a:rPr>
              <a:t>低下</a:t>
            </a:r>
            <a:endParaRPr lang="en-GB" sz="2000" b="1" dirty="0" smtClean="0">
              <a:solidFill>
                <a:schemeClr val="bg2">
                  <a:lumMod val="10000"/>
                </a:schemeClr>
              </a:solidFill>
              <a:latin typeface="Calibri" pitchFamily="34" charset="0"/>
            </a:endParaRPr>
          </a:p>
          <a:p>
            <a:pPr algn="ctr"/>
            <a:r>
              <a:rPr lang="ja-JP" altLang="en-US" sz="1200" i="1" dirty="0">
                <a:solidFill>
                  <a:schemeClr val="bg2">
                    <a:lumMod val="10000"/>
                  </a:schemeClr>
                </a:solidFill>
                <a:latin typeface="Calibri" pitchFamily="34" charset="0"/>
              </a:rPr>
              <a:t>新規発行債券</a:t>
            </a:r>
            <a:r>
              <a:rPr lang="ja-JP" altLang="en-US" sz="1200" i="1" dirty="0" smtClean="0">
                <a:solidFill>
                  <a:schemeClr val="bg2">
                    <a:lumMod val="10000"/>
                  </a:schemeClr>
                </a:solidFill>
                <a:latin typeface="Calibri" pitchFamily="34" charset="0"/>
              </a:rPr>
              <a:t>のレーティング指数（発行額による加重平均値）</a:t>
            </a:r>
            <a:endParaRPr lang="en-GB" sz="1200" i="1" dirty="0">
              <a:solidFill>
                <a:schemeClr val="bg2">
                  <a:lumMod val="10000"/>
                </a:schemeClr>
              </a:solidFill>
              <a:latin typeface="Calibri" pitchFamily="34" charset="0"/>
            </a:endParaRPr>
          </a:p>
        </p:txBody>
      </p:sp>
      <p:sp>
        <p:nvSpPr>
          <p:cNvPr id="9" name="TextBox 8"/>
          <p:cNvSpPr txBox="1"/>
          <p:nvPr/>
        </p:nvSpPr>
        <p:spPr>
          <a:xfrm>
            <a:off x="2771800" y="2833191"/>
            <a:ext cx="1622240" cy="307777"/>
          </a:xfrm>
          <a:prstGeom prst="rect">
            <a:avLst/>
          </a:prstGeom>
          <a:noFill/>
        </p:spPr>
        <p:txBody>
          <a:bodyPr wrap="square" rtlCol="0">
            <a:spAutoFit/>
          </a:bodyPr>
          <a:lstStyle/>
          <a:p>
            <a:r>
              <a:rPr lang="ja-JP" altLang="en-US" sz="1400" dirty="0" smtClean="0">
                <a:solidFill>
                  <a:schemeClr val="bg2">
                    <a:lumMod val="10000"/>
                  </a:schemeClr>
                </a:solidFill>
                <a:latin typeface="Calibri" panose="020F0502020204030204" pitchFamily="34" charset="0"/>
              </a:rPr>
              <a:t>低いレーティング</a:t>
            </a:r>
            <a:endParaRPr lang="en-GB" sz="1400" dirty="0">
              <a:solidFill>
                <a:schemeClr val="bg2">
                  <a:lumMod val="10000"/>
                </a:schemeClr>
              </a:solidFill>
              <a:latin typeface="Calibri" panose="020F0502020204030204" pitchFamily="34" charset="0"/>
            </a:endParaRPr>
          </a:p>
        </p:txBody>
      </p:sp>
      <p:cxnSp>
        <p:nvCxnSpPr>
          <p:cNvPr id="11" name="Straight Arrow Connector 10"/>
          <p:cNvCxnSpPr/>
          <p:nvPr/>
        </p:nvCxnSpPr>
        <p:spPr>
          <a:xfrm>
            <a:off x="2771800" y="2771055"/>
            <a:ext cx="0"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25912" y="1476073"/>
            <a:ext cx="4591275" cy="584775"/>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社債</a:t>
            </a:r>
            <a:r>
              <a:rPr lang="ja-JP" altLang="en-US" sz="2000" b="1" dirty="0" smtClean="0">
                <a:solidFill>
                  <a:schemeClr val="bg2">
                    <a:lumMod val="10000"/>
                  </a:schemeClr>
                </a:solidFill>
                <a:latin typeface="Calibri" pitchFamily="34" charset="0"/>
              </a:rPr>
              <a:t>利回りのスプレッドはタイト化</a:t>
            </a:r>
            <a:endParaRPr lang="en-US" altLang="ja-JP" sz="2000" b="1" dirty="0" smtClean="0">
              <a:solidFill>
                <a:schemeClr val="bg2">
                  <a:lumMod val="10000"/>
                </a:schemeClr>
              </a:solidFill>
              <a:latin typeface="Calibri" pitchFamily="34" charset="0"/>
            </a:endParaRPr>
          </a:p>
          <a:p>
            <a:pPr algn="ctr"/>
            <a:r>
              <a:rPr lang="ja-JP" altLang="en-US" sz="1200" i="1" dirty="0" smtClean="0">
                <a:solidFill>
                  <a:schemeClr val="bg2">
                    <a:lumMod val="10000"/>
                  </a:schemeClr>
                </a:solidFill>
                <a:latin typeface="Calibri" pitchFamily="34" charset="0"/>
              </a:rPr>
              <a:t>バンクオブアメリカ・メリルリンチ指数（世界）</a:t>
            </a:r>
            <a:r>
              <a:rPr lang="en-GB" sz="1200" i="1" dirty="0" smtClean="0">
                <a:solidFill>
                  <a:schemeClr val="bg2">
                    <a:lumMod val="10000"/>
                  </a:schemeClr>
                </a:solidFill>
                <a:latin typeface="Calibri" pitchFamily="34" charset="0"/>
              </a:rPr>
              <a:t>, %</a:t>
            </a:r>
            <a:r>
              <a:rPr lang="ja-JP" altLang="en-US" sz="1200" i="1" dirty="0" smtClean="0">
                <a:solidFill>
                  <a:schemeClr val="bg2">
                    <a:lumMod val="10000"/>
                  </a:schemeClr>
                </a:solidFill>
                <a:latin typeface="Calibri" pitchFamily="34" charset="0"/>
              </a:rPr>
              <a:t>ポイント</a:t>
            </a:r>
            <a:endParaRPr lang="en-GB" sz="1200" i="1" dirty="0">
              <a:solidFill>
                <a:schemeClr val="bg2">
                  <a:lumMod val="10000"/>
                </a:schemeClr>
              </a:solidFill>
              <a:latin typeface="Calibri" pitchFamily="34" charset="0"/>
            </a:endParaRPr>
          </a:p>
        </p:txBody>
      </p:sp>
      <p:pic>
        <p:nvPicPr>
          <p:cNvPr id="3076" name="Picture 4" descr="K:\ECO\Economic_Outlook_Graphs\EO100\Workspace_IEO\IEO_Slide_Fig_Corporate_Yields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912" y="2226325"/>
            <a:ext cx="4319587" cy="408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91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6974" y="260648"/>
            <a:ext cx="8424936" cy="861774"/>
          </a:xfrm>
          <a:prstGeom prst="rect">
            <a:avLst/>
          </a:prstGeom>
        </p:spPr>
        <p:txBody>
          <a:bodyPr wrap="square">
            <a:spAutoFit/>
          </a:bodyPr>
          <a:lstStyle/>
          <a:p>
            <a:pPr algn="ctr">
              <a:defRPr/>
            </a:pPr>
            <a:r>
              <a:rPr lang="ja-JP" altLang="en-US" sz="2500" b="1" dirty="0" smtClean="0">
                <a:solidFill>
                  <a:schemeClr val="tx2">
                    <a:lumMod val="60000"/>
                    <a:lumOff val="40000"/>
                  </a:schemeClr>
                </a:solidFill>
                <a:latin typeface="+mj-lt"/>
              </a:rPr>
              <a:t>先進国の不動産価格は上昇、</a:t>
            </a:r>
            <a:endParaRPr lang="en-US" altLang="ja-JP" sz="2500" b="1" dirty="0" smtClean="0">
              <a:solidFill>
                <a:schemeClr val="tx2">
                  <a:lumMod val="60000"/>
                  <a:lumOff val="40000"/>
                </a:schemeClr>
              </a:solidFill>
              <a:latin typeface="+mj-lt"/>
            </a:endParaRPr>
          </a:p>
          <a:p>
            <a:pPr algn="ctr">
              <a:defRPr/>
            </a:pPr>
            <a:r>
              <a:rPr lang="ja-JP" altLang="en-US" sz="2500" b="1" dirty="0" smtClean="0">
                <a:solidFill>
                  <a:schemeClr val="tx2">
                    <a:lumMod val="60000"/>
                    <a:lumOff val="40000"/>
                  </a:schemeClr>
                </a:solidFill>
                <a:latin typeface="+mj-lt"/>
              </a:rPr>
              <a:t>いくつかの新興国では、企業債務</a:t>
            </a:r>
            <a:r>
              <a:rPr lang="ja-JP" altLang="en-US" sz="2500" b="1" dirty="0">
                <a:solidFill>
                  <a:schemeClr val="tx2">
                    <a:lumMod val="60000"/>
                    <a:lumOff val="40000"/>
                  </a:schemeClr>
                </a:solidFill>
                <a:latin typeface="+mj-lt"/>
              </a:rPr>
              <a:t>の</a:t>
            </a:r>
            <a:r>
              <a:rPr lang="ja-JP" altLang="en-US" sz="2500" b="1" dirty="0" smtClean="0">
                <a:solidFill>
                  <a:schemeClr val="tx2">
                    <a:lumMod val="60000"/>
                    <a:lumOff val="40000"/>
                  </a:schemeClr>
                </a:solidFill>
                <a:latin typeface="+mj-lt"/>
              </a:rPr>
              <a:t>程度が高い</a:t>
            </a:r>
            <a:endParaRPr lang="en-GB" sz="25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15</a:t>
            </a:fld>
            <a:endParaRPr lang="en-GB"/>
          </a:p>
        </p:txBody>
      </p:sp>
      <p:sp>
        <p:nvSpPr>
          <p:cNvPr id="13" name="TextBox 12"/>
          <p:cNvSpPr txBox="1"/>
          <p:nvPr/>
        </p:nvSpPr>
        <p:spPr>
          <a:xfrm>
            <a:off x="467544" y="6423719"/>
            <a:ext cx="8280919" cy="461665"/>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en-GB"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右図は非金融法人の債務</a:t>
            </a:r>
            <a:r>
              <a:rPr lang="en-GB" sz="1200" dirty="0" smtClean="0">
                <a:solidFill>
                  <a:schemeClr val="bg2">
                    <a:lumMod val="10000"/>
                  </a:schemeClr>
                </a:solidFill>
                <a:latin typeface="Calibri" panose="020F0502020204030204" pitchFamily="34" charset="0"/>
              </a:rPr>
              <a:t>.</a:t>
            </a:r>
          </a:p>
          <a:p>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en-US" sz="1200" dirty="0" smtClean="0">
                <a:solidFill>
                  <a:schemeClr val="bg2">
                    <a:lumMod val="10000"/>
                  </a:schemeClr>
                </a:solidFill>
                <a:latin typeface="Calibri" panose="020F0502020204030204" pitchFamily="34" charset="0"/>
              </a:rPr>
              <a:t>BIS; and OECD Analytical House Price </a:t>
            </a:r>
            <a:r>
              <a:rPr lang="ja-JP" altLang="en-US" sz="1200" dirty="0" smtClean="0">
                <a:solidFill>
                  <a:schemeClr val="bg2">
                    <a:lumMod val="10000"/>
                  </a:schemeClr>
                </a:solidFill>
                <a:latin typeface="Calibri" panose="020F0502020204030204" pitchFamily="34" charset="0"/>
              </a:rPr>
              <a:t>データベース</a:t>
            </a:r>
            <a:r>
              <a:rPr lang="en-US" sz="1200" dirty="0" smtClean="0">
                <a:solidFill>
                  <a:schemeClr val="bg2">
                    <a:lumMod val="10000"/>
                  </a:schemeClr>
                </a:solidFill>
                <a:latin typeface="Calibri" panose="020F0502020204030204" pitchFamily="34" charset="0"/>
              </a:rPr>
              <a:t>.</a:t>
            </a:r>
            <a:endParaRPr lang="en-GB" sz="1200" dirty="0">
              <a:solidFill>
                <a:schemeClr val="bg2">
                  <a:lumMod val="10000"/>
                </a:schemeClr>
              </a:solidFill>
              <a:latin typeface="Calibri" panose="020F0502020204030204" pitchFamily="34" charset="0"/>
            </a:endParaRPr>
          </a:p>
        </p:txBody>
      </p:sp>
      <p:sp>
        <p:nvSpPr>
          <p:cNvPr id="6" name="Rectangle 5"/>
          <p:cNvSpPr/>
          <p:nvPr/>
        </p:nvSpPr>
        <p:spPr>
          <a:xfrm>
            <a:off x="1345240" y="1420999"/>
            <a:ext cx="1800493" cy="369332"/>
          </a:xfrm>
          <a:prstGeom prst="rect">
            <a:avLst/>
          </a:prstGeom>
        </p:spPr>
        <p:txBody>
          <a:bodyPr wrap="none">
            <a:spAutoFit/>
          </a:bodyPr>
          <a:lstStyle/>
          <a:p>
            <a:r>
              <a:rPr lang="ja-JP" altLang="en-US" b="1" dirty="0">
                <a:solidFill>
                  <a:schemeClr val="bg2">
                    <a:lumMod val="10000"/>
                  </a:schemeClr>
                </a:solidFill>
                <a:latin typeface="Calibri" pitchFamily="34" charset="0"/>
              </a:rPr>
              <a:t>実質不動産価格</a:t>
            </a:r>
            <a:endParaRPr lang="en-GB" b="1" dirty="0">
              <a:solidFill>
                <a:schemeClr val="bg2">
                  <a:lumMod val="10000"/>
                </a:schemeClr>
              </a:solidFill>
              <a:latin typeface="Calibri" pitchFamily="34" charset="0"/>
            </a:endParaRPr>
          </a:p>
        </p:txBody>
      </p:sp>
      <p:sp>
        <p:nvSpPr>
          <p:cNvPr id="12" name="Rectangle 11"/>
          <p:cNvSpPr/>
          <p:nvPr/>
        </p:nvSpPr>
        <p:spPr>
          <a:xfrm>
            <a:off x="5440716" y="1420999"/>
            <a:ext cx="2741456" cy="369332"/>
          </a:xfrm>
          <a:prstGeom prst="rect">
            <a:avLst/>
          </a:prstGeom>
        </p:spPr>
        <p:txBody>
          <a:bodyPr wrap="none">
            <a:spAutoFit/>
          </a:bodyPr>
          <a:lstStyle/>
          <a:p>
            <a:pPr algn="ctr"/>
            <a:r>
              <a:rPr lang="ja-JP" altLang="en-US" b="1" dirty="0" smtClean="0">
                <a:solidFill>
                  <a:schemeClr val="bg2">
                    <a:lumMod val="10000"/>
                  </a:schemeClr>
                </a:solidFill>
                <a:latin typeface="Calibri" pitchFamily="34" charset="0"/>
              </a:rPr>
              <a:t>新興国の企業債務</a:t>
            </a:r>
            <a:r>
              <a:rPr lang="ja-JP" altLang="en-US" b="1" dirty="0">
                <a:solidFill>
                  <a:schemeClr val="bg2">
                    <a:lumMod val="10000"/>
                  </a:schemeClr>
                </a:solidFill>
                <a:latin typeface="Calibri" pitchFamily="34" charset="0"/>
              </a:rPr>
              <a:t>の</a:t>
            </a:r>
            <a:r>
              <a:rPr lang="ja-JP" altLang="en-US" b="1" dirty="0" smtClean="0">
                <a:solidFill>
                  <a:schemeClr val="bg2">
                    <a:lumMod val="10000"/>
                  </a:schemeClr>
                </a:solidFill>
                <a:latin typeface="Calibri" pitchFamily="34" charset="0"/>
              </a:rPr>
              <a:t>程度</a:t>
            </a:r>
            <a:endParaRPr lang="en-GB" sz="1200" i="1" dirty="0"/>
          </a:p>
        </p:txBody>
      </p:sp>
      <p:pic>
        <p:nvPicPr>
          <p:cNvPr id="9" name="Picture 2" descr="\\FS-MB-2\SDataECO\Units\FRONTOFFICE\Interim Economic Outlooks\2016 September\Charts\IEO_Slide_Fig_House_Price_1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19" y="1898794"/>
            <a:ext cx="4319025" cy="45664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ECO\Economic_Outlook_Graphs\EO100\Workspace_IEO\IEO_Slide_Fig_Corporate_Bonds_EMEs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664" y="1898794"/>
            <a:ext cx="4423824" cy="455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771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60648"/>
            <a:ext cx="8172400" cy="923330"/>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持続的な低成長と低金利により、金融機関の</a:t>
            </a:r>
            <a:endParaRPr lang="en-US" altLang="ja-JP" sz="2700" b="1" dirty="0" smtClean="0">
              <a:solidFill>
                <a:schemeClr val="tx2">
                  <a:lumMod val="60000"/>
                  <a:lumOff val="40000"/>
                </a:schemeClr>
              </a:solidFill>
              <a:latin typeface="+mj-lt"/>
            </a:endParaRPr>
          </a:p>
          <a:p>
            <a:pPr algn="ctr">
              <a:defRPr/>
            </a:pPr>
            <a:r>
              <a:rPr lang="ja-JP" altLang="en-US" sz="2700" b="1" dirty="0" smtClean="0">
                <a:solidFill>
                  <a:schemeClr val="tx2">
                    <a:lumMod val="60000"/>
                    <a:lumOff val="40000"/>
                  </a:schemeClr>
                </a:solidFill>
                <a:latin typeface="+mj-lt"/>
              </a:rPr>
              <a:t>ビジネスモデルは難しいものになっている。</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16</a:t>
            </a:fld>
            <a:endParaRPr lang="en-GB"/>
          </a:p>
        </p:txBody>
      </p:sp>
      <p:sp>
        <p:nvSpPr>
          <p:cNvPr id="14" name="TextBox 13"/>
          <p:cNvSpPr txBox="1"/>
          <p:nvPr/>
        </p:nvSpPr>
        <p:spPr>
          <a:xfrm>
            <a:off x="-60690" y="1387882"/>
            <a:ext cx="4680520" cy="584775"/>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銀行株は市場平均を下回っている</a:t>
            </a:r>
            <a:r>
              <a:rPr lang="en-GB" sz="2000" b="1" dirty="0" smtClean="0">
                <a:solidFill>
                  <a:schemeClr val="bg2">
                    <a:lumMod val="10000"/>
                  </a:schemeClr>
                </a:solidFill>
                <a:latin typeface="Calibri" pitchFamily="34" charset="0"/>
              </a:rPr>
              <a:t/>
            </a:r>
            <a:br>
              <a:rPr lang="en-GB" sz="2000" b="1" dirty="0" smtClean="0">
                <a:solidFill>
                  <a:schemeClr val="bg2">
                    <a:lumMod val="10000"/>
                  </a:schemeClr>
                </a:solidFill>
                <a:latin typeface="Calibri" pitchFamily="34" charset="0"/>
              </a:rPr>
            </a:br>
            <a:r>
              <a:rPr lang="ja-JP" altLang="en-US" sz="1200" i="1" dirty="0">
                <a:solidFill>
                  <a:schemeClr val="bg2">
                    <a:lumMod val="10000"/>
                  </a:schemeClr>
                </a:solidFill>
                <a:latin typeface="Calibri" pitchFamily="34" charset="0"/>
              </a:rPr>
              <a:t>マーケット</a:t>
            </a:r>
            <a:r>
              <a:rPr lang="ja-JP" altLang="en-US" sz="1200" i="1" dirty="0" smtClean="0">
                <a:solidFill>
                  <a:schemeClr val="bg2">
                    <a:lumMod val="10000"/>
                  </a:schemeClr>
                </a:solidFill>
                <a:latin typeface="Calibri" pitchFamily="34" charset="0"/>
              </a:rPr>
              <a:t>全体</a:t>
            </a:r>
            <a:r>
              <a:rPr lang="ja-JP" altLang="en-US" sz="1200" i="1" dirty="0">
                <a:solidFill>
                  <a:schemeClr val="bg2">
                    <a:lumMod val="10000"/>
                  </a:schemeClr>
                </a:solidFill>
                <a:latin typeface="Calibri" pitchFamily="34" charset="0"/>
              </a:rPr>
              <a:t>の</a:t>
            </a:r>
            <a:r>
              <a:rPr lang="ja-JP" altLang="en-US" sz="1200" i="1" dirty="0" smtClean="0">
                <a:solidFill>
                  <a:schemeClr val="bg2">
                    <a:lumMod val="10000"/>
                  </a:schemeClr>
                </a:solidFill>
                <a:latin typeface="Calibri" pitchFamily="34" charset="0"/>
              </a:rPr>
              <a:t>株価に対する銀行株の価格</a:t>
            </a:r>
            <a:endParaRPr lang="en-GB" sz="2000" b="1" dirty="0" smtClean="0">
              <a:solidFill>
                <a:schemeClr val="bg2">
                  <a:lumMod val="10000"/>
                </a:schemeClr>
              </a:solidFill>
              <a:latin typeface="Calibri" pitchFamily="34" charset="0"/>
            </a:endParaRPr>
          </a:p>
        </p:txBody>
      </p:sp>
      <p:sp>
        <p:nvSpPr>
          <p:cNvPr id="12" name="TextBox 11"/>
          <p:cNvSpPr txBox="1"/>
          <p:nvPr/>
        </p:nvSpPr>
        <p:spPr>
          <a:xfrm>
            <a:off x="327223" y="6211669"/>
            <a:ext cx="8280919" cy="461665"/>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en-GB"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右図の基金の状況（赤線）は、米国</a:t>
            </a:r>
            <a:r>
              <a:rPr lang="ja-JP" altLang="en-US" sz="1200" dirty="0">
                <a:solidFill>
                  <a:schemeClr val="bg2">
                    <a:lumMod val="10000"/>
                  </a:schemeClr>
                </a:solidFill>
                <a:latin typeface="Calibri" panose="020F0502020204030204" pitchFamily="34" charset="0"/>
              </a:rPr>
              <a:t>に</a:t>
            </a:r>
            <a:r>
              <a:rPr lang="ja-JP" altLang="en-US" sz="1200" dirty="0" smtClean="0">
                <a:solidFill>
                  <a:schemeClr val="bg2">
                    <a:lumMod val="10000"/>
                  </a:schemeClr>
                </a:solidFill>
                <a:latin typeface="Calibri" panose="020F0502020204030204" pitchFamily="34" charset="0"/>
              </a:rPr>
              <a:t>おける</a:t>
            </a:r>
            <a:r>
              <a:rPr lang="en-US" altLang="ja-JP" sz="1200" dirty="0" smtClean="0">
                <a:solidFill>
                  <a:schemeClr val="bg2">
                    <a:lumMod val="10000"/>
                  </a:schemeClr>
                </a:solidFill>
                <a:latin typeface="Calibri" panose="020F0502020204030204" pitchFamily="34" charset="0"/>
              </a:rPr>
              <a:t>100</a:t>
            </a:r>
            <a:r>
              <a:rPr lang="ja-JP" altLang="en-US" sz="1200" dirty="0" smtClean="0">
                <a:solidFill>
                  <a:schemeClr val="bg2">
                    <a:lumMod val="10000"/>
                  </a:schemeClr>
                </a:solidFill>
                <a:latin typeface="Calibri" panose="020F0502020204030204" pitchFamily="34" charset="0"/>
              </a:rPr>
              <a:t>大確定給付型年金制度の年金債務と資産の差。</a:t>
            </a:r>
            <a:endParaRPr lang="en-US" sz="1200" dirty="0" smtClean="0">
              <a:solidFill>
                <a:schemeClr val="bg2">
                  <a:lumMod val="10000"/>
                </a:schemeClr>
              </a:solidFill>
              <a:latin typeface="Calibri" panose="020F0502020204030204" pitchFamily="34" charset="0"/>
            </a:endParaRPr>
          </a:p>
          <a:p>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en-GB" sz="1200" dirty="0" err="1">
                <a:solidFill>
                  <a:schemeClr val="bg2">
                    <a:lumMod val="10000"/>
                  </a:schemeClr>
                </a:solidFill>
                <a:latin typeface="Calibri" panose="020F0502020204030204" pitchFamily="34" charset="0"/>
              </a:rPr>
              <a:t>Milliman</a:t>
            </a:r>
            <a:r>
              <a:rPr lang="en-GB" sz="1200" dirty="0">
                <a:solidFill>
                  <a:schemeClr val="bg2">
                    <a:lumMod val="10000"/>
                  </a:schemeClr>
                </a:solidFill>
                <a:latin typeface="Calibri" panose="020F0502020204030204" pitchFamily="34" charset="0"/>
              </a:rPr>
              <a:t>; </a:t>
            </a:r>
            <a:r>
              <a:rPr lang="en-GB" sz="1200" dirty="0" smtClean="0">
                <a:solidFill>
                  <a:schemeClr val="bg2">
                    <a:lumMod val="10000"/>
                  </a:schemeClr>
                </a:solidFill>
                <a:latin typeface="Calibri" panose="020F0502020204030204" pitchFamily="34" charset="0"/>
              </a:rPr>
              <a:t>OECD Economic Outlook </a:t>
            </a:r>
            <a:r>
              <a:rPr lang="ja-JP" altLang="en-US" sz="1200" dirty="0" smtClean="0">
                <a:solidFill>
                  <a:schemeClr val="bg2">
                    <a:lumMod val="10000"/>
                  </a:schemeClr>
                </a:solidFill>
                <a:latin typeface="Calibri" panose="020F0502020204030204" pitchFamily="34" charset="0"/>
              </a:rPr>
              <a:t>データベース</a:t>
            </a:r>
            <a:r>
              <a:rPr lang="en-GB"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トムソン・ロイター</a:t>
            </a:r>
            <a:r>
              <a:rPr lang="en-US" sz="1200" dirty="0" smtClean="0">
                <a:solidFill>
                  <a:schemeClr val="bg2">
                    <a:lumMod val="10000"/>
                  </a:schemeClr>
                </a:solidFill>
                <a:latin typeface="Calibri" panose="020F0502020204030204" pitchFamily="34" charset="0"/>
              </a:rPr>
              <a:t>.</a:t>
            </a:r>
            <a:endParaRPr lang="en-GB" sz="1200" dirty="0">
              <a:solidFill>
                <a:schemeClr val="bg2">
                  <a:lumMod val="10000"/>
                </a:schemeClr>
              </a:solidFill>
              <a:latin typeface="Calibri" panose="020F0502020204030204" pitchFamily="34" charset="0"/>
            </a:endParaRPr>
          </a:p>
        </p:txBody>
      </p:sp>
      <p:sp>
        <p:nvSpPr>
          <p:cNvPr id="6" name="TextBox 5"/>
          <p:cNvSpPr txBox="1"/>
          <p:nvPr/>
        </p:nvSpPr>
        <p:spPr>
          <a:xfrm>
            <a:off x="4638748" y="1438684"/>
            <a:ext cx="4432785" cy="707886"/>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年金基金</a:t>
            </a:r>
            <a:r>
              <a:rPr lang="ja-JP" altLang="en-US" sz="2000" b="1" dirty="0" smtClean="0">
                <a:solidFill>
                  <a:schemeClr val="bg2">
                    <a:lumMod val="10000"/>
                  </a:schemeClr>
                </a:solidFill>
                <a:latin typeface="Calibri" pitchFamily="34" charset="0"/>
              </a:rPr>
              <a:t>は</a:t>
            </a:r>
            <a:r>
              <a:rPr lang="ja-JP" altLang="en-US" sz="2000" b="1" dirty="0">
                <a:solidFill>
                  <a:schemeClr val="bg2">
                    <a:lumMod val="10000"/>
                  </a:schemeClr>
                </a:solidFill>
                <a:latin typeface="Calibri" pitchFamily="34" charset="0"/>
              </a:rPr>
              <a:t>苦戦している</a:t>
            </a:r>
            <a:r>
              <a:rPr lang="en-GB" sz="2000" b="1" dirty="0" smtClean="0">
                <a:solidFill>
                  <a:schemeClr val="bg2">
                    <a:lumMod val="10000"/>
                  </a:schemeClr>
                </a:solidFill>
                <a:latin typeface="Calibri" pitchFamily="34" charset="0"/>
              </a:rPr>
              <a:t/>
            </a:r>
            <a:br>
              <a:rPr lang="en-GB" sz="2000" b="1" dirty="0" smtClean="0">
                <a:solidFill>
                  <a:schemeClr val="bg2">
                    <a:lumMod val="10000"/>
                  </a:schemeClr>
                </a:solidFill>
                <a:latin typeface="Calibri" pitchFamily="34" charset="0"/>
              </a:rPr>
            </a:br>
            <a:endParaRPr lang="en-GB" sz="2000" b="1" dirty="0" smtClean="0">
              <a:solidFill>
                <a:schemeClr val="bg2">
                  <a:lumMod val="10000"/>
                </a:schemeClr>
              </a:solidFill>
              <a:latin typeface="Calibri" pitchFamily="34" charset="0"/>
            </a:endParaRPr>
          </a:p>
        </p:txBody>
      </p:sp>
      <p:pic>
        <p:nvPicPr>
          <p:cNvPr id="9" name="Picture 2" descr="K:\ECO\Economic_Outlook_Graphs\EO100\Workspace_IEO\IEO_Slide_Fig_Bank_Equities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8" y="1985209"/>
            <a:ext cx="4445089" cy="42264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K:\ECO\Economic_Outlook_Graphs\EO100\Workspace_IEO\IEO_Slide_Fig_Pension_Funds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8747" y="1972657"/>
            <a:ext cx="4432785" cy="429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53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E284C4-5ED1-4D6C-B7CC-2049C3062C5E}" type="slidenum">
              <a:rPr lang="en-GB" smtClean="0"/>
              <a:t>17</a:t>
            </a:fld>
            <a:endParaRPr lang="en-GB"/>
          </a:p>
        </p:txBody>
      </p:sp>
      <p:sp>
        <p:nvSpPr>
          <p:cNvPr id="9" name="Rectangle 8"/>
          <p:cNvSpPr/>
          <p:nvPr/>
        </p:nvSpPr>
        <p:spPr>
          <a:xfrm>
            <a:off x="1231658" y="2492896"/>
            <a:ext cx="6976459" cy="1323439"/>
          </a:xfrm>
          <a:prstGeom prst="rect">
            <a:avLst/>
          </a:prstGeom>
        </p:spPr>
        <p:txBody>
          <a:bodyPr wrap="square">
            <a:spAutoFit/>
          </a:bodyPr>
          <a:lstStyle/>
          <a:p>
            <a:pPr algn="ctr">
              <a:defRPr/>
            </a:pPr>
            <a:r>
              <a:rPr lang="ja-JP" altLang="en-US" sz="4000" b="1" dirty="0" smtClean="0">
                <a:solidFill>
                  <a:schemeClr val="tx2">
                    <a:lumMod val="60000"/>
                    <a:lumOff val="40000"/>
                  </a:schemeClr>
                </a:solidFill>
                <a:latin typeface="+mj-lt"/>
              </a:rPr>
              <a:t>財政政策、構造政策が一体</a:t>
            </a:r>
            <a:r>
              <a:rPr lang="ja-JP" altLang="en-US" sz="4000" b="1" dirty="0">
                <a:solidFill>
                  <a:schemeClr val="tx2">
                    <a:lumMod val="60000"/>
                    <a:lumOff val="40000"/>
                  </a:schemeClr>
                </a:solidFill>
                <a:latin typeface="+mj-lt"/>
              </a:rPr>
              <a:t>と</a:t>
            </a:r>
            <a:r>
              <a:rPr lang="ja-JP" altLang="en-US" sz="4000" b="1" dirty="0" smtClean="0">
                <a:solidFill>
                  <a:schemeClr val="tx2">
                    <a:lumMod val="60000"/>
                    <a:lumOff val="40000"/>
                  </a:schemeClr>
                </a:solidFill>
                <a:latin typeface="+mj-lt"/>
              </a:rPr>
              <a:t>なった強固な政策行動が必要</a:t>
            </a:r>
            <a:endParaRPr lang="en-US" sz="4000" b="1" dirty="0">
              <a:solidFill>
                <a:schemeClr val="tx2">
                  <a:lumMod val="60000"/>
                  <a:lumOff val="40000"/>
                </a:schemeClr>
              </a:solidFill>
              <a:latin typeface="+mj-lt"/>
            </a:endParaRPr>
          </a:p>
        </p:txBody>
      </p:sp>
    </p:spTree>
    <p:extLst>
      <p:ext uri="{BB962C8B-B14F-4D97-AF65-F5344CB8AC3E}">
        <p14:creationId xmlns:p14="http://schemas.microsoft.com/office/powerpoint/2010/main" val="2115726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ECO\Economic_Outlook_Graphs\EO100\Workspace_IEO\IEO_Slide_Fig_Interest_Paiements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771" y="1713709"/>
            <a:ext cx="6468847" cy="32613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8773" y="482246"/>
            <a:ext cx="7848872" cy="507831"/>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低金利による財政政策の余地を活用すべき</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18</a:t>
            </a:fld>
            <a:endParaRPr lang="en-GB"/>
          </a:p>
        </p:txBody>
      </p:sp>
      <p:sp>
        <p:nvSpPr>
          <p:cNvPr id="14" name="TextBox 13"/>
          <p:cNvSpPr txBox="1"/>
          <p:nvPr/>
        </p:nvSpPr>
        <p:spPr>
          <a:xfrm>
            <a:off x="2247860" y="1306900"/>
            <a:ext cx="4716015" cy="584775"/>
          </a:xfrm>
          <a:prstGeom prst="rect">
            <a:avLst/>
          </a:prstGeom>
          <a:noFill/>
        </p:spPr>
        <p:txBody>
          <a:bodyPr wrap="square" rtlCol="0">
            <a:spAutoFit/>
          </a:bodyPr>
          <a:lstStyle/>
          <a:p>
            <a:pPr algn="ctr"/>
            <a:r>
              <a:rPr lang="ja-JP" altLang="en-US" sz="2000" b="1" dirty="0">
                <a:solidFill>
                  <a:schemeClr val="bg2">
                    <a:lumMod val="10000"/>
                  </a:schemeClr>
                </a:solidFill>
                <a:latin typeface="Calibri" pitchFamily="34" charset="0"/>
              </a:rPr>
              <a:t>政府の金利支払いの</a:t>
            </a:r>
            <a:r>
              <a:rPr lang="ja-JP" altLang="en-US" sz="2000" b="1" dirty="0" smtClean="0">
                <a:solidFill>
                  <a:schemeClr val="bg2">
                    <a:lumMod val="10000"/>
                  </a:schemeClr>
                </a:solidFill>
                <a:latin typeface="Calibri" pitchFamily="34" charset="0"/>
              </a:rPr>
              <a:t>低下幅</a:t>
            </a:r>
            <a:r>
              <a:rPr lang="en-GB" sz="2000" b="1" dirty="0">
                <a:solidFill>
                  <a:schemeClr val="bg2">
                    <a:lumMod val="10000"/>
                  </a:schemeClr>
                </a:solidFill>
                <a:latin typeface="Calibri" pitchFamily="34" charset="0"/>
              </a:rPr>
              <a:t/>
            </a:r>
            <a:br>
              <a:rPr lang="en-GB" sz="2000" b="1" dirty="0">
                <a:solidFill>
                  <a:schemeClr val="bg2">
                    <a:lumMod val="10000"/>
                  </a:schemeClr>
                </a:solidFill>
                <a:latin typeface="Calibri" pitchFamily="34" charset="0"/>
              </a:rPr>
            </a:br>
            <a:r>
              <a:rPr lang="ja-JP" altLang="en-US" sz="1200" i="1" dirty="0">
                <a:solidFill>
                  <a:schemeClr val="bg2">
                    <a:lumMod val="10000"/>
                  </a:schemeClr>
                </a:solidFill>
                <a:latin typeface="Calibri" pitchFamily="34" charset="0"/>
              </a:rPr>
              <a:t>金利低下による</a:t>
            </a:r>
            <a:r>
              <a:rPr lang="en-GB" sz="1200" i="1" dirty="0" smtClean="0">
                <a:solidFill>
                  <a:schemeClr val="bg2">
                    <a:lumMod val="10000"/>
                  </a:schemeClr>
                </a:solidFill>
                <a:latin typeface="Calibri" pitchFamily="34" charset="0"/>
              </a:rPr>
              <a:t>2015-17</a:t>
            </a:r>
            <a:r>
              <a:rPr lang="ja-JP" altLang="en-US" sz="1200" i="1" dirty="0" smtClean="0">
                <a:solidFill>
                  <a:schemeClr val="bg2">
                    <a:lumMod val="10000"/>
                  </a:schemeClr>
                </a:solidFill>
                <a:latin typeface="Calibri" pitchFamily="34" charset="0"/>
              </a:rPr>
              <a:t>年の財政改善幅（推計値）</a:t>
            </a:r>
            <a:endParaRPr lang="en-GB" sz="1600" i="1" dirty="0" smtClean="0">
              <a:solidFill>
                <a:schemeClr val="bg2">
                  <a:lumMod val="10000"/>
                </a:schemeClr>
              </a:solidFill>
              <a:latin typeface="Calibri"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TextBox 18"/>
          <p:cNvSpPr txBox="1"/>
          <p:nvPr/>
        </p:nvSpPr>
        <p:spPr>
          <a:xfrm>
            <a:off x="300263" y="5966221"/>
            <a:ext cx="8280920" cy="900246"/>
          </a:xfrm>
          <a:prstGeom prst="rect">
            <a:avLst/>
          </a:prstGeom>
          <a:noFill/>
        </p:spPr>
        <p:txBody>
          <a:bodyPr wrap="square" rtlCol="0">
            <a:spAutoFit/>
          </a:bodyPr>
          <a:lstStyle/>
          <a:p>
            <a:r>
              <a:rPr lang="en-US" sz="1050" dirty="0" smtClean="0">
                <a:solidFill>
                  <a:schemeClr val="bg2">
                    <a:lumMod val="10000"/>
                  </a:schemeClr>
                </a:solidFill>
                <a:latin typeface="Calibri" panose="020F0502020204030204" pitchFamily="34" charset="0"/>
              </a:rPr>
              <a:t/>
            </a:r>
            <a:br>
              <a:rPr lang="en-US" sz="1050" dirty="0" smtClean="0">
                <a:solidFill>
                  <a:schemeClr val="bg2">
                    <a:lumMod val="10000"/>
                  </a:schemeClr>
                </a:solidFill>
                <a:latin typeface="Calibri" panose="020F0502020204030204" pitchFamily="34" charset="0"/>
              </a:rPr>
            </a:br>
            <a:r>
              <a:rPr lang="en-US" sz="1050" dirty="0">
                <a:solidFill>
                  <a:schemeClr val="bg2">
                    <a:lumMod val="10000"/>
                  </a:schemeClr>
                </a:solidFill>
                <a:latin typeface="Calibri" panose="020F0502020204030204" pitchFamily="34" charset="0"/>
              </a:rPr>
              <a:t/>
            </a:r>
            <a:br>
              <a:rPr lang="en-US" sz="1050" dirty="0">
                <a:solidFill>
                  <a:schemeClr val="bg2">
                    <a:lumMod val="10000"/>
                  </a:schemeClr>
                </a:solidFill>
                <a:latin typeface="Calibri" panose="020F0502020204030204" pitchFamily="34" charset="0"/>
              </a:rPr>
            </a:br>
            <a:r>
              <a:rPr lang="ja-JP" altLang="en-US" sz="1050" dirty="0" smtClean="0">
                <a:solidFill>
                  <a:schemeClr val="bg2">
                    <a:lumMod val="10000"/>
                  </a:schemeClr>
                </a:solidFill>
                <a:latin typeface="Calibri" panose="020F0502020204030204" pitchFamily="34" charset="0"/>
              </a:rPr>
              <a:t>注</a:t>
            </a:r>
            <a:r>
              <a:rPr lang="en-GB" sz="1050" dirty="0" smtClean="0">
                <a:solidFill>
                  <a:schemeClr val="bg2">
                    <a:lumMod val="10000"/>
                  </a:schemeClr>
                </a:solidFill>
                <a:latin typeface="Calibri" panose="020F0502020204030204" pitchFamily="34" charset="0"/>
              </a:rPr>
              <a:t>: 2014</a:t>
            </a:r>
            <a:r>
              <a:rPr lang="ja-JP" altLang="en-US" sz="1050" dirty="0" smtClean="0">
                <a:solidFill>
                  <a:schemeClr val="bg2">
                    <a:lumMod val="10000"/>
                  </a:schemeClr>
                </a:solidFill>
                <a:latin typeface="Calibri" panose="020F0502020204030204" pitchFamily="34" charset="0"/>
              </a:rPr>
              <a:t>年末の一般政府債務を初期値とし、毎年、この債務の</a:t>
            </a:r>
            <a:r>
              <a:rPr lang="en-US" altLang="ja-JP" sz="1050" dirty="0" smtClean="0">
                <a:solidFill>
                  <a:schemeClr val="bg2">
                    <a:lumMod val="10000"/>
                  </a:schemeClr>
                </a:solidFill>
                <a:latin typeface="Calibri" panose="020F0502020204030204" pitchFamily="34" charset="0"/>
              </a:rPr>
              <a:t>15</a:t>
            </a:r>
            <a:r>
              <a:rPr lang="ja-JP" altLang="en-US" sz="1050" dirty="0" smtClean="0">
                <a:solidFill>
                  <a:schemeClr val="bg2">
                    <a:lumMod val="10000"/>
                  </a:schemeClr>
                </a:solidFill>
                <a:latin typeface="Calibri" panose="020F0502020204030204" pitchFamily="34" charset="0"/>
              </a:rPr>
              <a:t>％が満期を迎えると仮定。</a:t>
            </a:r>
            <a:r>
              <a:rPr lang="en-US" altLang="ja-JP" sz="1050" dirty="0" smtClean="0">
                <a:solidFill>
                  <a:schemeClr val="bg2">
                    <a:lumMod val="10000"/>
                  </a:schemeClr>
                </a:solidFill>
                <a:latin typeface="Calibri" panose="020F0502020204030204" pitchFamily="34" charset="0"/>
              </a:rPr>
              <a:t>10 </a:t>
            </a:r>
            <a:r>
              <a:rPr lang="ja-JP" altLang="en-US" sz="1050" dirty="0" smtClean="0">
                <a:solidFill>
                  <a:schemeClr val="bg2">
                    <a:lumMod val="10000"/>
                  </a:schemeClr>
                </a:solidFill>
                <a:latin typeface="Calibri" panose="020F0502020204030204" pitchFamily="34" charset="0"/>
              </a:rPr>
              <a:t>年債利回りが</a:t>
            </a:r>
            <a:r>
              <a:rPr lang="en-US" altLang="ja-JP" sz="1050" dirty="0" smtClean="0">
                <a:solidFill>
                  <a:schemeClr val="bg2">
                    <a:lumMod val="10000"/>
                  </a:schemeClr>
                </a:solidFill>
                <a:latin typeface="Calibri" panose="020F0502020204030204" pitchFamily="34" charset="0"/>
              </a:rPr>
              <a:t>2014</a:t>
            </a:r>
            <a:r>
              <a:rPr lang="ja-JP" altLang="en-US" sz="1050" dirty="0" smtClean="0">
                <a:solidFill>
                  <a:schemeClr val="bg2">
                    <a:lumMod val="10000"/>
                  </a:schemeClr>
                </a:solidFill>
                <a:latin typeface="Calibri" panose="020F0502020204030204" pitchFamily="34" charset="0"/>
              </a:rPr>
              <a:t>年のまま続いた場合と、</a:t>
            </a:r>
            <a:r>
              <a:rPr lang="en-US" altLang="ja-JP" sz="1050" dirty="0" smtClean="0">
                <a:solidFill>
                  <a:schemeClr val="bg2">
                    <a:lumMod val="10000"/>
                  </a:schemeClr>
                </a:solidFill>
                <a:latin typeface="Calibri" panose="020F0502020204030204" pitchFamily="34" charset="0"/>
              </a:rPr>
              <a:t>2015</a:t>
            </a:r>
            <a:r>
              <a:rPr lang="ja-JP" altLang="en-US" sz="1050" dirty="0" smtClean="0">
                <a:solidFill>
                  <a:schemeClr val="bg2">
                    <a:lumMod val="10000"/>
                  </a:schemeClr>
                </a:solidFill>
                <a:latin typeface="Calibri" panose="020F0502020204030204" pitchFamily="34" charset="0"/>
              </a:rPr>
              <a:t>年は</a:t>
            </a:r>
            <a:r>
              <a:rPr lang="en-US" altLang="ja-JP" sz="1050" dirty="0" smtClean="0">
                <a:solidFill>
                  <a:schemeClr val="bg2">
                    <a:lumMod val="10000"/>
                  </a:schemeClr>
                </a:solidFill>
                <a:latin typeface="Calibri" panose="020F0502020204030204" pitchFamily="34" charset="0"/>
              </a:rPr>
              <a:t>2015</a:t>
            </a:r>
            <a:r>
              <a:rPr lang="ja-JP" altLang="en-US" sz="1050" dirty="0" smtClean="0">
                <a:solidFill>
                  <a:schemeClr val="bg2">
                    <a:lumMod val="10000"/>
                  </a:schemeClr>
                </a:solidFill>
                <a:latin typeface="Calibri" panose="020F0502020204030204" pitchFamily="34" charset="0"/>
              </a:rPr>
              <a:t>年の値、</a:t>
            </a:r>
            <a:r>
              <a:rPr lang="en-US" altLang="ja-JP" sz="1050" dirty="0" smtClean="0">
                <a:solidFill>
                  <a:schemeClr val="bg2">
                    <a:lumMod val="10000"/>
                  </a:schemeClr>
                </a:solidFill>
                <a:latin typeface="Calibri" panose="020F0502020204030204" pitchFamily="34" charset="0"/>
              </a:rPr>
              <a:t>2016</a:t>
            </a:r>
            <a:r>
              <a:rPr lang="ja-JP" altLang="en-US" sz="1050" dirty="0" smtClean="0">
                <a:solidFill>
                  <a:schemeClr val="bg2">
                    <a:lumMod val="10000"/>
                  </a:schemeClr>
                </a:solidFill>
                <a:latin typeface="Calibri" panose="020F0502020204030204" pitchFamily="34" charset="0"/>
              </a:rPr>
              <a:t>年を</a:t>
            </a:r>
            <a:r>
              <a:rPr lang="en-US" altLang="ja-JP" sz="1050" dirty="0" smtClean="0">
                <a:solidFill>
                  <a:schemeClr val="bg2">
                    <a:lumMod val="10000"/>
                  </a:schemeClr>
                </a:solidFill>
                <a:latin typeface="Calibri" panose="020F0502020204030204" pitchFamily="34" charset="0"/>
              </a:rPr>
              <a:t>2016</a:t>
            </a:r>
            <a:r>
              <a:rPr lang="ja-JP" altLang="en-US" sz="1050" dirty="0" smtClean="0">
                <a:solidFill>
                  <a:schemeClr val="bg2">
                    <a:lumMod val="10000"/>
                  </a:schemeClr>
                </a:solidFill>
                <a:latin typeface="Calibri" panose="020F0502020204030204" pitchFamily="34" charset="0"/>
              </a:rPr>
              <a:t>年</a:t>
            </a:r>
            <a:r>
              <a:rPr lang="en-US" altLang="ja-JP" sz="1050" dirty="0" smtClean="0">
                <a:solidFill>
                  <a:schemeClr val="bg2">
                    <a:lumMod val="10000"/>
                  </a:schemeClr>
                </a:solidFill>
                <a:latin typeface="Calibri" panose="020F0502020204030204" pitchFamily="34" charset="0"/>
              </a:rPr>
              <a:t>8</a:t>
            </a:r>
            <a:r>
              <a:rPr lang="ja-JP" altLang="en-US" sz="1050" dirty="0" smtClean="0">
                <a:solidFill>
                  <a:schemeClr val="bg2">
                    <a:lumMod val="10000"/>
                  </a:schemeClr>
                </a:solidFill>
                <a:latin typeface="Calibri" panose="020F0502020204030204" pitchFamily="34" charset="0"/>
              </a:rPr>
              <a:t>月までの平均値、</a:t>
            </a:r>
            <a:r>
              <a:rPr lang="en-US" altLang="ja-JP" sz="1050" dirty="0" smtClean="0">
                <a:solidFill>
                  <a:schemeClr val="bg2">
                    <a:lumMod val="10000"/>
                  </a:schemeClr>
                </a:solidFill>
                <a:latin typeface="Calibri" panose="020F0502020204030204" pitchFamily="34" charset="0"/>
              </a:rPr>
              <a:t>2017</a:t>
            </a:r>
            <a:r>
              <a:rPr lang="ja-JP" altLang="en-US" sz="1050" dirty="0" smtClean="0">
                <a:solidFill>
                  <a:schemeClr val="bg2">
                    <a:lumMod val="10000"/>
                  </a:schemeClr>
                </a:solidFill>
                <a:latin typeface="Calibri" panose="020F0502020204030204" pitchFamily="34" charset="0"/>
              </a:rPr>
              <a:t>年は</a:t>
            </a:r>
            <a:r>
              <a:rPr lang="en-US" altLang="ja-JP" sz="1050" dirty="0" smtClean="0">
                <a:solidFill>
                  <a:schemeClr val="bg2">
                    <a:lumMod val="10000"/>
                  </a:schemeClr>
                </a:solidFill>
                <a:latin typeface="Calibri" panose="020F0502020204030204" pitchFamily="34" charset="0"/>
              </a:rPr>
              <a:t>2016</a:t>
            </a:r>
            <a:r>
              <a:rPr lang="ja-JP" altLang="en-US" sz="1050" dirty="0" smtClean="0">
                <a:solidFill>
                  <a:schemeClr val="bg2">
                    <a:lumMod val="10000"/>
                  </a:schemeClr>
                </a:solidFill>
                <a:latin typeface="Calibri" panose="020F0502020204030204" pitchFamily="34" charset="0"/>
              </a:rPr>
              <a:t>年と同じ値と仮定して金利支払いを計算した場合の差。</a:t>
            </a:r>
            <a:r>
              <a:rPr lang="en-US" sz="1050" dirty="0" smtClean="0">
                <a:solidFill>
                  <a:schemeClr val="bg2">
                    <a:lumMod val="10000"/>
                  </a:schemeClr>
                </a:solidFill>
                <a:latin typeface="Calibri" panose="020F0502020204030204" pitchFamily="34" charset="0"/>
              </a:rPr>
              <a:t/>
            </a:r>
            <a:br>
              <a:rPr lang="en-US" sz="1050" dirty="0" smtClean="0">
                <a:solidFill>
                  <a:schemeClr val="bg2">
                    <a:lumMod val="10000"/>
                  </a:schemeClr>
                </a:solidFill>
                <a:latin typeface="Calibri" panose="020F0502020204030204" pitchFamily="34" charset="0"/>
              </a:rPr>
            </a:br>
            <a:r>
              <a:rPr lang="ja-JP" altLang="en-US" sz="1050" dirty="0" smtClean="0">
                <a:solidFill>
                  <a:schemeClr val="bg2">
                    <a:lumMod val="10000"/>
                  </a:schemeClr>
                </a:solidFill>
                <a:latin typeface="Calibri" panose="020F0502020204030204" pitchFamily="34" charset="0"/>
              </a:rPr>
              <a:t>出典</a:t>
            </a:r>
            <a:r>
              <a:rPr lang="en-GB" sz="1050" dirty="0" smtClean="0">
                <a:solidFill>
                  <a:schemeClr val="bg2">
                    <a:lumMod val="10000"/>
                  </a:schemeClr>
                </a:solidFill>
                <a:latin typeface="Calibri" panose="020F0502020204030204" pitchFamily="34" charset="0"/>
              </a:rPr>
              <a:t>: OECD Economic Outlook </a:t>
            </a:r>
            <a:r>
              <a:rPr lang="ja-JP" altLang="en-US" sz="1050" dirty="0" smtClean="0">
                <a:solidFill>
                  <a:schemeClr val="bg2">
                    <a:lumMod val="10000"/>
                  </a:schemeClr>
                </a:solidFill>
                <a:latin typeface="Calibri" panose="020F0502020204030204" pitchFamily="34" charset="0"/>
              </a:rPr>
              <a:t>データベース　</a:t>
            </a:r>
            <a:r>
              <a:rPr lang="en-US" altLang="ja-JP" sz="1050" dirty="0" smtClean="0">
                <a:solidFill>
                  <a:schemeClr val="bg2">
                    <a:lumMod val="10000"/>
                  </a:schemeClr>
                </a:solidFill>
                <a:latin typeface="Calibri" panose="020F0502020204030204" pitchFamily="34" charset="0"/>
              </a:rPr>
              <a:t>(2016</a:t>
            </a:r>
            <a:r>
              <a:rPr lang="ja-JP" altLang="en-US" sz="1050" dirty="0" smtClean="0">
                <a:solidFill>
                  <a:schemeClr val="bg2">
                    <a:lumMod val="10000"/>
                  </a:schemeClr>
                </a:solidFill>
                <a:latin typeface="Calibri" panose="020F0502020204030204" pitchFamily="34" charset="0"/>
              </a:rPr>
              <a:t>年</a:t>
            </a:r>
            <a:r>
              <a:rPr lang="en-US" altLang="ja-JP" sz="1050" dirty="0" smtClean="0">
                <a:solidFill>
                  <a:schemeClr val="bg2">
                    <a:lumMod val="10000"/>
                  </a:schemeClr>
                </a:solidFill>
                <a:latin typeface="Calibri" panose="020F0502020204030204" pitchFamily="34" charset="0"/>
              </a:rPr>
              <a:t>6</a:t>
            </a:r>
            <a:r>
              <a:rPr lang="ja-JP" altLang="en-US" sz="1050" dirty="0" smtClean="0">
                <a:solidFill>
                  <a:schemeClr val="bg2">
                    <a:lumMod val="10000"/>
                  </a:schemeClr>
                </a:solidFill>
                <a:latin typeface="Calibri" panose="020F0502020204030204" pitchFamily="34" charset="0"/>
              </a:rPr>
              <a:t>月）</a:t>
            </a:r>
            <a:r>
              <a:rPr lang="en-GB" sz="1050" dirty="0" smtClean="0">
                <a:solidFill>
                  <a:schemeClr val="bg2">
                    <a:lumMod val="10000"/>
                  </a:schemeClr>
                </a:solidFill>
                <a:latin typeface="Calibri" panose="020F0502020204030204" pitchFamily="34" charset="0"/>
              </a:rPr>
              <a:t>;</a:t>
            </a:r>
            <a:r>
              <a:rPr lang="en-US" sz="1050" dirty="0" smtClean="0">
                <a:solidFill>
                  <a:schemeClr val="bg2">
                    <a:lumMod val="10000"/>
                  </a:schemeClr>
                </a:solidFill>
                <a:latin typeface="Calibri" panose="020F0502020204030204" pitchFamily="34" charset="0"/>
              </a:rPr>
              <a:t> OECD</a:t>
            </a:r>
            <a:r>
              <a:rPr lang="ja-JP" altLang="en-US" sz="1050" dirty="0" smtClean="0">
                <a:solidFill>
                  <a:schemeClr val="bg2">
                    <a:lumMod val="10000"/>
                  </a:schemeClr>
                </a:solidFill>
                <a:latin typeface="Calibri" panose="020F0502020204030204" pitchFamily="34" charset="0"/>
              </a:rPr>
              <a:t>による計算</a:t>
            </a:r>
            <a:endParaRPr lang="en-GB" sz="1050" dirty="0">
              <a:solidFill>
                <a:schemeClr val="bg2">
                  <a:lumMod val="10000"/>
                </a:schemeClr>
              </a:solidFill>
              <a:latin typeface="Calibri" panose="020F0502020204030204" pitchFamily="34" charset="0"/>
            </a:endParaRPr>
          </a:p>
        </p:txBody>
      </p:sp>
      <p:graphicFrame>
        <p:nvGraphicFramePr>
          <p:cNvPr id="20" name="Diagram 3"/>
          <p:cNvGraphicFramePr/>
          <p:nvPr>
            <p:extLst>
              <p:ext uri="{D42A27DB-BD31-4B8C-83A1-F6EECF244321}">
                <p14:modId xmlns:p14="http://schemas.microsoft.com/office/powerpoint/2010/main" val="2949113475"/>
              </p:ext>
            </p:extLst>
          </p:nvPr>
        </p:nvGraphicFramePr>
        <p:xfrm>
          <a:off x="539552" y="5025838"/>
          <a:ext cx="8064896" cy="1283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5764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260648"/>
            <a:ext cx="7848872" cy="923330"/>
          </a:xfrm>
          <a:prstGeom prst="rect">
            <a:avLst/>
          </a:prstGeom>
        </p:spPr>
        <p:txBody>
          <a:bodyPr wrap="square">
            <a:spAutoFit/>
          </a:bodyPr>
          <a:lstStyle/>
          <a:p>
            <a:pPr algn="ctr">
              <a:defRPr/>
            </a:pPr>
            <a:r>
              <a:rPr lang="ja-JP" altLang="en-US" sz="2700" b="1" dirty="0">
                <a:solidFill>
                  <a:schemeClr val="tx2">
                    <a:lumMod val="60000"/>
                    <a:lumOff val="40000"/>
                  </a:schemeClr>
                </a:solidFill>
                <a:latin typeface="+mj-lt"/>
              </a:rPr>
              <a:t>成長</a:t>
            </a:r>
            <a:r>
              <a:rPr lang="ja-JP" altLang="en-US" sz="2700" b="1" dirty="0" smtClean="0">
                <a:solidFill>
                  <a:schemeClr val="tx2">
                    <a:lumMod val="60000"/>
                    <a:lumOff val="40000"/>
                  </a:schemeClr>
                </a:solidFill>
                <a:latin typeface="+mj-lt"/>
              </a:rPr>
              <a:t>と社会的包摂への効果を</a:t>
            </a:r>
            <a:endParaRPr lang="en-US" altLang="ja-JP" sz="2700" b="1" dirty="0" smtClean="0">
              <a:solidFill>
                <a:schemeClr val="tx2">
                  <a:lumMod val="60000"/>
                  <a:lumOff val="40000"/>
                </a:schemeClr>
              </a:solidFill>
              <a:latin typeface="+mj-lt"/>
            </a:endParaRPr>
          </a:p>
          <a:p>
            <a:pPr algn="ctr">
              <a:defRPr/>
            </a:pPr>
            <a:r>
              <a:rPr lang="ja-JP" altLang="en-US" sz="2700" b="1" dirty="0" smtClean="0">
                <a:solidFill>
                  <a:schemeClr val="tx2">
                    <a:lumMod val="60000"/>
                    <a:lumOff val="40000"/>
                  </a:schemeClr>
                </a:solidFill>
                <a:latin typeface="+mj-lt"/>
              </a:rPr>
              <a:t>最大化する財政支出を選ぶべき</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19</a:t>
            </a:fld>
            <a:endParaRPr lang="en-GB"/>
          </a:p>
        </p:txBody>
      </p:sp>
      <p:sp>
        <p:nvSpPr>
          <p:cNvPr id="14" name="TextBox 13"/>
          <p:cNvSpPr txBox="1"/>
          <p:nvPr/>
        </p:nvSpPr>
        <p:spPr>
          <a:xfrm>
            <a:off x="1979712" y="1412776"/>
            <a:ext cx="5400600" cy="646331"/>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支出領域と効果</a:t>
            </a:r>
            <a:r>
              <a:rPr lang="en-GB" sz="2000" b="1" dirty="0">
                <a:solidFill>
                  <a:schemeClr val="bg2">
                    <a:lumMod val="10000"/>
                  </a:schemeClr>
                </a:solidFill>
                <a:latin typeface="Calibri" pitchFamily="34" charset="0"/>
              </a:rPr>
              <a:t/>
            </a:r>
            <a:br>
              <a:rPr lang="en-GB" sz="2000" b="1" dirty="0">
                <a:solidFill>
                  <a:schemeClr val="bg2">
                    <a:lumMod val="10000"/>
                  </a:schemeClr>
                </a:solidFill>
                <a:latin typeface="Calibri" pitchFamily="34" charset="0"/>
              </a:rPr>
            </a:br>
            <a:endParaRPr lang="en-GB" sz="1600" i="1" dirty="0" smtClean="0">
              <a:solidFill>
                <a:schemeClr val="bg2">
                  <a:lumMod val="10000"/>
                </a:schemeClr>
              </a:solidFill>
              <a:latin typeface="Calibri"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148464101"/>
              </p:ext>
            </p:extLst>
          </p:nvPr>
        </p:nvGraphicFramePr>
        <p:xfrm>
          <a:off x="1482555" y="1844824"/>
          <a:ext cx="5904657" cy="3579741"/>
        </p:xfrm>
        <a:graphic>
          <a:graphicData uri="http://schemas.openxmlformats.org/drawingml/2006/table">
            <a:tbl>
              <a:tblPr/>
              <a:tblGrid>
                <a:gridCol w="1111024"/>
                <a:gridCol w="898805"/>
                <a:gridCol w="973707"/>
                <a:gridCol w="973707"/>
                <a:gridCol w="973707"/>
                <a:gridCol w="973707"/>
              </a:tblGrid>
              <a:tr h="272905">
                <a:tc>
                  <a:txBody>
                    <a:bodyPr/>
                    <a:lstStyle/>
                    <a:p>
                      <a:pPr algn="l" fontAlgn="t"/>
                      <a:endParaRPr lang="en-GB" sz="1800" b="0" i="0" u="none" strike="noStrike" dirty="0">
                        <a:solidFill>
                          <a:schemeClr val="bg2">
                            <a:lumMod val="10000"/>
                          </a:schemeClr>
                        </a:solidFill>
                        <a:effectLst/>
                        <a:latin typeface="Calibri"/>
                      </a:endParaRPr>
                    </a:p>
                  </a:txBody>
                  <a:tcPr marL="0" marR="0" marT="0" marB="0">
                    <a:lnL>
                      <a:noFill/>
                    </a:lnL>
                    <a:lnR>
                      <a:noFill/>
                    </a:lnR>
                    <a:lnT>
                      <a:noFill/>
                    </a:lnT>
                    <a:lnB>
                      <a:noFill/>
                    </a:lnB>
                  </a:tcPr>
                </a:tc>
                <a:tc>
                  <a:txBody>
                    <a:bodyPr/>
                    <a:lstStyle/>
                    <a:p>
                      <a:pPr algn="l" fontAlgn="t"/>
                      <a:endParaRPr lang="en-GB" sz="1800" b="0" i="0" u="none" strike="noStrike" dirty="0">
                        <a:solidFill>
                          <a:schemeClr val="bg2">
                            <a:lumMod val="10000"/>
                          </a:schemeClr>
                        </a:solidFill>
                        <a:effectLst/>
                        <a:latin typeface="Calibri"/>
                      </a:endParaRPr>
                    </a:p>
                  </a:txBody>
                  <a:tcPr marL="0" marR="0" marT="0" marB="0">
                    <a:lnL>
                      <a:noFill/>
                    </a:lnL>
                    <a:lnR>
                      <a:noFill/>
                    </a:lnR>
                    <a:lnT>
                      <a:noFill/>
                    </a:lnT>
                    <a:lnB>
                      <a:noFill/>
                    </a:lnB>
                  </a:tcPr>
                </a:tc>
                <a:tc gridSpan="2">
                  <a:txBody>
                    <a:bodyPr/>
                    <a:lstStyle/>
                    <a:p>
                      <a:pPr algn="ctr" rtl="0" fontAlgn="ctr"/>
                      <a:r>
                        <a:rPr lang="ja-JP" altLang="en-US" sz="1600" b="1" i="0" u="none" strike="noStrike" dirty="0" smtClean="0">
                          <a:solidFill>
                            <a:schemeClr val="bg2">
                              <a:lumMod val="10000"/>
                            </a:schemeClr>
                          </a:solidFill>
                          <a:effectLst/>
                          <a:latin typeface="Calibri"/>
                        </a:rPr>
                        <a:t>成長</a:t>
                      </a:r>
                      <a:endParaRPr lang="en-GB" sz="1600" b="1" i="0" u="none" strike="noStrike" dirty="0">
                        <a:solidFill>
                          <a:schemeClr val="bg2">
                            <a:lumMod val="10000"/>
                          </a:schemeClr>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rtl="0" fontAlgn="ctr"/>
                      <a:r>
                        <a:rPr lang="ja-JP" altLang="en-US" sz="1600" b="1" i="0" u="none" strike="noStrike" dirty="0" smtClean="0">
                          <a:solidFill>
                            <a:schemeClr val="bg2">
                              <a:lumMod val="10000"/>
                            </a:schemeClr>
                          </a:solidFill>
                          <a:effectLst/>
                          <a:latin typeface="Calibri"/>
                        </a:rPr>
                        <a:t>平等</a:t>
                      </a:r>
                      <a:endParaRPr lang="en-GB" sz="1600" b="1" i="0" u="none" strike="noStrike" dirty="0">
                        <a:solidFill>
                          <a:schemeClr val="bg2">
                            <a:lumMod val="10000"/>
                          </a:schemeClr>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r>
              <a:tr h="423884">
                <a:tc>
                  <a:txBody>
                    <a:bodyPr/>
                    <a:lstStyle/>
                    <a:p>
                      <a:pPr algn="l" fontAlgn="b"/>
                      <a:endParaRPr lang="en-GB" sz="1800" b="0" i="0" u="none" strike="noStrike" dirty="0">
                        <a:solidFill>
                          <a:schemeClr val="bg2">
                            <a:lumMod val="10000"/>
                          </a:schemeClr>
                        </a:solidFill>
                        <a:effectLst/>
                        <a:latin typeface="Calibri"/>
                      </a:endParaRPr>
                    </a:p>
                  </a:txBody>
                  <a:tcPr marL="0" marR="0" marT="0" marB="0" anchor="b">
                    <a:lnL>
                      <a:noFill/>
                    </a:lnL>
                    <a:lnR>
                      <a:noFill/>
                    </a:lnR>
                    <a:lnT>
                      <a:noFill/>
                    </a:lnT>
                    <a:lnB>
                      <a:noFill/>
                    </a:lnB>
                  </a:tcPr>
                </a:tc>
                <a:tc>
                  <a:txBody>
                    <a:bodyPr/>
                    <a:lstStyle/>
                    <a:p>
                      <a:pPr algn="l" fontAlgn="b"/>
                      <a:endParaRPr lang="en-GB" sz="1800" b="0" i="0" u="none" strike="noStrike">
                        <a:solidFill>
                          <a:schemeClr val="bg2">
                            <a:lumMod val="10000"/>
                          </a:schemeClr>
                        </a:solidFill>
                        <a:effectLst/>
                        <a:latin typeface="Calibri"/>
                      </a:endParaRPr>
                    </a:p>
                  </a:txBody>
                  <a:tcPr marL="0" marR="0" marT="0" marB="0" anchor="b">
                    <a:lnL>
                      <a:noFill/>
                    </a:lnL>
                    <a:lnR>
                      <a:noFill/>
                    </a:lnR>
                    <a:lnT>
                      <a:noFill/>
                    </a:lnT>
                    <a:lnB>
                      <a:noFill/>
                    </a:lnB>
                  </a:tcPr>
                </a:tc>
                <a:tc>
                  <a:txBody>
                    <a:bodyPr/>
                    <a:lstStyle/>
                    <a:p>
                      <a:pPr algn="ctr" rtl="0" fontAlgn="ctr"/>
                      <a:r>
                        <a:rPr lang="ja-JP" altLang="en-US" sz="1400" b="0" i="0" u="none" strike="noStrike" dirty="0" smtClean="0">
                          <a:solidFill>
                            <a:schemeClr val="bg2">
                              <a:lumMod val="10000"/>
                            </a:schemeClr>
                          </a:solidFill>
                          <a:effectLst/>
                          <a:latin typeface="Calibri"/>
                        </a:rPr>
                        <a:t>短期</a:t>
                      </a:r>
                      <a:endParaRPr lang="en-GB" sz="1400" b="0" i="0" u="none" strike="noStrike" dirty="0">
                        <a:solidFill>
                          <a:schemeClr val="bg2">
                            <a:lumMod val="10000"/>
                          </a:schemeClr>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algn="ctr" rtl="0" fontAlgn="ctr"/>
                      <a:r>
                        <a:rPr lang="ja-JP" altLang="en-US" sz="1400" b="0" i="0" u="none" strike="noStrike" dirty="0" smtClean="0">
                          <a:solidFill>
                            <a:schemeClr val="bg2">
                              <a:lumMod val="10000"/>
                            </a:schemeClr>
                          </a:solidFill>
                          <a:effectLst/>
                          <a:latin typeface="Calibri"/>
                        </a:rPr>
                        <a:t>長期</a:t>
                      </a:r>
                      <a:endParaRPr lang="en-GB" sz="1400" b="0" i="0" u="none" strike="noStrike" dirty="0">
                        <a:solidFill>
                          <a:schemeClr val="bg2">
                            <a:lumMod val="10000"/>
                          </a:schemeClr>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algn="ctr" rtl="0" fontAlgn="ctr"/>
                      <a:r>
                        <a:rPr lang="ja-JP" altLang="en-US" sz="1400" b="0" i="0" u="none" strike="noStrike" dirty="0" smtClean="0">
                          <a:solidFill>
                            <a:schemeClr val="bg2">
                              <a:lumMod val="10000"/>
                            </a:schemeClr>
                          </a:solidFill>
                          <a:effectLst/>
                          <a:latin typeface="Calibri"/>
                        </a:rPr>
                        <a:t>短期</a:t>
                      </a:r>
                      <a:endParaRPr lang="en-GB" sz="1400" b="0" i="0" u="none" strike="noStrike" dirty="0">
                        <a:solidFill>
                          <a:schemeClr val="bg2">
                            <a:lumMod val="10000"/>
                          </a:schemeClr>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algn="ctr" rtl="0" fontAlgn="ctr"/>
                      <a:r>
                        <a:rPr lang="ja-JP" altLang="en-US" sz="1400" b="0" i="0" u="none" strike="noStrike" dirty="0" smtClean="0">
                          <a:solidFill>
                            <a:schemeClr val="bg2">
                              <a:lumMod val="10000"/>
                            </a:schemeClr>
                          </a:solidFill>
                          <a:effectLst/>
                          <a:latin typeface="Calibri"/>
                        </a:rPr>
                        <a:t>長期</a:t>
                      </a:r>
                      <a:endParaRPr lang="en-GB" sz="1400" b="0" i="0" u="none" strike="noStrike" dirty="0">
                        <a:solidFill>
                          <a:schemeClr val="bg2">
                            <a:lumMod val="10000"/>
                          </a:schemeClr>
                        </a:solidFill>
                        <a:effectLst/>
                        <a:latin typeface="Calibri"/>
                      </a:endParaRPr>
                    </a:p>
                  </a:txBody>
                  <a:tcPr marL="0" marR="0" marT="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3231">
                <a:tc gridSpan="2">
                  <a:txBody>
                    <a:bodyPr/>
                    <a:lstStyle/>
                    <a:p>
                      <a:pPr algn="l" rtl="0" fontAlgn="ctr"/>
                      <a:r>
                        <a:rPr lang="ja-JP" altLang="en-US" sz="1400" b="1" i="0" u="none" strike="noStrike" dirty="0" smtClean="0">
                          <a:solidFill>
                            <a:schemeClr val="bg2">
                              <a:lumMod val="10000"/>
                            </a:schemeClr>
                          </a:solidFill>
                          <a:effectLst/>
                          <a:latin typeface="Calibri"/>
                        </a:rPr>
                        <a:t>教育</a:t>
                      </a:r>
                      <a:endParaRPr lang="en-GB" sz="1400" b="1" i="0" u="none" strike="noStrike" dirty="0">
                        <a:solidFill>
                          <a:schemeClr val="bg2">
                            <a:lumMod val="10000"/>
                          </a:schemeClr>
                        </a:solidFill>
                        <a:effectLst/>
                        <a:latin typeface="Calibri"/>
                      </a:endParaRPr>
                    </a:p>
                  </a:txBody>
                  <a:tcPr marL="0" marR="0" marT="0"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r>
              <a:tr h="212261">
                <a:tc>
                  <a:txBody>
                    <a:bodyPr/>
                    <a:lstStyle/>
                    <a:p>
                      <a:pPr algn="l" rtl="0" fontAlgn="ctr"/>
                      <a:endParaRPr lang="en-GB" sz="1400" b="1" i="0" u="none" strike="noStrike" dirty="0">
                        <a:solidFill>
                          <a:schemeClr val="bg2">
                            <a:lumMod val="10000"/>
                          </a:schemeClr>
                        </a:solidFill>
                        <a:effectLst/>
                        <a:latin typeface="Calibri"/>
                      </a:endParaRPr>
                    </a:p>
                  </a:txBody>
                  <a:tcPr marL="0" marR="0" marT="0" marB="0" anchor="ctr">
                    <a:lnL>
                      <a:noFill/>
                    </a:lnL>
                    <a:lnR>
                      <a:noFill/>
                    </a:lnR>
                    <a:lnT>
                      <a:noFill/>
                    </a:lnT>
                    <a:lnB>
                      <a:noFill/>
                    </a:lnB>
                  </a:tcPr>
                </a:tc>
                <a:tc gridSpan="5">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a:noFill/>
                    </a:lnL>
                    <a:lnR w="12700" cap="flat" cmpd="sng" algn="ctr">
                      <a:noFill/>
                      <a:prstDash val="solid"/>
                      <a:round/>
                      <a:headEnd type="none" w="med" len="med"/>
                      <a:tailEnd type="none" w="med" len="med"/>
                    </a:lnR>
                    <a:lnT>
                      <a:noFill/>
                    </a:lnT>
                    <a:lnB>
                      <a:noFill/>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ysClr val="windowText" lastClr="000000"/>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423884">
                <a:tc gridSpan="2">
                  <a:txBody>
                    <a:bodyPr/>
                    <a:lstStyle/>
                    <a:p>
                      <a:pPr algn="l" rtl="0" fontAlgn="ctr"/>
                      <a:r>
                        <a:rPr lang="ja-JP" altLang="en-US" sz="1400" b="1" i="0" u="none" strike="noStrike" dirty="0" smtClean="0">
                          <a:solidFill>
                            <a:schemeClr val="bg2">
                              <a:lumMod val="10000"/>
                            </a:schemeClr>
                          </a:solidFill>
                          <a:effectLst/>
                          <a:latin typeface="Calibri"/>
                        </a:rPr>
                        <a:t>子育て、家族</a:t>
                      </a:r>
                      <a:endParaRPr lang="en-GB" sz="1400" b="1" i="0" u="none" strike="noStrike" dirty="0">
                        <a:solidFill>
                          <a:schemeClr val="bg2">
                            <a:lumMod val="10000"/>
                          </a:schemeClr>
                        </a:solidFill>
                        <a:effectLst/>
                        <a:latin typeface="Calibri"/>
                      </a:endParaRPr>
                    </a:p>
                  </a:txBody>
                  <a:tcPr marL="0" marR="0" marT="0"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r>
              <a:tr h="212261">
                <a:tc>
                  <a:txBody>
                    <a:bodyPr/>
                    <a:lstStyle/>
                    <a:p>
                      <a:pPr algn="l" rtl="0" fontAlgn="ctr"/>
                      <a:endParaRPr lang="en-GB" sz="1400" b="1" i="0" u="none" strike="noStrike" dirty="0">
                        <a:solidFill>
                          <a:schemeClr val="bg2">
                            <a:lumMod val="10000"/>
                          </a:schemeClr>
                        </a:solidFill>
                        <a:effectLst/>
                        <a:latin typeface="Calibri"/>
                      </a:endParaRPr>
                    </a:p>
                  </a:txBody>
                  <a:tcPr marL="0" marR="0" marT="0" marB="0" anchor="ctr">
                    <a:lnL>
                      <a:noFill/>
                    </a:lnL>
                    <a:lnR>
                      <a:noFill/>
                    </a:lnR>
                    <a:lnT>
                      <a:noFill/>
                    </a:lnT>
                    <a:lnB>
                      <a:noFill/>
                    </a:lnB>
                  </a:tcPr>
                </a:tc>
                <a:tc gridSpan="5">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a:noFill/>
                    </a:lnL>
                    <a:lnR w="12700" cap="flat" cmpd="sng" algn="ctr">
                      <a:noFill/>
                      <a:prstDash val="solid"/>
                      <a:round/>
                      <a:headEnd type="none" w="med" len="med"/>
                      <a:tailEnd type="none" w="med" len="med"/>
                    </a:lnR>
                    <a:lnT>
                      <a:noFill/>
                    </a:lnT>
                    <a:lnB>
                      <a:noFill/>
                    </a:lnB>
                  </a:tcPr>
                </a:tc>
                <a:tc hMerge="1">
                  <a:txBody>
                    <a:bodyPr/>
                    <a:lstStyle/>
                    <a:p>
                      <a:pPr algn="ctr" rtl="0" fontAlgn="ctr"/>
                      <a:endParaRPr lang="en-GB" sz="1400" b="0" i="0" u="none" strike="noStrike">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3231">
                <a:tc gridSpan="2">
                  <a:txBody>
                    <a:bodyPr/>
                    <a:lstStyle/>
                    <a:p>
                      <a:pPr algn="l" rtl="0" fontAlgn="ctr"/>
                      <a:r>
                        <a:rPr lang="ja-JP" altLang="en-US" sz="1400" b="1" i="0" u="none" strike="noStrike" dirty="0" smtClean="0">
                          <a:solidFill>
                            <a:schemeClr val="bg2">
                              <a:lumMod val="10000"/>
                            </a:schemeClr>
                          </a:solidFill>
                          <a:effectLst/>
                          <a:latin typeface="Calibri"/>
                        </a:rPr>
                        <a:t>医療政策</a:t>
                      </a:r>
                      <a:endParaRPr lang="en-GB" sz="1400" b="1" i="0" u="none" strike="noStrike" dirty="0">
                        <a:solidFill>
                          <a:schemeClr val="bg2">
                            <a:lumMod val="10000"/>
                          </a:schemeClr>
                        </a:solidFill>
                        <a:effectLst/>
                        <a:latin typeface="Calibri"/>
                      </a:endParaRPr>
                    </a:p>
                  </a:txBody>
                  <a:tcPr marL="0" marR="0" marT="0"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r>
              <a:tr h="212261">
                <a:tc>
                  <a:txBody>
                    <a:bodyPr/>
                    <a:lstStyle/>
                    <a:p>
                      <a:pPr algn="l" rtl="0" fontAlgn="ctr"/>
                      <a:endParaRPr lang="en-GB" sz="1400" b="1" i="0" u="none" strike="noStrike" dirty="0">
                        <a:solidFill>
                          <a:schemeClr val="bg2">
                            <a:lumMod val="10000"/>
                          </a:schemeClr>
                        </a:solidFill>
                        <a:effectLst/>
                        <a:latin typeface="Calibri"/>
                      </a:endParaRPr>
                    </a:p>
                  </a:txBody>
                  <a:tcPr marL="0" marR="0" marT="0" marB="0" anchor="ctr">
                    <a:lnL>
                      <a:noFill/>
                    </a:lnL>
                    <a:lnR>
                      <a:noFill/>
                    </a:lnR>
                    <a:lnT>
                      <a:noFill/>
                    </a:lnT>
                    <a:lnB>
                      <a:noFill/>
                    </a:lnB>
                  </a:tcPr>
                </a:tc>
                <a:tc gridSpan="5">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a:noFill/>
                    </a:lnL>
                    <a:lnR w="12700" cap="flat" cmpd="sng" algn="ctr">
                      <a:noFill/>
                      <a:prstDash val="solid"/>
                      <a:round/>
                      <a:headEnd type="none" w="med" len="med"/>
                      <a:tailEnd type="none" w="med" len="med"/>
                    </a:lnR>
                    <a:lnT>
                      <a:noFill/>
                    </a:lnT>
                    <a:lnB>
                      <a:noFill/>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424520">
                <a:tc gridSpan="2">
                  <a:txBody>
                    <a:bodyPr/>
                    <a:lstStyle/>
                    <a:p>
                      <a:pPr algn="l" rtl="0" fontAlgn="ctr"/>
                      <a:r>
                        <a:rPr lang="ja-JP" altLang="en-US" sz="1400" b="1" i="0" u="none" strike="noStrike" dirty="0" smtClean="0">
                          <a:solidFill>
                            <a:schemeClr val="bg2">
                              <a:lumMod val="10000"/>
                            </a:schemeClr>
                          </a:solidFill>
                          <a:effectLst/>
                          <a:latin typeface="Calibri"/>
                        </a:rPr>
                        <a:t>失業者給付</a:t>
                      </a:r>
                      <a:endParaRPr lang="en-GB" sz="1400" b="1" i="0" u="none" strike="noStrike" dirty="0">
                        <a:solidFill>
                          <a:schemeClr val="bg2">
                            <a:lumMod val="10000"/>
                          </a:schemeClr>
                        </a:solidFill>
                        <a:effectLst/>
                        <a:latin typeface="Calibri"/>
                      </a:endParaRPr>
                    </a:p>
                  </a:txBody>
                  <a:tcPr marL="0" marR="0" marT="0"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FFFF66"/>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92D050"/>
                    </a:solidFill>
                  </a:tcPr>
                </a:tc>
                <a:tc>
                  <a:txBody>
                    <a:bodyPr/>
                    <a:lstStyle/>
                    <a:p>
                      <a:pPr algn="l" fontAlgn="b"/>
                      <a:endParaRPr lang="en-GB" sz="1000" b="0" i="0" u="none" strike="noStrike" dirty="0">
                        <a:ln>
                          <a:solidFill>
                            <a:schemeClr val="bg2">
                              <a:lumMod val="10000"/>
                            </a:schemeClr>
                          </a:solidFill>
                        </a:ln>
                        <a:solidFill>
                          <a:schemeClr val="bg2">
                            <a:lumMod val="10000"/>
                          </a:schemeClr>
                        </a:solidFill>
                        <a:effectLst/>
                        <a:latin typeface="Calibri"/>
                      </a:endParaRP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212261">
                <a:tc>
                  <a:txBody>
                    <a:bodyPr/>
                    <a:lstStyle/>
                    <a:p>
                      <a:pPr algn="l" rtl="0" fontAlgn="ctr"/>
                      <a:endParaRPr lang="en-GB" sz="1400" b="1" i="0" u="none" strike="noStrike" dirty="0">
                        <a:solidFill>
                          <a:schemeClr val="bg2">
                            <a:lumMod val="10000"/>
                          </a:schemeClr>
                        </a:solidFill>
                        <a:effectLst/>
                        <a:latin typeface="Calibri"/>
                      </a:endParaRPr>
                    </a:p>
                  </a:txBody>
                  <a:tcPr marL="0" marR="0" marT="0" marB="0" anchor="ctr">
                    <a:lnL>
                      <a:noFill/>
                    </a:lnL>
                    <a:lnR>
                      <a:noFill/>
                    </a:lnR>
                    <a:lnT>
                      <a:noFill/>
                    </a:lnT>
                    <a:lnB>
                      <a:noFill/>
                    </a:lnB>
                  </a:tcPr>
                </a:tc>
                <a:tc gridSpan="5">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a:noFill/>
                    </a:lnL>
                    <a:lnR w="12700" cap="flat" cmpd="sng" algn="ctr">
                      <a:noFill/>
                      <a:prstDash val="solid"/>
                      <a:round/>
                      <a:headEnd type="none" w="med" len="med"/>
                      <a:tailEnd type="none" w="med" len="med"/>
                    </a:lnR>
                    <a:lnT>
                      <a:noFill/>
                    </a:lnT>
                    <a:lnB>
                      <a:noFill/>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hMerge="1">
                  <a:txBody>
                    <a:bodyPr/>
                    <a:lstStyle/>
                    <a:p>
                      <a:pPr algn="ctr" rtl="0" fontAlgn="ctr"/>
                      <a:endParaRPr lang="en-GB" sz="1400" b="0" i="0" u="none" strike="noStrike" dirty="0">
                        <a:ln>
                          <a:solidFill>
                            <a:schemeClr val="bg2">
                              <a:lumMod val="10000"/>
                            </a:schemeClr>
                          </a:solidFill>
                        </a:ln>
                        <a:solidFill>
                          <a:schemeClr val="bg2">
                            <a:lumMod val="10000"/>
                          </a:schemeClr>
                        </a:solidFill>
                        <a:effectLst/>
                        <a:latin typeface="Calibri"/>
                      </a:endParaRP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r h="393231">
                <a:tc gridSpan="2">
                  <a:txBody>
                    <a:bodyPr/>
                    <a:lstStyle/>
                    <a:p>
                      <a:pPr algn="l" rtl="0" fontAlgn="ctr"/>
                      <a:r>
                        <a:rPr lang="ja-JP" altLang="en-US" sz="1400" b="1" i="0" u="none" strike="noStrike" dirty="0" smtClean="0">
                          <a:solidFill>
                            <a:schemeClr val="bg2">
                              <a:lumMod val="10000"/>
                            </a:schemeClr>
                          </a:solidFill>
                          <a:effectLst/>
                          <a:latin typeface="Calibri"/>
                        </a:rPr>
                        <a:t>公共投資</a:t>
                      </a:r>
                      <a:endParaRPr lang="en-GB" sz="1400" b="1" i="0" u="none" strike="noStrike" dirty="0">
                        <a:solidFill>
                          <a:schemeClr val="bg2">
                            <a:lumMod val="10000"/>
                          </a:schemeClr>
                        </a:solidFill>
                        <a:effectLst/>
                        <a:latin typeface="Calibri"/>
                      </a:endParaRPr>
                    </a:p>
                  </a:txBody>
                  <a:tcPr marL="0" marR="0" marT="0" marB="0" anchor="ctr">
                    <a:lnL>
                      <a:noFill/>
                    </a:lnL>
                    <a:lnR w="12700" cap="flat" cmpd="sng" algn="ctr">
                      <a:solidFill>
                        <a:schemeClr val="bg2">
                          <a:lumMod val="10000"/>
                        </a:schemeClr>
                      </a:solidFill>
                      <a:prstDash val="solid"/>
                      <a:round/>
                      <a:headEnd type="none" w="med" len="med"/>
                      <a:tailEnd type="none" w="med" len="med"/>
                    </a:lnR>
                    <a:lnT>
                      <a:noFill/>
                    </a:lnT>
                    <a:lnB>
                      <a:noFill/>
                    </a:lnB>
                  </a:tcPr>
                </a:tc>
                <a:tc hMerge="1">
                  <a:txBody>
                    <a:bodyPr/>
                    <a:lstStyle/>
                    <a:p>
                      <a:endParaRPr lang="en-GB"/>
                    </a:p>
                  </a:txBody>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c>
                  <a:txBody>
                    <a:bodyPr/>
                    <a:lstStyle/>
                    <a:p>
                      <a:pPr algn="ctr" rtl="0" fontAlgn="ctr"/>
                      <a:r>
                        <a:rPr lang="en-GB" sz="1400" b="0" i="0" u="none" strike="noStrike" dirty="0">
                          <a:ln>
                            <a:solidFill>
                              <a:schemeClr val="bg2">
                                <a:lumMod val="10000"/>
                              </a:schemeClr>
                            </a:solidFill>
                          </a:ln>
                          <a:solidFill>
                            <a:schemeClr val="bg2">
                              <a:lumMod val="10000"/>
                            </a:schemeClr>
                          </a:solidFill>
                          <a:effectLst/>
                          <a:latin typeface="Calibri"/>
                        </a:rPr>
                        <a:t> </a:t>
                      </a:r>
                    </a:p>
                  </a:txBody>
                  <a:tcPr marL="0" marR="0"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B050"/>
                    </a:solidFill>
                  </a:tcPr>
                </a:tc>
                <a:tc>
                  <a:txBody>
                    <a:bodyPr/>
                    <a:lstStyle/>
                    <a:p>
                      <a:pPr algn="l" fontAlgn="b"/>
                      <a:endParaRPr lang="en-GB" sz="1800" b="0" i="0" u="none" strike="noStrike">
                        <a:ln>
                          <a:solidFill>
                            <a:schemeClr val="bg2">
                              <a:lumMod val="10000"/>
                            </a:schemeClr>
                          </a:solidFill>
                        </a:ln>
                        <a:solidFill>
                          <a:schemeClr val="bg2">
                            <a:lumMod val="10000"/>
                          </a:schemeClr>
                        </a:solidFill>
                        <a:effectLst/>
                        <a:latin typeface="Calibri"/>
                      </a:endParaRP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c>
                  <a:txBody>
                    <a:bodyPr/>
                    <a:lstStyle/>
                    <a:p>
                      <a:pPr algn="l" fontAlgn="b"/>
                      <a:endParaRPr lang="en-GB" sz="1800" b="0" i="0" u="none" strike="noStrike" dirty="0">
                        <a:ln>
                          <a:solidFill>
                            <a:schemeClr val="bg2">
                              <a:lumMod val="10000"/>
                            </a:schemeClr>
                          </a:solidFill>
                        </a:ln>
                        <a:solidFill>
                          <a:schemeClr val="bg2">
                            <a:lumMod val="10000"/>
                          </a:schemeClr>
                        </a:solidFill>
                        <a:effectLst/>
                        <a:latin typeface="Calibri"/>
                      </a:endParaRPr>
                    </a:p>
                  </a:txBody>
                  <a:tcPr marL="0" marR="0" marT="0" marB="0" anchor="b">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tcPr>
                </a:tc>
              </a:tr>
            </a:tbl>
          </a:graphicData>
        </a:graphic>
      </p:graphicFrame>
      <p:sp>
        <p:nvSpPr>
          <p:cNvPr id="19" name="TextBox 18"/>
          <p:cNvSpPr txBox="1"/>
          <p:nvPr/>
        </p:nvSpPr>
        <p:spPr>
          <a:xfrm>
            <a:off x="1403648" y="6396335"/>
            <a:ext cx="8280920" cy="461665"/>
          </a:xfrm>
          <a:prstGeom prst="rect">
            <a:avLst/>
          </a:prstGeom>
          <a:noFill/>
        </p:spPr>
        <p:txBody>
          <a:bodyPr wrap="square" rtlCol="0">
            <a:spAutoFit/>
          </a:bodyPr>
          <a:lstStyle/>
          <a:p>
            <a:r>
              <a:rPr lang="en-US" sz="1200" dirty="0">
                <a:solidFill>
                  <a:schemeClr val="bg2">
                    <a:lumMod val="10000"/>
                  </a:schemeClr>
                </a:solidFill>
                <a:latin typeface="Calibri" panose="020F0502020204030204" pitchFamily="34" charset="0"/>
              </a:rPr>
              <a:t/>
            </a:r>
            <a:br>
              <a:rPr lang="en-US" sz="1200" dirty="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en-GB" sz="1200" dirty="0" err="1">
                <a:solidFill>
                  <a:schemeClr val="bg2">
                    <a:lumMod val="10000"/>
                  </a:schemeClr>
                </a:solidFill>
                <a:latin typeface="Calibri" panose="020F0502020204030204" pitchFamily="34" charset="0"/>
              </a:rPr>
              <a:t>Cournède</a:t>
            </a:r>
            <a:r>
              <a:rPr lang="en-GB" sz="1200" dirty="0">
                <a:solidFill>
                  <a:schemeClr val="bg2">
                    <a:lumMod val="10000"/>
                  </a:schemeClr>
                </a:solidFill>
                <a:latin typeface="Calibri" panose="020F0502020204030204" pitchFamily="34" charset="0"/>
              </a:rPr>
              <a:t>, </a:t>
            </a:r>
            <a:r>
              <a:rPr lang="en-GB" sz="1200" dirty="0" err="1">
                <a:solidFill>
                  <a:schemeClr val="bg2">
                    <a:lumMod val="10000"/>
                  </a:schemeClr>
                </a:solidFill>
                <a:latin typeface="Calibri" panose="020F0502020204030204" pitchFamily="34" charset="0"/>
              </a:rPr>
              <a:t>Goujard</a:t>
            </a:r>
            <a:r>
              <a:rPr lang="en-GB" sz="1200" dirty="0">
                <a:solidFill>
                  <a:schemeClr val="bg2">
                    <a:lumMod val="10000"/>
                  </a:schemeClr>
                </a:solidFill>
                <a:latin typeface="Calibri" panose="020F0502020204030204" pitchFamily="34" charset="0"/>
              </a:rPr>
              <a:t> and Pina (2014</a:t>
            </a:r>
            <a:r>
              <a:rPr lang="en-GB" sz="1200" dirty="0" smtClean="0">
                <a:solidFill>
                  <a:schemeClr val="bg2">
                    <a:lumMod val="10000"/>
                  </a:schemeClr>
                </a:solidFill>
                <a:latin typeface="Calibri" panose="020F0502020204030204" pitchFamily="34" charset="0"/>
              </a:rPr>
              <a:t>)</a:t>
            </a:r>
            <a:r>
              <a:rPr lang="en-US" sz="1200" dirty="0" smtClean="0">
                <a:solidFill>
                  <a:schemeClr val="bg2">
                    <a:lumMod val="10000"/>
                  </a:schemeClr>
                </a:solidFill>
                <a:latin typeface="Calibri" panose="020F0502020204030204" pitchFamily="34" charset="0"/>
              </a:rPr>
              <a:t>.</a:t>
            </a:r>
            <a:endParaRPr lang="en-GB" sz="1200" dirty="0">
              <a:solidFill>
                <a:schemeClr val="bg2">
                  <a:lumMod val="10000"/>
                </a:schemeClr>
              </a:solidFill>
              <a:latin typeface="Calibri" panose="020F0502020204030204" pitchFamily="34" charset="0"/>
            </a:endParaRPr>
          </a:p>
        </p:txBody>
      </p:sp>
      <p:sp>
        <p:nvSpPr>
          <p:cNvPr id="6" name="Rectangle 5"/>
          <p:cNvSpPr/>
          <p:nvPr/>
        </p:nvSpPr>
        <p:spPr>
          <a:xfrm>
            <a:off x="1835188" y="5657919"/>
            <a:ext cx="792088" cy="360040"/>
          </a:xfrm>
          <a:prstGeom prst="rect">
            <a:avLst/>
          </a:prstGeom>
          <a:solidFill>
            <a:srgbClr val="00B050"/>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63280" y="5691745"/>
            <a:ext cx="3240360" cy="276999"/>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大幅なプラス効果</a:t>
            </a:r>
            <a:endParaRPr lang="en-GB" sz="1200" dirty="0"/>
          </a:p>
        </p:txBody>
      </p:sp>
      <p:sp>
        <p:nvSpPr>
          <p:cNvPr id="16" name="Rectangle 15"/>
          <p:cNvSpPr/>
          <p:nvPr/>
        </p:nvSpPr>
        <p:spPr>
          <a:xfrm>
            <a:off x="5075548" y="5678970"/>
            <a:ext cx="792088" cy="360040"/>
          </a:xfrm>
          <a:prstGeom prst="rect">
            <a:avLst/>
          </a:prstGeom>
          <a:solidFill>
            <a:srgbClr val="92D050"/>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903640" y="5712796"/>
            <a:ext cx="3240360" cy="276999"/>
          </a:xfrm>
          <a:prstGeom prst="rect">
            <a:avLst/>
          </a:prstGeom>
          <a:noFill/>
        </p:spPr>
        <p:txBody>
          <a:bodyPr wrap="square" rtlCol="0">
            <a:spAutoFit/>
          </a:bodyPr>
          <a:lstStyle/>
          <a:p>
            <a:r>
              <a:rPr lang="ja-JP" altLang="en-US" sz="1200" dirty="0">
                <a:solidFill>
                  <a:srgbClr val="E6E6E6">
                    <a:lumMod val="10000"/>
                  </a:srgbClr>
                </a:solidFill>
                <a:latin typeface="Calibri" panose="020F0502020204030204" pitchFamily="34" charset="0"/>
              </a:rPr>
              <a:t>小幅な</a:t>
            </a:r>
            <a:r>
              <a:rPr lang="ja-JP" altLang="en-US" sz="1200" dirty="0" smtClean="0">
                <a:solidFill>
                  <a:srgbClr val="E6E6E6">
                    <a:lumMod val="10000"/>
                  </a:srgbClr>
                </a:solidFill>
                <a:latin typeface="Calibri" panose="020F0502020204030204" pitchFamily="34" charset="0"/>
              </a:rPr>
              <a:t>プラス効果</a:t>
            </a:r>
            <a:endParaRPr lang="en-GB" sz="1300" dirty="0"/>
          </a:p>
        </p:txBody>
      </p:sp>
      <p:sp>
        <p:nvSpPr>
          <p:cNvPr id="18" name="Rectangle 17"/>
          <p:cNvSpPr/>
          <p:nvPr/>
        </p:nvSpPr>
        <p:spPr>
          <a:xfrm>
            <a:off x="1835188" y="6119346"/>
            <a:ext cx="792088" cy="360040"/>
          </a:xfrm>
          <a:prstGeom prst="rect">
            <a:avLst/>
          </a:prstGeom>
          <a:no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2663280" y="6144705"/>
            <a:ext cx="3240360" cy="276999"/>
          </a:xfrm>
          <a:prstGeom prst="rect">
            <a:avLst/>
          </a:prstGeom>
          <a:noFill/>
        </p:spPr>
        <p:txBody>
          <a:bodyPr wrap="square" rtlCol="0">
            <a:spAutoFit/>
          </a:bodyPr>
          <a:lstStyle/>
          <a:p>
            <a:r>
              <a:rPr lang="ja-JP" altLang="en-US" sz="1200" dirty="0">
                <a:solidFill>
                  <a:schemeClr val="bg2">
                    <a:lumMod val="10000"/>
                  </a:schemeClr>
                </a:solidFill>
                <a:latin typeface="Calibri" panose="020F0502020204030204" pitchFamily="34" charset="0"/>
              </a:rPr>
              <a:t>効果不明</a:t>
            </a:r>
            <a:endParaRPr lang="en-GB" sz="1200" dirty="0"/>
          </a:p>
        </p:txBody>
      </p:sp>
      <p:sp>
        <p:nvSpPr>
          <p:cNvPr id="22" name="Rectangle 21"/>
          <p:cNvSpPr/>
          <p:nvPr/>
        </p:nvSpPr>
        <p:spPr>
          <a:xfrm>
            <a:off x="5075548" y="6140397"/>
            <a:ext cx="792088" cy="360040"/>
          </a:xfrm>
          <a:prstGeom prst="rect">
            <a:avLst/>
          </a:prstGeom>
          <a:solidFill>
            <a:srgbClr val="FFFF66"/>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5903640" y="6174223"/>
            <a:ext cx="3240360" cy="276999"/>
          </a:xfrm>
          <a:prstGeom prst="rect">
            <a:avLst/>
          </a:prstGeom>
          <a:noFill/>
        </p:spPr>
        <p:txBody>
          <a:bodyPr wrap="square" rtlCol="0">
            <a:spAutoFit/>
          </a:bodyPr>
          <a:lstStyle/>
          <a:p>
            <a:r>
              <a:rPr lang="ja-JP" altLang="en-US" sz="1200" dirty="0">
                <a:solidFill>
                  <a:schemeClr val="bg2">
                    <a:lumMod val="10000"/>
                  </a:schemeClr>
                </a:solidFill>
                <a:latin typeface="Calibri" panose="020F0502020204030204" pitchFamily="34" charset="0"/>
              </a:rPr>
              <a:t>小幅なマイナス効果</a:t>
            </a:r>
            <a:endParaRPr lang="en-GB" sz="1300" dirty="0"/>
          </a:p>
        </p:txBody>
      </p:sp>
    </p:spTree>
    <p:extLst>
      <p:ext uri="{BB962C8B-B14F-4D97-AF65-F5344CB8AC3E}">
        <p14:creationId xmlns:p14="http://schemas.microsoft.com/office/powerpoint/2010/main" val="1189908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9618" y="476672"/>
            <a:ext cx="7366001" cy="523220"/>
          </a:xfrm>
          <a:prstGeom prst="rect">
            <a:avLst/>
          </a:prstGeom>
        </p:spPr>
        <p:txBody>
          <a:bodyPr wrap="square">
            <a:spAutoFit/>
          </a:bodyPr>
          <a:lstStyle/>
          <a:p>
            <a:pPr algn="ctr">
              <a:defRPr/>
            </a:pPr>
            <a:r>
              <a:rPr lang="ja-JP" altLang="en-US" sz="2800" b="1" dirty="0" smtClean="0">
                <a:solidFill>
                  <a:schemeClr val="tx2">
                    <a:lumMod val="60000"/>
                    <a:lumOff val="40000"/>
                  </a:schemeClr>
                </a:solidFill>
                <a:latin typeface="+mj-lt"/>
              </a:rPr>
              <a:t>主なメッセージ</a:t>
            </a:r>
            <a:endParaRPr lang="en-GB" sz="2800" b="1" dirty="0">
              <a:solidFill>
                <a:schemeClr val="tx2">
                  <a:lumMod val="60000"/>
                  <a:lumOff val="40000"/>
                </a:schemeClr>
              </a:solidFill>
              <a:latin typeface="+mj-lt"/>
            </a:endParaRPr>
          </a:p>
        </p:txBody>
      </p:sp>
      <p:sp>
        <p:nvSpPr>
          <p:cNvPr id="2" name="Slide Number Placeholder 1"/>
          <p:cNvSpPr>
            <a:spLocks noGrp="1"/>
          </p:cNvSpPr>
          <p:nvPr>
            <p:ph type="sldNum" sz="quarter" idx="12"/>
          </p:nvPr>
        </p:nvSpPr>
        <p:spPr/>
        <p:txBody>
          <a:bodyPr/>
          <a:lstStyle/>
          <a:p>
            <a:fld id="{FCE284C4-5ED1-4D6C-B7CC-2049C3062C5E}" type="slidenum">
              <a:rPr lang="en-GB" smtClean="0"/>
              <a:t>2</a:t>
            </a:fld>
            <a:endParaRPr lang="en-GB"/>
          </a:p>
        </p:txBody>
      </p:sp>
      <p:graphicFrame>
        <p:nvGraphicFramePr>
          <p:cNvPr id="9" name="Diagram 8"/>
          <p:cNvGraphicFramePr/>
          <p:nvPr>
            <p:extLst>
              <p:ext uri="{D42A27DB-BD31-4B8C-83A1-F6EECF244321}">
                <p14:modId xmlns:p14="http://schemas.microsoft.com/office/powerpoint/2010/main" val="3862566838"/>
              </p:ext>
            </p:extLst>
          </p:nvPr>
        </p:nvGraphicFramePr>
        <p:xfrm>
          <a:off x="251520" y="1340768"/>
          <a:ext cx="865756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460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4221538850"/>
              </p:ext>
            </p:extLst>
          </p:nvPr>
        </p:nvGraphicFramePr>
        <p:xfrm>
          <a:off x="3733800" y="1412776"/>
          <a:ext cx="5410200" cy="3816424"/>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2" descr="K:\ECO\Economic_Outlook_Graphs\EO100\Workspace_IEO\IEO_Slide_Fig_G20_1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903" y="1700808"/>
            <a:ext cx="4048770" cy="3786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260648"/>
            <a:ext cx="7704856" cy="923330"/>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経済成長、社会的包摂を高める改革のペースを</a:t>
            </a:r>
            <a:endParaRPr lang="en-US" altLang="ja-JP" sz="2700" b="1" dirty="0" smtClean="0">
              <a:solidFill>
                <a:schemeClr val="tx2">
                  <a:lumMod val="60000"/>
                  <a:lumOff val="40000"/>
                </a:schemeClr>
              </a:solidFill>
              <a:latin typeface="+mj-lt"/>
            </a:endParaRPr>
          </a:p>
          <a:p>
            <a:pPr algn="ctr">
              <a:defRPr/>
            </a:pPr>
            <a:r>
              <a:rPr lang="ja-JP" altLang="en-US" sz="2700" b="1" dirty="0" smtClean="0">
                <a:solidFill>
                  <a:schemeClr val="tx2">
                    <a:lumMod val="60000"/>
                    <a:lumOff val="40000"/>
                  </a:schemeClr>
                </a:solidFill>
                <a:latin typeface="+mj-lt"/>
              </a:rPr>
              <a:t>さらに野心的に加速すべき</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20</a:t>
            </a:fld>
            <a:endParaRPr lang="en-GB"/>
          </a:p>
        </p:txBody>
      </p:sp>
      <p:sp>
        <p:nvSpPr>
          <p:cNvPr id="5" name="TextBox 4"/>
          <p:cNvSpPr txBox="1"/>
          <p:nvPr/>
        </p:nvSpPr>
        <p:spPr>
          <a:xfrm>
            <a:off x="-396552" y="1340768"/>
            <a:ext cx="5480186" cy="584775"/>
          </a:xfrm>
          <a:prstGeom prst="rect">
            <a:avLst/>
          </a:prstGeom>
          <a:noFill/>
        </p:spPr>
        <p:txBody>
          <a:bodyPr wrap="square" rtlCol="0">
            <a:spAutoFit/>
          </a:bodyPr>
          <a:lstStyle/>
          <a:p>
            <a:pPr algn="ctr"/>
            <a:r>
              <a:rPr lang="en-GB" sz="2000" b="1" dirty="0" smtClean="0">
                <a:solidFill>
                  <a:schemeClr val="bg2">
                    <a:lumMod val="10000"/>
                  </a:schemeClr>
                </a:solidFill>
                <a:latin typeface="Calibri" pitchFamily="34" charset="0"/>
              </a:rPr>
              <a:t>G20</a:t>
            </a:r>
            <a:r>
              <a:rPr lang="ja-JP" altLang="en-US" sz="2000" b="1" dirty="0" smtClean="0">
                <a:solidFill>
                  <a:schemeClr val="bg2">
                    <a:lumMod val="10000"/>
                  </a:schemeClr>
                </a:solidFill>
                <a:latin typeface="Calibri" pitchFamily="34" charset="0"/>
              </a:rPr>
              <a:t>の構造改革の効果</a:t>
            </a:r>
            <a:endParaRPr lang="en-GB" sz="2000" b="1" dirty="0" smtClean="0">
              <a:solidFill>
                <a:srgbClr val="FF0000"/>
              </a:solidFill>
              <a:latin typeface="Calibri" pitchFamily="34" charset="0"/>
            </a:endParaRPr>
          </a:p>
          <a:p>
            <a:pPr algn="ctr"/>
            <a:r>
              <a:rPr lang="en-GB" sz="1200" i="1" dirty="0" smtClean="0">
                <a:solidFill>
                  <a:schemeClr val="bg2">
                    <a:lumMod val="10000"/>
                  </a:schemeClr>
                </a:solidFill>
                <a:latin typeface="Calibri" pitchFamily="34" charset="0"/>
              </a:rPr>
              <a:t>2018</a:t>
            </a:r>
            <a:r>
              <a:rPr lang="ja-JP" altLang="en-US" sz="1200" i="1" dirty="0" smtClean="0">
                <a:solidFill>
                  <a:schemeClr val="bg2">
                    <a:lumMod val="10000"/>
                  </a:schemeClr>
                </a:solidFill>
                <a:latin typeface="Calibri" pitchFamily="34" charset="0"/>
              </a:rPr>
              <a:t>年の</a:t>
            </a:r>
            <a:r>
              <a:rPr lang="en-GB" sz="1200" i="1" dirty="0" smtClean="0">
                <a:solidFill>
                  <a:schemeClr val="bg2">
                    <a:lumMod val="10000"/>
                  </a:schemeClr>
                </a:solidFill>
                <a:latin typeface="Calibri" pitchFamily="34" charset="0"/>
              </a:rPr>
              <a:t>G20</a:t>
            </a:r>
            <a:r>
              <a:rPr lang="ja-JP" altLang="en-US" sz="1200" i="1" dirty="0" smtClean="0">
                <a:solidFill>
                  <a:schemeClr val="bg2">
                    <a:lumMod val="10000"/>
                  </a:schemeClr>
                </a:solidFill>
                <a:latin typeface="Calibri" pitchFamily="34" charset="0"/>
              </a:rPr>
              <a:t>の</a:t>
            </a:r>
            <a:r>
              <a:rPr lang="en-GB" sz="1200" i="1" dirty="0" smtClean="0">
                <a:solidFill>
                  <a:schemeClr val="bg2">
                    <a:lumMod val="10000"/>
                  </a:schemeClr>
                </a:solidFill>
                <a:latin typeface="Calibri" pitchFamily="34" charset="0"/>
              </a:rPr>
              <a:t>GDP</a:t>
            </a:r>
            <a:r>
              <a:rPr lang="ja-JP" altLang="en-US" sz="1200" i="1" dirty="0" smtClean="0">
                <a:solidFill>
                  <a:schemeClr val="bg2">
                    <a:lumMod val="10000"/>
                  </a:schemeClr>
                </a:solidFill>
                <a:latin typeface="Calibri" pitchFamily="34" charset="0"/>
              </a:rPr>
              <a:t>のベースラインからの剥離幅</a:t>
            </a:r>
            <a:endParaRPr lang="en-GB" sz="1600" i="1" dirty="0" smtClean="0">
              <a:solidFill>
                <a:schemeClr val="bg2">
                  <a:lumMod val="10000"/>
                </a:schemeClr>
              </a:solidFill>
              <a:latin typeface="Calibri" pitchFamily="34" charset="0"/>
            </a:endParaRPr>
          </a:p>
        </p:txBody>
      </p:sp>
      <p:sp>
        <p:nvSpPr>
          <p:cNvPr id="11" name="TextBox 10"/>
          <p:cNvSpPr txBox="1"/>
          <p:nvPr/>
        </p:nvSpPr>
        <p:spPr>
          <a:xfrm>
            <a:off x="611560" y="6572992"/>
            <a:ext cx="6103019" cy="276999"/>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OECD</a:t>
            </a:r>
            <a:r>
              <a:rPr lang="ja-JP" altLang="en-US" sz="1200" dirty="0" err="1" smtClean="0">
                <a:solidFill>
                  <a:schemeClr val="bg2">
                    <a:lumMod val="10000"/>
                  </a:schemeClr>
                </a:solidFill>
                <a:latin typeface="Calibri" panose="020F0502020204030204" pitchFamily="34" charset="0"/>
              </a:rPr>
              <a:t>、</a:t>
            </a:r>
            <a:r>
              <a:rPr lang="en-GB" sz="1200" dirty="0" smtClean="0">
                <a:solidFill>
                  <a:schemeClr val="bg2">
                    <a:lumMod val="10000"/>
                  </a:schemeClr>
                </a:solidFill>
                <a:latin typeface="Calibri" panose="020F0502020204030204" pitchFamily="34" charset="0"/>
              </a:rPr>
              <a:t>IMF </a:t>
            </a:r>
            <a:r>
              <a:rPr lang="ja-JP" altLang="en-US" sz="1200" dirty="0" smtClean="0">
                <a:solidFill>
                  <a:schemeClr val="bg2">
                    <a:lumMod val="10000"/>
                  </a:schemeClr>
                </a:solidFill>
                <a:latin typeface="Calibri" panose="020F0502020204030204" pitchFamily="34" charset="0"/>
              </a:rPr>
              <a:t>による計算</a:t>
            </a:r>
            <a:r>
              <a:rPr lang="en-GB" sz="1200" dirty="0" smtClean="0">
                <a:solidFill>
                  <a:schemeClr val="bg2">
                    <a:lumMod val="10000"/>
                  </a:schemeClr>
                </a:solidFill>
                <a:latin typeface="Calibri" panose="020F0502020204030204" pitchFamily="34" charset="0"/>
              </a:rPr>
              <a:t>.</a:t>
            </a:r>
            <a:endParaRPr lang="en-GB" sz="1200" dirty="0">
              <a:solidFill>
                <a:schemeClr val="bg2">
                  <a:lumMod val="10000"/>
                </a:schemeClr>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1264021967"/>
              </p:ext>
            </p:extLst>
          </p:nvPr>
        </p:nvGraphicFramePr>
        <p:xfrm>
          <a:off x="683568" y="5422407"/>
          <a:ext cx="7488832" cy="1150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133058" y="1268760"/>
            <a:ext cx="5480186" cy="707886"/>
          </a:xfrm>
          <a:prstGeom prst="rect">
            <a:avLst/>
          </a:prstGeom>
          <a:noFill/>
        </p:spPr>
        <p:txBody>
          <a:bodyPr wrap="square" rtlCol="0">
            <a:spAutoFit/>
          </a:bodyPr>
          <a:lstStyle/>
          <a:p>
            <a:pPr algn="ctr"/>
            <a:r>
              <a:rPr lang="en-US" sz="2000" b="1" dirty="0" smtClean="0">
                <a:solidFill>
                  <a:schemeClr val="bg2">
                    <a:lumMod val="10000"/>
                  </a:schemeClr>
                </a:solidFill>
                <a:latin typeface="Calibri" pitchFamily="34" charset="0"/>
              </a:rPr>
              <a:t>G20</a:t>
            </a:r>
            <a:r>
              <a:rPr lang="ja-JP" altLang="en-US" sz="2000" b="1" dirty="0" smtClean="0">
                <a:solidFill>
                  <a:schemeClr val="bg2">
                    <a:lumMod val="10000"/>
                  </a:schemeClr>
                </a:solidFill>
                <a:latin typeface="Calibri" pitchFamily="34" charset="0"/>
              </a:rPr>
              <a:t>の成長戦略（</a:t>
            </a:r>
            <a:r>
              <a:rPr lang="en-US" altLang="ja-JP" sz="2000" b="1" dirty="0" smtClean="0">
                <a:solidFill>
                  <a:schemeClr val="bg2">
                    <a:lumMod val="10000"/>
                  </a:schemeClr>
                </a:solidFill>
                <a:latin typeface="Calibri" pitchFamily="34" charset="0"/>
              </a:rPr>
              <a:t>2016</a:t>
            </a:r>
            <a:r>
              <a:rPr lang="ja-JP" altLang="en-US" sz="2000" b="1" dirty="0" smtClean="0">
                <a:solidFill>
                  <a:schemeClr val="bg2">
                    <a:lumMod val="10000"/>
                  </a:schemeClr>
                </a:solidFill>
                <a:latin typeface="Calibri" pitchFamily="34" charset="0"/>
              </a:rPr>
              <a:t>年）の</a:t>
            </a:r>
            <a:endParaRPr lang="en-US" altLang="ja-JP" sz="2000" b="1" dirty="0" smtClean="0">
              <a:solidFill>
                <a:schemeClr val="bg2">
                  <a:lumMod val="10000"/>
                </a:schemeClr>
              </a:solidFill>
              <a:latin typeface="Calibri" pitchFamily="34" charset="0"/>
            </a:endParaRPr>
          </a:p>
          <a:p>
            <a:pPr algn="ctr"/>
            <a:r>
              <a:rPr lang="ja-JP" altLang="en-US" sz="2000" b="1" dirty="0" smtClean="0">
                <a:solidFill>
                  <a:schemeClr val="bg2">
                    <a:lumMod val="10000"/>
                  </a:schemeClr>
                </a:solidFill>
                <a:latin typeface="Calibri" pitchFamily="34" charset="0"/>
              </a:rPr>
              <a:t>コミットメント</a:t>
            </a:r>
            <a:r>
              <a:rPr lang="ja-JP" altLang="en-US" sz="1200" i="1" dirty="0" smtClean="0">
                <a:solidFill>
                  <a:schemeClr val="bg2">
                    <a:lumMod val="10000"/>
                  </a:schemeClr>
                </a:solidFill>
                <a:latin typeface="Calibri" pitchFamily="34" charset="0"/>
              </a:rPr>
              <a:t>政策分野ごとのシェア</a:t>
            </a:r>
            <a:endParaRPr lang="en-GB" sz="1600" i="1" dirty="0" smtClean="0">
              <a:solidFill>
                <a:schemeClr val="bg2">
                  <a:lumMod val="10000"/>
                </a:schemeClr>
              </a:solidFill>
              <a:latin typeface="Calibri" pitchFamily="34" charset="0"/>
            </a:endParaRPr>
          </a:p>
        </p:txBody>
      </p:sp>
      <p:sp>
        <p:nvSpPr>
          <p:cNvPr id="3" name="Rectangle 2"/>
          <p:cNvSpPr/>
          <p:nvPr/>
        </p:nvSpPr>
        <p:spPr>
          <a:xfrm>
            <a:off x="7839876" y="4331236"/>
            <a:ext cx="504056" cy="576064"/>
          </a:xfrm>
          <a:prstGeom prst="rect">
            <a:avLst/>
          </a:prstGeom>
          <a:noFill/>
          <a:ln w="254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
          <p:cNvSpPr txBox="1"/>
          <p:nvPr/>
        </p:nvSpPr>
        <p:spPr>
          <a:xfrm>
            <a:off x="2568515" y="2564904"/>
            <a:ext cx="1190587" cy="3619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solidFill>
                  <a:schemeClr val="bg2">
                    <a:lumMod val="10000"/>
                  </a:schemeClr>
                </a:solidFill>
                <a:latin typeface="Calibri" panose="020F0502020204030204" pitchFamily="34" charset="0"/>
              </a:rPr>
              <a:t>2%</a:t>
            </a:r>
            <a:r>
              <a:rPr lang="en-GB" sz="1400" baseline="0" dirty="0">
                <a:solidFill>
                  <a:schemeClr val="bg2">
                    <a:lumMod val="10000"/>
                  </a:schemeClr>
                </a:solidFill>
                <a:latin typeface="Calibri" panose="020F0502020204030204" pitchFamily="34" charset="0"/>
              </a:rPr>
              <a:t> </a:t>
            </a:r>
            <a:r>
              <a:rPr lang="ja-JP" altLang="en-US" sz="1400" baseline="0" dirty="0" smtClean="0">
                <a:solidFill>
                  <a:schemeClr val="bg2">
                    <a:lumMod val="10000"/>
                  </a:schemeClr>
                </a:solidFill>
                <a:latin typeface="Calibri" panose="020F0502020204030204" pitchFamily="34" charset="0"/>
              </a:rPr>
              <a:t>目標</a:t>
            </a:r>
            <a:endParaRPr lang="en-GB" sz="14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3538413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MB-2\SDataECO\Units\FRONTOFFICE\Interim Economic Outlooks\2016 September\Charts\IEO_Slide_Fig_Discriminatory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9" y="2051800"/>
            <a:ext cx="4686830" cy="4329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7860" y="260648"/>
            <a:ext cx="7892612" cy="923330"/>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貿易を促進し、貿易制限事項を取り除くことで、成長</a:t>
            </a:r>
            <a:r>
              <a:rPr lang="ja-JP" altLang="en-US" sz="2700" b="1" dirty="0">
                <a:solidFill>
                  <a:schemeClr val="tx2">
                    <a:lumMod val="60000"/>
                    <a:lumOff val="40000"/>
                  </a:schemeClr>
                </a:solidFill>
                <a:latin typeface="+mj-lt"/>
              </a:rPr>
              <a:t>を</a:t>
            </a:r>
            <a:r>
              <a:rPr lang="ja-JP" altLang="en-US" sz="2700" b="1" dirty="0" smtClean="0">
                <a:solidFill>
                  <a:schemeClr val="tx2">
                    <a:lumMod val="60000"/>
                    <a:lumOff val="40000"/>
                  </a:schemeClr>
                </a:solidFill>
                <a:latin typeface="+mj-lt"/>
              </a:rPr>
              <a:t>高められるだろう</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21</a:t>
            </a:fld>
            <a:endParaRPr lang="en-GB"/>
          </a:p>
        </p:txBody>
      </p:sp>
      <p:sp>
        <p:nvSpPr>
          <p:cNvPr id="3" name="TextBox 2"/>
          <p:cNvSpPr txBox="1"/>
          <p:nvPr/>
        </p:nvSpPr>
        <p:spPr>
          <a:xfrm>
            <a:off x="467544" y="5840212"/>
            <a:ext cx="8438572" cy="1200329"/>
          </a:xfrm>
          <a:prstGeom prst="rect">
            <a:avLst/>
          </a:prstGeom>
          <a:noFill/>
        </p:spPr>
        <p:txBody>
          <a:bodyPr wrap="square" rtlCol="0">
            <a:spAutoFit/>
          </a:bodyPr>
          <a:lstStyle/>
          <a:p>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US" sz="1200" dirty="0" smtClean="0">
                <a:solidFill>
                  <a:schemeClr val="bg2">
                    <a:lumMod val="10000"/>
                  </a:schemeClr>
                </a:solidFill>
                <a:latin typeface="Calibri" panose="020F0502020204030204" pitchFamily="34" charset="0"/>
              </a:rPr>
              <a:t>: </a:t>
            </a:r>
            <a:r>
              <a:rPr lang="en-US" sz="1200" dirty="0">
                <a:solidFill>
                  <a:schemeClr val="bg2">
                    <a:lumMod val="10000"/>
                  </a:schemeClr>
                </a:solidFill>
                <a:latin typeface="Calibri" panose="020F0502020204030204" pitchFamily="34" charset="0"/>
              </a:rPr>
              <a:t>WTO-OECD-UNCTAD </a:t>
            </a:r>
            <a:r>
              <a:rPr lang="en-US" sz="1200" dirty="0" smtClean="0">
                <a:solidFill>
                  <a:schemeClr val="bg2">
                    <a:lumMod val="10000"/>
                  </a:schemeClr>
                </a:solidFill>
                <a:latin typeface="Calibri" panose="020F0502020204030204" pitchFamily="34" charset="0"/>
              </a:rPr>
              <a:t>2016 G20 </a:t>
            </a:r>
            <a:r>
              <a:rPr lang="en-US" sz="1200" dirty="0">
                <a:solidFill>
                  <a:schemeClr val="bg2">
                    <a:lumMod val="10000"/>
                  </a:schemeClr>
                </a:solidFill>
                <a:latin typeface="Calibri" panose="020F0502020204030204" pitchFamily="34" charset="0"/>
              </a:rPr>
              <a:t>Trade Policy Monitoring </a:t>
            </a:r>
            <a:r>
              <a:rPr lang="en-US" sz="1200" dirty="0" smtClean="0">
                <a:solidFill>
                  <a:schemeClr val="bg2">
                    <a:lumMod val="10000"/>
                  </a:schemeClr>
                </a:solidFill>
                <a:latin typeface="Calibri" panose="020F0502020204030204" pitchFamily="34" charset="0"/>
              </a:rPr>
              <a:t>Report.</a:t>
            </a:r>
            <a:endParaRPr lang="en-US" sz="1200" dirty="0">
              <a:solidFill>
                <a:schemeClr val="bg2">
                  <a:lumMod val="10000"/>
                </a:schemeClr>
              </a:solidFill>
              <a:latin typeface="Calibri" panose="020F0502020204030204" pitchFamily="34" charset="0"/>
            </a:endParaRPr>
          </a:p>
          <a:p>
            <a:r>
              <a:rPr lang="en-US" sz="1200" dirty="0" smtClean="0">
                <a:solidFill>
                  <a:schemeClr val="bg2">
                    <a:lumMod val="10000"/>
                  </a:schemeClr>
                </a:solidFill>
                <a:latin typeface="Calibri" panose="020F0502020204030204" pitchFamily="34" charset="0"/>
              </a:rPr>
              <a:t>.</a:t>
            </a:r>
            <a:endParaRPr lang="en-US" sz="1200" dirty="0">
              <a:solidFill>
                <a:schemeClr val="bg2">
                  <a:lumMod val="10000"/>
                </a:schemeClr>
              </a:solidFill>
              <a:latin typeface="Calibri" panose="020F0502020204030204" pitchFamily="34" charset="0"/>
            </a:endParaRPr>
          </a:p>
        </p:txBody>
      </p:sp>
      <p:sp>
        <p:nvSpPr>
          <p:cNvPr id="8" name="TextBox 7"/>
          <p:cNvSpPr txBox="1"/>
          <p:nvPr/>
        </p:nvSpPr>
        <p:spPr>
          <a:xfrm>
            <a:off x="10677" y="1434602"/>
            <a:ext cx="4686830" cy="584775"/>
          </a:xfrm>
          <a:prstGeom prst="rect">
            <a:avLst/>
          </a:prstGeom>
          <a:noFill/>
        </p:spPr>
        <p:txBody>
          <a:bodyPr wrap="square" rtlCol="0">
            <a:spAutoFit/>
          </a:bodyPr>
          <a:lstStyle/>
          <a:p>
            <a:pPr algn="ctr"/>
            <a:r>
              <a:rPr lang="en-US" sz="2000" b="1" dirty="0" smtClean="0">
                <a:solidFill>
                  <a:schemeClr val="bg2">
                    <a:lumMod val="10000"/>
                  </a:schemeClr>
                </a:solidFill>
                <a:latin typeface="Calibri" pitchFamily="34" charset="0"/>
              </a:rPr>
              <a:t>G20</a:t>
            </a:r>
            <a:r>
              <a:rPr lang="ja-JP" altLang="en-US" sz="2000" b="1" dirty="0" smtClean="0">
                <a:solidFill>
                  <a:schemeClr val="bg2">
                    <a:lumMod val="10000"/>
                  </a:schemeClr>
                </a:solidFill>
                <a:latin typeface="Calibri" pitchFamily="34" charset="0"/>
              </a:rPr>
              <a:t>諸国</a:t>
            </a:r>
            <a:r>
              <a:rPr lang="ja-JP" altLang="en-US" sz="2000" b="1" dirty="0">
                <a:solidFill>
                  <a:schemeClr val="bg2">
                    <a:lumMod val="10000"/>
                  </a:schemeClr>
                </a:solidFill>
                <a:latin typeface="Calibri" pitchFamily="34" charset="0"/>
              </a:rPr>
              <a:t>の</a:t>
            </a:r>
            <a:r>
              <a:rPr lang="ja-JP" altLang="en-US" sz="2000" b="1" dirty="0" smtClean="0">
                <a:solidFill>
                  <a:schemeClr val="bg2">
                    <a:lumMod val="10000"/>
                  </a:schemeClr>
                </a:solidFill>
                <a:latin typeface="Calibri" pitchFamily="34" charset="0"/>
              </a:rPr>
              <a:t>貿易制限事項が増加</a:t>
            </a:r>
            <a:endParaRPr lang="en-US" sz="2000" b="1" dirty="0" smtClean="0">
              <a:solidFill>
                <a:schemeClr val="bg2">
                  <a:lumMod val="10000"/>
                </a:schemeClr>
              </a:solidFill>
              <a:latin typeface="Calibri" pitchFamily="34" charset="0"/>
            </a:endParaRPr>
          </a:p>
          <a:p>
            <a:pPr algn="ctr"/>
            <a:r>
              <a:rPr lang="ja-JP" altLang="en-US" sz="1200" i="1" dirty="0" smtClean="0">
                <a:solidFill>
                  <a:schemeClr val="bg2">
                    <a:lumMod val="10000"/>
                  </a:schemeClr>
                </a:solidFill>
                <a:latin typeface="Calibri" pitchFamily="34" charset="0"/>
              </a:rPr>
              <a:t>危機以降、実施中の差別的貿易関連施策の数</a:t>
            </a:r>
            <a:endParaRPr lang="en-US" sz="1200" i="1" dirty="0" smtClean="0">
              <a:solidFill>
                <a:schemeClr val="bg2">
                  <a:lumMod val="10000"/>
                </a:schemeClr>
              </a:solidFill>
              <a:latin typeface="Calibri" pitchFamily="34" charset="0"/>
            </a:endParaRPr>
          </a:p>
        </p:txBody>
      </p:sp>
      <p:graphicFrame>
        <p:nvGraphicFramePr>
          <p:cNvPr id="12" name="Diagram 11"/>
          <p:cNvGraphicFramePr/>
          <p:nvPr>
            <p:extLst>
              <p:ext uri="{D42A27DB-BD31-4B8C-83A1-F6EECF244321}">
                <p14:modId xmlns:p14="http://schemas.microsoft.com/office/powerpoint/2010/main" val="676183480"/>
              </p:ext>
            </p:extLst>
          </p:nvPr>
        </p:nvGraphicFramePr>
        <p:xfrm>
          <a:off x="4932040" y="1843920"/>
          <a:ext cx="4047796" cy="4504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4065976" y="1409201"/>
            <a:ext cx="5480186" cy="40011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貿易政策への提言</a:t>
            </a:r>
            <a:r>
              <a:rPr lang="en-GB" sz="2000" b="1" dirty="0" smtClean="0">
                <a:solidFill>
                  <a:schemeClr val="bg2">
                    <a:lumMod val="10000"/>
                  </a:schemeClr>
                </a:solidFill>
                <a:latin typeface="Calibri" pitchFamily="34" charset="0"/>
              </a:rPr>
              <a:t>:</a:t>
            </a:r>
            <a:endParaRPr lang="en-GB" sz="2000" b="1" dirty="0" smtClean="0">
              <a:solidFill>
                <a:srgbClr val="FF0000"/>
              </a:solidFill>
              <a:latin typeface="Calibri" pitchFamily="34" charset="0"/>
            </a:endParaRPr>
          </a:p>
        </p:txBody>
      </p:sp>
    </p:spTree>
    <p:extLst>
      <p:ext uri="{BB962C8B-B14F-4D97-AF65-F5344CB8AC3E}">
        <p14:creationId xmlns:p14="http://schemas.microsoft.com/office/powerpoint/2010/main" val="991385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K:\ECO\Economic_Outlook_Graphs\EO100\Workspace_IEO\IEO_Slide_Fig_Opinion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61" y="2132856"/>
            <a:ext cx="4994593" cy="4529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1334" y="260648"/>
            <a:ext cx="8051163" cy="923330"/>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グローバリゼーションの利益を</a:t>
            </a:r>
            <a:endParaRPr lang="en-US" altLang="ja-JP" sz="2700" b="1" dirty="0" smtClean="0">
              <a:solidFill>
                <a:schemeClr val="tx2">
                  <a:lumMod val="60000"/>
                  <a:lumOff val="40000"/>
                </a:schemeClr>
              </a:solidFill>
              <a:latin typeface="+mj-lt"/>
            </a:endParaRPr>
          </a:p>
          <a:p>
            <a:pPr algn="ctr">
              <a:defRPr/>
            </a:pPr>
            <a:r>
              <a:rPr lang="ja-JP" altLang="en-US" sz="2700" b="1" dirty="0" smtClean="0">
                <a:solidFill>
                  <a:schemeClr val="tx2">
                    <a:lumMod val="60000"/>
                    <a:lumOff val="40000"/>
                  </a:schemeClr>
                </a:solidFill>
                <a:latin typeface="+mj-lt"/>
              </a:rPr>
              <a:t>より広く共有するため、政策パッケージが必要</a:t>
            </a:r>
            <a:endParaRPr lang="en-GB"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22</a:t>
            </a:fld>
            <a:endParaRPr lang="en-GB"/>
          </a:p>
        </p:txBody>
      </p:sp>
      <p:sp>
        <p:nvSpPr>
          <p:cNvPr id="9" name="TextBox 8"/>
          <p:cNvSpPr txBox="1"/>
          <p:nvPr/>
        </p:nvSpPr>
        <p:spPr>
          <a:xfrm>
            <a:off x="705428" y="5849016"/>
            <a:ext cx="8438572" cy="1015663"/>
          </a:xfrm>
          <a:prstGeom prst="rect">
            <a:avLst/>
          </a:prstGeom>
          <a:noFill/>
        </p:spPr>
        <p:txBody>
          <a:bodyPr wrap="square" rtlCol="0">
            <a:spAutoFit/>
          </a:bodyPr>
          <a:lstStyle/>
          <a:p>
            <a:r>
              <a:rPr lang="en-US" sz="1200" dirty="0">
                <a:solidFill>
                  <a:schemeClr val="bg2">
                    <a:lumMod val="10000"/>
                  </a:schemeClr>
                </a:solidFill>
                <a:latin typeface="Calibri" panose="020F0502020204030204" pitchFamily="34" charset="0"/>
              </a:rPr>
              <a:t/>
            </a:r>
            <a:br>
              <a:rPr lang="en-US" sz="1200" dirty="0">
                <a:solidFill>
                  <a:schemeClr val="bg2">
                    <a:lumMod val="10000"/>
                  </a:schemeClr>
                </a:solidFill>
                <a:latin typeface="Calibri" panose="020F0502020204030204" pitchFamily="34" charset="0"/>
              </a:rPr>
            </a:br>
            <a:r>
              <a:rPr lang="en-US" sz="1200" dirty="0">
                <a:solidFill>
                  <a:schemeClr val="bg2">
                    <a:lumMod val="10000"/>
                  </a:schemeClr>
                </a:solidFill>
                <a:latin typeface="Calibri" panose="020F0502020204030204" pitchFamily="34" charset="0"/>
              </a:rPr>
              <a:t/>
            </a:r>
            <a:br>
              <a:rPr lang="en-US" sz="1200" dirty="0">
                <a:solidFill>
                  <a:schemeClr val="bg2">
                    <a:lumMod val="10000"/>
                  </a:schemeClr>
                </a:solidFill>
                <a:latin typeface="Calibri" panose="020F0502020204030204" pitchFamily="34" charset="0"/>
              </a:rPr>
            </a:br>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en-US" sz="1200" dirty="0" smtClean="0">
                <a:solidFill>
                  <a:schemeClr val="bg2">
                    <a:lumMod val="10000"/>
                  </a:schemeClr>
                </a:solidFill>
                <a:latin typeface="Calibri" panose="020F0502020204030204" pitchFamily="34" charset="0"/>
              </a:rPr>
              <a:t> </a:t>
            </a:r>
          </a:p>
          <a:p>
            <a:r>
              <a:rPr lang="ja-JP" altLang="en-US" sz="1200" dirty="0" smtClean="0">
                <a:solidFill>
                  <a:schemeClr val="bg2">
                    <a:lumMod val="10000"/>
                  </a:schemeClr>
                </a:solidFill>
                <a:latin typeface="Calibri" panose="020F0502020204030204" pitchFamily="34" charset="0"/>
              </a:rPr>
              <a:t>出典</a:t>
            </a:r>
            <a:r>
              <a:rPr lang="en-US" sz="1200" dirty="0" smtClean="0">
                <a:solidFill>
                  <a:schemeClr val="bg2">
                    <a:lumMod val="10000"/>
                  </a:schemeClr>
                </a:solidFill>
                <a:latin typeface="Calibri" panose="020F0502020204030204" pitchFamily="34" charset="0"/>
              </a:rPr>
              <a:t>: Pew Research Center.</a:t>
            </a:r>
            <a:endParaRPr lang="en-US" sz="1200" dirty="0">
              <a:solidFill>
                <a:schemeClr val="bg2">
                  <a:lumMod val="10000"/>
                </a:schemeClr>
              </a:solidFill>
              <a:latin typeface="Calibri" panose="020F0502020204030204" pitchFamily="34" charset="0"/>
            </a:endParaRPr>
          </a:p>
        </p:txBody>
      </p:sp>
      <p:sp>
        <p:nvSpPr>
          <p:cNvPr id="12" name="TextBox 11"/>
          <p:cNvSpPr txBox="1"/>
          <p:nvPr/>
        </p:nvSpPr>
        <p:spPr>
          <a:xfrm>
            <a:off x="187389" y="1318641"/>
            <a:ext cx="4839525" cy="892552"/>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先進国の人々は、グローバリゼーションにネガティブな傾向 </a:t>
            </a:r>
            <a:endParaRPr lang="en-US" altLang="ja-JP" sz="2000" b="1" dirty="0" smtClean="0">
              <a:solidFill>
                <a:schemeClr val="bg2">
                  <a:lumMod val="10000"/>
                </a:schemeClr>
              </a:solidFill>
              <a:latin typeface="Calibri" pitchFamily="34" charset="0"/>
            </a:endParaRPr>
          </a:p>
          <a:p>
            <a:pPr algn="ctr"/>
            <a:r>
              <a:rPr lang="ja-JP" altLang="en-US" sz="1200" i="1" dirty="0" smtClean="0">
                <a:solidFill>
                  <a:schemeClr val="bg2">
                    <a:lumMod val="10000"/>
                  </a:schemeClr>
                </a:solidFill>
                <a:latin typeface="Calibri" pitchFamily="34" charset="0"/>
              </a:rPr>
              <a:t>貿易</a:t>
            </a:r>
            <a:r>
              <a:rPr lang="ja-JP" altLang="en-US" sz="1200" i="1" dirty="0">
                <a:solidFill>
                  <a:schemeClr val="bg2">
                    <a:lumMod val="10000"/>
                  </a:schemeClr>
                </a:solidFill>
                <a:latin typeface="Calibri" pitchFamily="34" charset="0"/>
              </a:rPr>
              <a:t>と対外投資への</a:t>
            </a:r>
            <a:r>
              <a:rPr lang="ja-JP" altLang="en-US" sz="1200" i="1" dirty="0" smtClean="0">
                <a:solidFill>
                  <a:schemeClr val="bg2">
                    <a:lumMod val="10000"/>
                  </a:schemeClr>
                </a:solidFill>
                <a:latin typeface="Calibri" pitchFamily="34" charset="0"/>
              </a:rPr>
              <a:t>見方</a:t>
            </a:r>
            <a:r>
              <a:rPr lang="en-US" sz="1200" i="1" dirty="0" smtClean="0">
                <a:solidFill>
                  <a:schemeClr val="bg2">
                    <a:lumMod val="10000"/>
                  </a:schemeClr>
                </a:solidFill>
                <a:latin typeface="Calibri" pitchFamily="34" charset="0"/>
              </a:rPr>
              <a:t>, 2014</a:t>
            </a:r>
            <a:r>
              <a:rPr lang="ja-JP" altLang="en-US" sz="1200" i="1" dirty="0" smtClean="0">
                <a:solidFill>
                  <a:schemeClr val="bg2">
                    <a:lumMod val="10000"/>
                  </a:schemeClr>
                </a:solidFill>
                <a:latin typeface="Calibri" pitchFamily="34" charset="0"/>
              </a:rPr>
              <a:t>年</a:t>
            </a:r>
            <a:endParaRPr lang="en-GB" sz="1200" i="1" dirty="0">
              <a:solidFill>
                <a:schemeClr val="bg2">
                  <a:lumMod val="10000"/>
                </a:schemeClr>
              </a:solidFill>
              <a:latin typeface="Calibri" pitchFamily="34" charset="0"/>
            </a:endParaRPr>
          </a:p>
        </p:txBody>
      </p:sp>
      <p:graphicFrame>
        <p:nvGraphicFramePr>
          <p:cNvPr id="13" name="Diagram 12"/>
          <p:cNvGraphicFramePr/>
          <p:nvPr>
            <p:extLst>
              <p:ext uri="{D42A27DB-BD31-4B8C-83A1-F6EECF244321}">
                <p14:modId xmlns:p14="http://schemas.microsoft.com/office/powerpoint/2010/main" val="1394587872"/>
              </p:ext>
            </p:extLst>
          </p:nvPr>
        </p:nvGraphicFramePr>
        <p:xfrm>
          <a:off x="4959155" y="2230784"/>
          <a:ext cx="3861317" cy="4099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4647336" y="1340768"/>
            <a:ext cx="4680520" cy="707886"/>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貿易政策は、</a:t>
            </a:r>
            <a:endParaRPr lang="en-US" altLang="ja-JP" sz="2000" b="1" dirty="0" smtClean="0">
              <a:solidFill>
                <a:schemeClr val="bg2">
                  <a:lumMod val="10000"/>
                </a:schemeClr>
              </a:solidFill>
              <a:latin typeface="Calibri" pitchFamily="34" charset="0"/>
            </a:endParaRPr>
          </a:p>
          <a:p>
            <a:pPr algn="ctr"/>
            <a:r>
              <a:rPr lang="ja-JP" altLang="en-US" sz="2000" b="1" dirty="0" smtClean="0">
                <a:solidFill>
                  <a:schemeClr val="bg2">
                    <a:lumMod val="10000"/>
                  </a:schemeClr>
                </a:solidFill>
                <a:latin typeface="Calibri" pitchFamily="34" charset="0"/>
              </a:rPr>
              <a:t>以下の政策とともに行われるべき</a:t>
            </a:r>
            <a:r>
              <a:rPr lang="en-US" sz="2000" b="1" dirty="0" smtClean="0">
                <a:solidFill>
                  <a:schemeClr val="bg2">
                    <a:lumMod val="10000"/>
                  </a:schemeClr>
                </a:solidFill>
                <a:latin typeface="Calibri" pitchFamily="34" charset="0"/>
              </a:rPr>
              <a:t>:</a:t>
            </a:r>
            <a:endParaRPr lang="en-US" sz="2000" b="1" dirty="0">
              <a:solidFill>
                <a:schemeClr val="bg2">
                  <a:lumMod val="10000"/>
                </a:schemeClr>
              </a:solidFill>
              <a:latin typeface="Calibri" pitchFamily="34" charset="0"/>
            </a:endParaRPr>
          </a:p>
        </p:txBody>
      </p:sp>
    </p:spTree>
    <p:extLst>
      <p:ext uri="{BB962C8B-B14F-4D97-AF65-F5344CB8AC3E}">
        <p14:creationId xmlns:p14="http://schemas.microsoft.com/office/powerpoint/2010/main" val="3462783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8932" y="260648"/>
            <a:ext cx="7704855" cy="954107"/>
          </a:xfrm>
          <a:prstGeom prst="rect">
            <a:avLst/>
          </a:prstGeom>
        </p:spPr>
        <p:txBody>
          <a:bodyPr wrap="square">
            <a:spAutoFit/>
          </a:bodyPr>
          <a:lstStyle/>
          <a:p>
            <a:pPr algn="ctr">
              <a:defRPr/>
            </a:pPr>
            <a:r>
              <a:rPr lang="ja-JP" altLang="en-US" sz="2800" b="1" dirty="0" smtClean="0">
                <a:solidFill>
                  <a:schemeClr val="tx2">
                    <a:lumMod val="60000"/>
                    <a:lumOff val="40000"/>
                  </a:schemeClr>
                </a:solidFill>
                <a:latin typeface="+mj-lt"/>
              </a:rPr>
              <a:t>より強固な一体的政策行動が、</a:t>
            </a:r>
            <a:endParaRPr lang="en-US" altLang="ja-JP" sz="2800" b="1" dirty="0" smtClean="0">
              <a:solidFill>
                <a:schemeClr val="tx2">
                  <a:lumMod val="60000"/>
                  <a:lumOff val="40000"/>
                </a:schemeClr>
              </a:solidFill>
              <a:latin typeface="+mj-lt"/>
            </a:endParaRPr>
          </a:p>
          <a:p>
            <a:pPr algn="ctr">
              <a:defRPr/>
            </a:pPr>
            <a:r>
              <a:rPr lang="ja-JP" altLang="en-US" sz="2800" b="1" dirty="0" smtClean="0">
                <a:solidFill>
                  <a:schemeClr val="tx2">
                    <a:lumMod val="60000"/>
                    <a:lumOff val="40000"/>
                  </a:schemeClr>
                </a:solidFill>
                <a:latin typeface="+mj-lt"/>
              </a:rPr>
              <a:t>財政政策、構造政策、貿易政策で必要</a:t>
            </a:r>
            <a:endParaRPr lang="en-US" sz="2800" b="1" dirty="0">
              <a:solidFill>
                <a:schemeClr val="tx2">
                  <a:lumMod val="60000"/>
                  <a:lumOff val="40000"/>
                </a:schemeClr>
              </a:solidFill>
              <a:latin typeface="+mj-lt"/>
            </a:endParaRPr>
          </a:p>
        </p:txBody>
      </p:sp>
      <p:sp>
        <p:nvSpPr>
          <p:cNvPr id="2" name="Slide Number Placeholder 1"/>
          <p:cNvSpPr>
            <a:spLocks noGrp="1"/>
          </p:cNvSpPr>
          <p:nvPr>
            <p:ph type="sldNum" sz="quarter" idx="12"/>
          </p:nvPr>
        </p:nvSpPr>
        <p:spPr/>
        <p:txBody>
          <a:bodyPr/>
          <a:lstStyle/>
          <a:p>
            <a:fld id="{FCE284C4-5ED1-4D6C-B7CC-2049C3062C5E}" type="slidenum">
              <a:rPr lang="en-GB" smtClean="0"/>
              <a:t>23</a:t>
            </a:fld>
            <a:endParaRPr lang="en-GB"/>
          </a:p>
        </p:txBody>
      </p:sp>
      <p:graphicFrame>
        <p:nvGraphicFramePr>
          <p:cNvPr id="7" name="Diagram 6"/>
          <p:cNvGraphicFramePr/>
          <p:nvPr>
            <p:extLst>
              <p:ext uri="{D42A27DB-BD31-4B8C-83A1-F6EECF244321}">
                <p14:modId xmlns:p14="http://schemas.microsoft.com/office/powerpoint/2010/main" val="3660899595"/>
              </p:ext>
            </p:extLst>
          </p:nvPr>
        </p:nvGraphicFramePr>
        <p:xfrm>
          <a:off x="382797" y="1232832"/>
          <a:ext cx="842493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836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ECO\Economic_Outlook_Graphs\EO100\Workspace_IEO\IEO_Slide_Fig__World_GDPV_Growth_Forecast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616" y="1540823"/>
            <a:ext cx="7414460" cy="40484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5952" y="476672"/>
            <a:ext cx="8378047" cy="507831"/>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世界の</a:t>
            </a:r>
            <a:r>
              <a:rPr lang="en-US" altLang="ja-JP" sz="2700" b="1" dirty="0" smtClean="0">
                <a:solidFill>
                  <a:schemeClr val="tx2">
                    <a:lumMod val="60000"/>
                    <a:lumOff val="40000"/>
                  </a:schemeClr>
                </a:solidFill>
                <a:latin typeface="+mj-lt"/>
              </a:rPr>
              <a:t>GDP</a:t>
            </a:r>
            <a:r>
              <a:rPr lang="ja-JP" altLang="en-US" sz="2700" b="1" dirty="0" smtClean="0">
                <a:solidFill>
                  <a:schemeClr val="tx2">
                    <a:lumMod val="60000"/>
                    <a:lumOff val="40000"/>
                  </a:schemeClr>
                </a:solidFill>
                <a:latin typeface="+mj-lt"/>
              </a:rPr>
              <a:t>成長率は低いまま</a:t>
            </a:r>
            <a:endParaRPr lang="en-GB" sz="2700" b="1" dirty="0">
              <a:solidFill>
                <a:schemeClr val="tx2">
                  <a:lumMod val="60000"/>
                  <a:lumOff val="40000"/>
                </a:schemeClr>
              </a:solidFill>
              <a:latin typeface="+mj-lt"/>
            </a:endParaRPr>
          </a:p>
        </p:txBody>
      </p:sp>
      <p:sp>
        <p:nvSpPr>
          <p:cNvPr id="11" name="Slide Number Placeholder 10"/>
          <p:cNvSpPr>
            <a:spLocks noGrp="1"/>
          </p:cNvSpPr>
          <p:nvPr>
            <p:ph type="sldNum" sz="quarter" idx="12"/>
          </p:nvPr>
        </p:nvSpPr>
        <p:spPr/>
        <p:txBody>
          <a:bodyPr/>
          <a:lstStyle/>
          <a:p>
            <a:fld id="{FCE284C4-5ED1-4D6C-B7CC-2049C3062C5E}" type="slidenum">
              <a:rPr lang="en-GB" smtClean="0"/>
              <a:t>3</a:t>
            </a:fld>
            <a:endParaRPr lang="en-GB" dirty="0"/>
          </a:p>
        </p:txBody>
      </p:sp>
      <p:graphicFrame>
        <p:nvGraphicFramePr>
          <p:cNvPr id="8" name="Diagram 3"/>
          <p:cNvGraphicFramePr/>
          <p:nvPr>
            <p:extLst>
              <p:ext uri="{D42A27DB-BD31-4B8C-83A1-F6EECF244321}">
                <p14:modId xmlns:p14="http://schemas.microsoft.com/office/powerpoint/2010/main" val="315230164"/>
              </p:ext>
            </p:extLst>
          </p:nvPr>
        </p:nvGraphicFramePr>
        <p:xfrm>
          <a:off x="1043608" y="5572306"/>
          <a:ext cx="6840760" cy="73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018673" y="1340768"/>
            <a:ext cx="5063780" cy="40011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世界の</a:t>
            </a:r>
            <a:r>
              <a:rPr lang="en-US" altLang="ja-JP" sz="2000" b="1" dirty="0" smtClean="0">
                <a:solidFill>
                  <a:schemeClr val="bg2">
                    <a:lumMod val="10000"/>
                  </a:schemeClr>
                </a:solidFill>
                <a:latin typeface="Calibri" pitchFamily="34" charset="0"/>
              </a:rPr>
              <a:t>GDP</a:t>
            </a:r>
            <a:r>
              <a:rPr lang="ja-JP" altLang="en-US" sz="2000" b="1" dirty="0" smtClean="0">
                <a:solidFill>
                  <a:schemeClr val="bg2">
                    <a:lumMod val="10000"/>
                  </a:schemeClr>
                </a:solidFill>
                <a:latin typeface="Calibri" pitchFamily="34" charset="0"/>
              </a:rPr>
              <a:t>成長率</a:t>
            </a:r>
            <a:endParaRPr lang="en-GB" sz="2000" i="1" dirty="0">
              <a:solidFill>
                <a:schemeClr val="bg2">
                  <a:lumMod val="10000"/>
                </a:schemeClr>
              </a:solidFill>
              <a:latin typeface="Calibri" pitchFamily="34" charset="0"/>
            </a:endParaRPr>
          </a:p>
        </p:txBody>
      </p:sp>
      <p:sp>
        <p:nvSpPr>
          <p:cNvPr id="12" name="TextBox 11"/>
          <p:cNvSpPr txBox="1"/>
          <p:nvPr/>
        </p:nvSpPr>
        <p:spPr>
          <a:xfrm>
            <a:off x="539552" y="6382992"/>
            <a:ext cx="7056784" cy="461665"/>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en-US"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世界</a:t>
            </a:r>
            <a:r>
              <a:rPr lang="en-US" altLang="ja-JP" sz="1200" dirty="0" smtClean="0">
                <a:solidFill>
                  <a:schemeClr val="bg2">
                    <a:lumMod val="10000"/>
                  </a:schemeClr>
                </a:solidFill>
                <a:latin typeface="Calibri" panose="020F0502020204030204" pitchFamily="34" charset="0"/>
              </a:rPr>
              <a:t>GDP</a:t>
            </a:r>
            <a:r>
              <a:rPr lang="ja-JP" altLang="en-US" sz="1200" dirty="0" smtClean="0">
                <a:solidFill>
                  <a:schemeClr val="bg2">
                    <a:lumMod val="10000"/>
                  </a:schemeClr>
                </a:solidFill>
                <a:latin typeface="Calibri" panose="020F0502020204030204" pitchFamily="34" charset="0"/>
              </a:rPr>
              <a:t>は購買力平価換算で算定</a:t>
            </a:r>
            <a:r>
              <a:rPr lang="en-US" sz="1200" dirty="0" smtClean="0">
                <a:solidFill>
                  <a:schemeClr val="bg2">
                    <a:lumMod val="10000"/>
                  </a:schemeClr>
                </a:solidFill>
                <a:latin typeface="Calibri" panose="020F0502020204030204" pitchFamily="34" charset="0"/>
              </a:rPr>
              <a:t>. </a:t>
            </a:r>
            <a:r>
              <a:rPr lang="en-GB" sz="1200" dirty="0">
                <a:solidFill>
                  <a:schemeClr val="bg2">
                    <a:lumMod val="10000"/>
                  </a:schemeClr>
                </a:solidFill>
                <a:latin typeface="Calibri" panose="020F0502020204030204" pitchFamily="34" charset="0"/>
              </a:rPr>
              <a:t/>
            </a:r>
            <a:br>
              <a:rPr lang="en-GB" sz="1200" dirty="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OECD Economic Outlook </a:t>
            </a:r>
            <a:r>
              <a:rPr lang="ja-JP" altLang="en-US" sz="1200" dirty="0" smtClean="0">
                <a:solidFill>
                  <a:schemeClr val="bg2">
                    <a:lumMod val="10000"/>
                  </a:schemeClr>
                </a:solidFill>
                <a:latin typeface="Calibri" panose="020F0502020204030204" pitchFamily="34" charset="0"/>
              </a:rPr>
              <a:t>データベース</a:t>
            </a:r>
            <a:r>
              <a:rPr lang="en-GB" sz="1200" dirty="0" smtClean="0">
                <a:solidFill>
                  <a:schemeClr val="bg2">
                    <a:lumMod val="10000"/>
                  </a:schemeClr>
                </a:solidFill>
                <a:latin typeface="Calibri" panose="020F0502020204030204" pitchFamily="34" charset="0"/>
              </a:rPr>
              <a:t>.</a:t>
            </a:r>
            <a:endParaRPr lang="en-GB" sz="12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3970465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8988" y="527336"/>
            <a:ext cx="8378047" cy="507831"/>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インテリム（中間）経済見通し</a:t>
            </a:r>
            <a:endParaRPr lang="en-GB" sz="2700" b="1" dirty="0">
              <a:solidFill>
                <a:schemeClr val="tx2">
                  <a:lumMod val="60000"/>
                  <a:lumOff val="40000"/>
                </a:schemeClr>
              </a:solidFill>
              <a:latin typeface="+mj-lt"/>
            </a:endParaRPr>
          </a:p>
        </p:txBody>
      </p:sp>
      <p:sp>
        <p:nvSpPr>
          <p:cNvPr id="11" name="Slide Number Placeholder 10"/>
          <p:cNvSpPr>
            <a:spLocks noGrp="1"/>
          </p:cNvSpPr>
          <p:nvPr>
            <p:ph type="sldNum" sz="quarter" idx="12"/>
          </p:nvPr>
        </p:nvSpPr>
        <p:spPr/>
        <p:txBody>
          <a:bodyPr/>
          <a:lstStyle/>
          <a:p>
            <a:fld id="{FCE284C4-5ED1-4D6C-B7CC-2049C3062C5E}" type="slidenum">
              <a:rPr lang="en-GB" smtClean="0"/>
              <a:t>4</a:t>
            </a:fld>
            <a:endParaRPr lang="en-GB" dirty="0"/>
          </a:p>
        </p:txBody>
      </p:sp>
      <p:sp>
        <p:nvSpPr>
          <p:cNvPr id="7" name="TextBox 6"/>
          <p:cNvSpPr txBox="1"/>
          <p:nvPr/>
        </p:nvSpPr>
        <p:spPr>
          <a:xfrm>
            <a:off x="529723" y="1286395"/>
            <a:ext cx="8136904" cy="40011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実質</a:t>
            </a:r>
            <a:r>
              <a:rPr lang="en-GB" sz="2000" b="1" dirty="0" smtClean="0">
                <a:solidFill>
                  <a:schemeClr val="bg2">
                    <a:lumMod val="10000"/>
                  </a:schemeClr>
                </a:solidFill>
                <a:latin typeface="Calibri" pitchFamily="34" charset="0"/>
              </a:rPr>
              <a:t>GDP</a:t>
            </a:r>
            <a:r>
              <a:rPr lang="ja-JP" altLang="en-US" sz="2000" b="1" dirty="0" smtClean="0">
                <a:solidFill>
                  <a:schemeClr val="bg2">
                    <a:lumMod val="10000"/>
                  </a:schemeClr>
                </a:solidFill>
                <a:latin typeface="Calibri" pitchFamily="34" charset="0"/>
              </a:rPr>
              <a:t>成長率</a:t>
            </a:r>
            <a:r>
              <a:rPr lang="en-GB" sz="2000" b="1" dirty="0" smtClean="0">
                <a:solidFill>
                  <a:schemeClr val="bg2">
                    <a:lumMod val="10000"/>
                  </a:schemeClr>
                </a:solidFill>
                <a:latin typeface="Calibri" pitchFamily="34" charset="0"/>
              </a:rPr>
              <a:t> (%)</a:t>
            </a:r>
            <a:r>
              <a:rPr lang="en-GB" sz="2000" baseline="30000" dirty="0" smtClean="0">
                <a:solidFill>
                  <a:schemeClr val="bg2">
                    <a:lumMod val="10000"/>
                  </a:schemeClr>
                </a:solidFill>
                <a:latin typeface="Calibri" pitchFamily="34" charset="0"/>
              </a:rPr>
              <a:t>1</a:t>
            </a:r>
          </a:p>
        </p:txBody>
      </p:sp>
      <p:sp>
        <p:nvSpPr>
          <p:cNvPr id="4" name="TextBox 3"/>
          <p:cNvSpPr txBox="1"/>
          <p:nvPr/>
        </p:nvSpPr>
        <p:spPr>
          <a:xfrm>
            <a:off x="827584" y="6027003"/>
            <a:ext cx="8378047" cy="830997"/>
          </a:xfrm>
          <a:prstGeom prst="rect">
            <a:avLst/>
          </a:prstGeom>
          <a:noFill/>
        </p:spPr>
        <p:txBody>
          <a:bodyPr wrap="square" rtlCol="0">
            <a:spAutoFit/>
          </a:bodyPr>
          <a:lstStyle/>
          <a:p>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en-US" sz="1200" dirty="0" smtClean="0">
                <a:solidFill>
                  <a:schemeClr val="bg2">
                    <a:lumMod val="10000"/>
                  </a:schemeClr>
                </a:solidFill>
                <a:latin typeface="Calibri" panose="020F0502020204030204" pitchFamily="34" charset="0"/>
              </a:rPr>
              <a:t>1. </a:t>
            </a:r>
            <a:r>
              <a:rPr lang="ja-JP" altLang="en-US" sz="1200" dirty="0" smtClean="0">
                <a:solidFill>
                  <a:schemeClr val="bg2">
                    <a:lumMod val="10000"/>
                  </a:schemeClr>
                </a:solidFill>
                <a:latin typeface="Calibri" panose="020F0502020204030204" pitchFamily="34" charset="0"/>
              </a:rPr>
              <a:t>前年比。ＧＤＰは営業日ベースで調整されている。</a:t>
            </a:r>
            <a:endParaRPr lang="en-US" altLang="ja-JP" sz="1200" dirty="0" smtClean="0">
              <a:solidFill>
                <a:schemeClr val="bg2">
                  <a:lumMod val="10000"/>
                </a:schemeClr>
              </a:solidFill>
              <a:latin typeface="Calibri" panose="020F0502020204030204" pitchFamily="34" charset="0"/>
            </a:endParaRPr>
          </a:p>
          <a:p>
            <a:r>
              <a:rPr lang="en-US" sz="1200" dirty="0" smtClean="0">
                <a:solidFill>
                  <a:schemeClr val="bg2">
                    <a:lumMod val="10000"/>
                  </a:schemeClr>
                </a:solidFill>
                <a:latin typeface="Calibri" panose="020F0502020204030204" pitchFamily="34" charset="0"/>
              </a:rPr>
              <a:t>2</a:t>
            </a:r>
            <a:r>
              <a:rPr lang="en-US" sz="1200" dirty="0">
                <a:solidFill>
                  <a:schemeClr val="bg2">
                    <a:lumMod val="10000"/>
                  </a:schemeClr>
                </a:solidFill>
                <a:latin typeface="Calibri" panose="020F0502020204030204" pitchFamily="34" charset="0"/>
              </a:rPr>
              <a:t>. </a:t>
            </a:r>
            <a:r>
              <a:rPr lang="en-US" altLang="ja-JP" sz="1200" dirty="0">
                <a:solidFill>
                  <a:schemeClr val="bg2">
                    <a:lumMod val="10000"/>
                  </a:schemeClr>
                </a:solidFill>
                <a:latin typeface="Calibri" panose="020F0502020204030204" pitchFamily="34" charset="0"/>
              </a:rPr>
              <a:t>%</a:t>
            </a:r>
            <a:r>
              <a:rPr lang="ja-JP" altLang="en-US" sz="1200" dirty="0">
                <a:solidFill>
                  <a:schemeClr val="bg2">
                    <a:lumMod val="10000"/>
                  </a:schemeClr>
                </a:solidFill>
                <a:latin typeface="Calibri" panose="020F0502020204030204" pitchFamily="34" charset="0"/>
              </a:rPr>
              <a:t>ポイントの</a:t>
            </a:r>
            <a:r>
              <a:rPr lang="ja-JP" altLang="en-US" sz="1200" dirty="0" smtClean="0">
                <a:solidFill>
                  <a:schemeClr val="bg2">
                    <a:lumMod val="10000"/>
                  </a:schemeClr>
                </a:solidFill>
                <a:latin typeface="Calibri" panose="020F0502020204030204" pitchFamily="34" charset="0"/>
              </a:rPr>
              <a:t>差</a:t>
            </a:r>
            <a:r>
              <a:rPr lang="ja-JP" altLang="en-US" sz="1200" dirty="0">
                <a:solidFill>
                  <a:schemeClr val="bg2">
                    <a:lumMod val="10000"/>
                  </a:schemeClr>
                </a:solidFill>
                <a:latin typeface="Calibri" panose="020F0502020204030204" pitchFamily="34" charset="0"/>
              </a:rPr>
              <a:t>。</a:t>
            </a:r>
            <a:r>
              <a:rPr lang="ja-JP" altLang="en-US" sz="1200" dirty="0" smtClean="0">
                <a:solidFill>
                  <a:schemeClr val="bg2">
                    <a:lumMod val="10000"/>
                  </a:schemeClr>
                </a:solidFill>
                <a:latin typeface="Calibri" panose="020F0502020204030204" pitchFamily="34" charset="0"/>
              </a:rPr>
              <a:t>四捨五入された数字を下に計算</a:t>
            </a:r>
            <a:r>
              <a:rPr lang="ja-JP" altLang="en-US" sz="1200" dirty="0">
                <a:solidFill>
                  <a:schemeClr val="bg2">
                    <a:lumMod val="10000"/>
                  </a:schemeClr>
                </a:solidFill>
                <a:latin typeface="Calibri" panose="020F0502020204030204" pitchFamily="34" charset="0"/>
              </a:rPr>
              <a:t>。</a:t>
            </a:r>
            <a:endParaRPr lang="en-US" sz="1200" dirty="0" smtClean="0">
              <a:solidFill>
                <a:schemeClr val="bg2">
                  <a:lumMod val="10000"/>
                </a:schemeClr>
              </a:solidFill>
              <a:latin typeface="Calibri" panose="020F0502020204030204" pitchFamily="34" charset="0"/>
            </a:endParaRPr>
          </a:p>
          <a:p>
            <a:r>
              <a:rPr lang="en-US" sz="1200" dirty="0" smtClean="0">
                <a:solidFill>
                  <a:schemeClr val="bg2">
                    <a:lumMod val="10000"/>
                  </a:schemeClr>
                </a:solidFill>
                <a:latin typeface="Calibri" panose="020F0502020204030204" pitchFamily="34" charset="0"/>
              </a:rPr>
              <a:t>3. </a:t>
            </a:r>
            <a:r>
              <a:rPr lang="ja-JP" altLang="en-US" sz="1200" dirty="0" smtClean="0">
                <a:solidFill>
                  <a:schemeClr val="bg2">
                    <a:lumMod val="10000"/>
                  </a:schemeClr>
                </a:solidFill>
                <a:latin typeface="Calibri" panose="020F0502020204030204" pitchFamily="34" charset="0"/>
              </a:rPr>
              <a:t>年度ベース。年度は</a:t>
            </a:r>
            <a:r>
              <a:rPr lang="en-US" altLang="ja-JP" sz="1200" dirty="0" smtClean="0">
                <a:solidFill>
                  <a:schemeClr val="bg2">
                    <a:lumMod val="10000"/>
                  </a:schemeClr>
                </a:solidFill>
                <a:latin typeface="Calibri" panose="020F0502020204030204" pitchFamily="34" charset="0"/>
              </a:rPr>
              <a:t>4</a:t>
            </a:r>
            <a:r>
              <a:rPr lang="ja-JP" altLang="en-US" sz="1200" dirty="0" smtClean="0">
                <a:solidFill>
                  <a:schemeClr val="bg2">
                    <a:lumMod val="10000"/>
                  </a:schemeClr>
                </a:solidFill>
                <a:latin typeface="Calibri" panose="020F0502020204030204" pitchFamily="34" charset="0"/>
              </a:rPr>
              <a:t>月始まり。</a:t>
            </a:r>
            <a:endParaRPr lang="en-US" sz="1200" dirty="0" smtClean="0">
              <a:solidFill>
                <a:schemeClr val="bg2">
                  <a:lumMod val="10000"/>
                </a:schemeClr>
              </a:solidFill>
              <a:latin typeface="Calibri" panose="020F050202020403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09" y="1665096"/>
            <a:ext cx="7722488" cy="455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527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S-MB-2\SDataECO\Units\FRONTOFFICE\Interim Economic Outlooks\2016 September\Charts\IEO_Slide_Fig_UK_Investment_E_1_3P_P2C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891" y="4378155"/>
            <a:ext cx="5547572" cy="2440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K:\ECO\Economic_Outlook_Graphs\EO100\Workspace_IEO\IEO_Slide_Fig_Sterling_E_1_3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142" y="1674452"/>
            <a:ext cx="5519321" cy="24285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284C4-5ED1-4D6C-B7CC-2049C3062C5E}" type="slidenum">
              <a:rPr lang="en-GB" smtClean="0"/>
              <a:t>5</a:t>
            </a:fld>
            <a:endParaRPr lang="en-GB"/>
          </a:p>
        </p:txBody>
      </p:sp>
      <p:sp>
        <p:nvSpPr>
          <p:cNvPr id="3" name="Rectangle 2"/>
          <p:cNvSpPr/>
          <p:nvPr/>
        </p:nvSpPr>
        <p:spPr>
          <a:xfrm>
            <a:off x="861790" y="260648"/>
            <a:ext cx="8064896" cy="923330"/>
          </a:xfrm>
          <a:prstGeom prst="rect">
            <a:avLst/>
          </a:prstGeom>
        </p:spPr>
        <p:txBody>
          <a:bodyPr wrap="square">
            <a:spAutoFit/>
          </a:bodyPr>
          <a:lstStyle/>
          <a:p>
            <a:pPr algn="ctr">
              <a:defRPr/>
            </a:pPr>
            <a:r>
              <a:rPr lang="ja-JP" altLang="en-US" sz="2600" b="1" dirty="0">
                <a:solidFill>
                  <a:schemeClr val="tx2">
                    <a:lumMod val="60000"/>
                    <a:lumOff val="40000"/>
                  </a:schemeClr>
                </a:solidFill>
                <a:latin typeface="+mj-lt"/>
              </a:rPr>
              <a:t>英国の経済成長率</a:t>
            </a:r>
            <a:r>
              <a:rPr lang="ja-JP" altLang="en-US" sz="2600" b="1" dirty="0" smtClean="0">
                <a:solidFill>
                  <a:schemeClr val="tx2">
                    <a:lumMod val="60000"/>
                    <a:lumOff val="40000"/>
                  </a:schemeClr>
                </a:solidFill>
                <a:latin typeface="+mj-lt"/>
              </a:rPr>
              <a:t>は、</a:t>
            </a:r>
            <a:r>
              <a:rPr lang="en-US" altLang="ja-JP" sz="2600" b="1" dirty="0" smtClean="0">
                <a:solidFill>
                  <a:schemeClr val="tx2">
                    <a:lumMod val="60000"/>
                    <a:lumOff val="40000"/>
                  </a:schemeClr>
                </a:solidFill>
                <a:latin typeface="+mj-lt"/>
              </a:rPr>
              <a:t>EU</a:t>
            </a:r>
            <a:r>
              <a:rPr lang="ja-JP" altLang="en-US" sz="2600" b="1" dirty="0" smtClean="0">
                <a:solidFill>
                  <a:schemeClr val="tx2">
                    <a:lumMod val="60000"/>
                    <a:lumOff val="40000"/>
                  </a:schemeClr>
                </a:solidFill>
                <a:latin typeface="+mj-lt"/>
              </a:rPr>
              <a:t>離脱の国民投票以降減速、リスクは下振れリスクが存在</a:t>
            </a:r>
            <a:endParaRPr lang="en-US" sz="2600" b="1" dirty="0">
              <a:solidFill>
                <a:schemeClr val="tx2">
                  <a:lumMod val="60000"/>
                  <a:lumOff val="40000"/>
                </a:schemeClr>
              </a:solidFill>
              <a:latin typeface="+mj-lt"/>
            </a:endParaRPr>
          </a:p>
        </p:txBody>
      </p:sp>
      <p:sp>
        <p:nvSpPr>
          <p:cNvPr id="9" name="TextBox 8"/>
          <p:cNvSpPr txBox="1"/>
          <p:nvPr/>
        </p:nvSpPr>
        <p:spPr>
          <a:xfrm>
            <a:off x="179512" y="6581000"/>
            <a:ext cx="7920880" cy="276999"/>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itchFamily="34" charset="0"/>
              </a:rPr>
              <a:t>トムソン・ロイター</a:t>
            </a:r>
            <a:r>
              <a:rPr lang="en-US" sz="1200" dirty="0" smtClean="0">
                <a:solidFill>
                  <a:schemeClr val="bg2">
                    <a:lumMod val="10000"/>
                  </a:schemeClr>
                </a:solidFill>
                <a:latin typeface="Calibri" pitchFamily="34" charset="0"/>
              </a:rPr>
              <a:t>; UK </a:t>
            </a:r>
            <a:r>
              <a:rPr lang="en-US" sz="1200" dirty="0">
                <a:solidFill>
                  <a:schemeClr val="bg2">
                    <a:lumMod val="10000"/>
                  </a:schemeClr>
                </a:solidFill>
                <a:latin typeface="Calibri" pitchFamily="34" charset="0"/>
              </a:rPr>
              <a:t>Office for National </a:t>
            </a:r>
            <a:r>
              <a:rPr lang="en-US" sz="1200" dirty="0" smtClean="0">
                <a:solidFill>
                  <a:schemeClr val="bg2">
                    <a:lumMod val="10000"/>
                  </a:schemeClr>
                </a:solidFill>
                <a:latin typeface="Calibri" pitchFamily="34" charset="0"/>
              </a:rPr>
              <a:t>Statistics.</a:t>
            </a:r>
            <a:endParaRPr lang="en-US" sz="1200" dirty="0">
              <a:solidFill>
                <a:schemeClr val="bg2">
                  <a:lumMod val="10000"/>
                </a:schemeClr>
              </a:solidFill>
              <a:latin typeface="Calibri" pitchFamily="34" charset="0"/>
            </a:endParaRPr>
          </a:p>
        </p:txBody>
      </p:sp>
      <p:sp>
        <p:nvSpPr>
          <p:cNvPr id="12" name="TextBox 11"/>
          <p:cNvSpPr txBox="1"/>
          <p:nvPr/>
        </p:nvSpPr>
        <p:spPr>
          <a:xfrm>
            <a:off x="3193968" y="4038718"/>
            <a:ext cx="5650830" cy="400110"/>
          </a:xfrm>
          <a:prstGeom prst="rect">
            <a:avLst/>
          </a:prstGeom>
          <a:noFill/>
        </p:spPr>
        <p:txBody>
          <a:bodyPr wrap="square" rtlCol="0">
            <a:spAutoFit/>
          </a:bodyPr>
          <a:lstStyle/>
          <a:p>
            <a:pPr algn="ctr"/>
            <a:r>
              <a:rPr lang="en-US" altLang="ja-JP" sz="2000" b="1" dirty="0">
                <a:solidFill>
                  <a:schemeClr val="bg2">
                    <a:lumMod val="10000"/>
                  </a:schemeClr>
                </a:solidFill>
                <a:latin typeface="Calibri" pitchFamily="34" charset="0"/>
              </a:rPr>
              <a:t>2016</a:t>
            </a:r>
            <a:r>
              <a:rPr lang="ja-JP" altLang="en-US" sz="2000" b="1" dirty="0">
                <a:solidFill>
                  <a:schemeClr val="bg2">
                    <a:lumMod val="10000"/>
                  </a:schemeClr>
                </a:solidFill>
                <a:latin typeface="Calibri" pitchFamily="34" charset="0"/>
              </a:rPr>
              <a:t>年前</a:t>
            </a:r>
            <a:r>
              <a:rPr lang="ja-JP" altLang="en-US" sz="2000" b="1" dirty="0" smtClean="0">
                <a:solidFill>
                  <a:schemeClr val="bg2">
                    <a:lumMod val="10000"/>
                  </a:schemeClr>
                </a:solidFill>
                <a:latin typeface="Calibri" pitchFamily="34" charset="0"/>
              </a:rPr>
              <a:t>半、英国の民間設備</a:t>
            </a:r>
            <a:r>
              <a:rPr lang="ja-JP" altLang="en-US" sz="2000" b="1" dirty="0">
                <a:solidFill>
                  <a:schemeClr val="bg2">
                    <a:lumMod val="10000"/>
                  </a:schemeClr>
                </a:solidFill>
                <a:latin typeface="Calibri" pitchFamily="34" charset="0"/>
              </a:rPr>
              <a:t>投資</a:t>
            </a:r>
            <a:r>
              <a:rPr lang="ja-JP" altLang="en-US" sz="2000" b="1" dirty="0" smtClean="0">
                <a:solidFill>
                  <a:schemeClr val="bg2">
                    <a:lumMod val="10000"/>
                  </a:schemeClr>
                </a:solidFill>
                <a:latin typeface="Calibri" pitchFamily="34" charset="0"/>
              </a:rPr>
              <a:t>は低下</a:t>
            </a:r>
            <a:endParaRPr lang="en-GB" sz="2000" b="1" dirty="0" smtClean="0">
              <a:solidFill>
                <a:schemeClr val="bg2">
                  <a:lumMod val="10000"/>
                </a:schemeClr>
              </a:solidFill>
              <a:latin typeface="Calibri" pitchFamily="34" charset="0"/>
            </a:endParaRPr>
          </a:p>
        </p:txBody>
      </p:sp>
      <p:graphicFrame>
        <p:nvGraphicFramePr>
          <p:cNvPr id="4" name="Diagram 3"/>
          <p:cNvGraphicFramePr/>
          <p:nvPr>
            <p:extLst>
              <p:ext uri="{D42A27DB-BD31-4B8C-83A1-F6EECF244321}">
                <p14:modId xmlns:p14="http://schemas.microsoft.com/office/powerpoint/2010/main" val="524661890"/>
              </p:ext>
            </p:extLst>
          </p:nvPr>
        </p:nvGraphicFramePr>
        <p:xfrm>
          <a:off x="107504" y="1844824"/>
          <a:ext cx="2880320" cy="4363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163387" y="1265876"/>
            <a:ext cx="5650830" cy="400110"/>
          </a:xfrm>
          <a:prstGeom prst="rect">
            <a:avLst/>
          </a:prstGeom>
          <a:noFill/>
        </p:spPr>
        <p:txBody>
          <a:bodyPr wrap="square" rtlCol="0">
            <a:spAutoFit/>
          </a:bodyPr>
          <a:lstStyle/>
          <a:p>
            <a:pPr algn="ctr"/>
            <a:r>
              <a:rPr lang="ja-JP" altLang="en-US" sz="2000" b="1" dirty="0" smtClean="0">
                <a:solidFill>
                  <a:schemeClr val="bg2">
                    <a:lumMod val="10000"/>
                  </a:schemeClr>
                </a:solidFill>
                <a:latin typeface="Calibri" pitchFamily="34" charset="0"/>
              </a:rPr>
              <a:t>ポンドは大幅安</a:t>
            </a:r>
            <a:endParaRPr lang="en-US" sz="2000" dirty="0">
              <a:solidFill>
                <a:srgbClr val="FF0000"/>
              </a:solidFill>
              <a:latin typeface="Calibri" pitchFamily="34" charset="0"/>
            </a:endParaRPr>
          </a:p>
        </p:txBody>
      </p:sp>
    </p:spTree>
    <p:extLst>
      <p:ext uri="{BB962C8B-B14F-4D97-AF65-F5344CB8AC3E}">
        <p14:creationId xmlns:p14="http://schemas.microsoft.com/office/powerpoint/2010/main" val="157292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K:\ECO\Economic_Outlook_Graphs\EO100\Workspace_IEO\IEO_Slide_Fig_World_Trade_Growth_Ratio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916832"/>
            <a:ext cx="6288679" cy="42950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8797" y="476672"/>
            <a:ext cx="8378047" cy="507831"/>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世界貿易の成長率は、とても弱い</a:t>
            </a:r>
            <a:endParaRPr lang="en-GB" sz="2700" b="1" dirty="0">
              <a:solidFill>
                <a:schemeClr val="tx2">
                  <a:lumMod val="60000"/>
                  <a:lumOff val="40000"/>
                </a:schemeClr>
              </a:solidFill>
              <a:latin typeface="+mj-lt"/>
            </a:endParaRPr>
          </a:p>
        </p:txBody>
      </p:sp>
      <p:sp>
        <p:nvSpPr>
          <p:cNvPr id="11" name="Slide Number Placeholder 10"/>
          <p:cNvSpPr>
            <a:spLocks noGrp="1"/>
          </p:cNvSpPr>
          <p:nvPr>
            <p:ph type="sldNum" sz="quarter" idx="12"/>
          </p:nvPr>
        </p:nvSpPr>
        <p:spPr/>
        <p:txBody>
          <a:bodyPr/>
          <a:lstStyle/>
          <a:p>
            <a:fld id="{FCE284C4-5ED1-4D6C-B7CC-2049C3062C5E}" type="slidenum">
              <a:rPr lang="en-GB" smtClean="0"/>
              <a:t>6</a:t>
            </a:fld>
            <a:endParaRPr lang="en-GB" dirty="0"/>
          </a:p>
        </p:txBody>
      </p:sp>
      <p:graphicFrame>
        <p:nvGraphicFramePr>
          <p:cNvPr id="8" name="Diagram 3"/>
          <p:cNvGraphicFramePr/>
          <p:nvPr>
            <p:extLst>
              <p:ext uri="{D42A27DB-BD31-4B8C-83A1-F6EECF244321}">
                <p14:modId xmlns:p14="http://schemas.microsoft.com/office/powerpoint/2010/main" val="2073220540"/>
              </p:ext>
            </p:extLst>
          </p:nvPr>
        </p:nvGraphicFramePr>
        <p:xfrm>
          <a:off x="179512" y="1841148"/>
          <a:ext cx="2376264" cy="4835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3347864" y="1463153"/>
            <a:ext cx="5063780" cy="553998"/>
          </a:xfrm>
          <a:prstGeom prst="rect">
            <a:avLst/>
          </a:prstGeom>
          <a:noFill/>
        </p:spPr>
        <p:txBody>
          <a:bodyPr wrap="square" rtlCol="0">
            <a:spAutoFit/>
          </a:bodyPr>
          <a:lstStyle/>
          <a:p>
            <a:pPr algn="ctr"/>
            <a:r>
              <a:rPr lang="ja-JP" altLang="en-US" b="1" dirty="0">
                <a:solidFill>
                  <a:prstClr val="black"/>
                </a:solidFill>
                <a:latin typeface="Calibri" pitchFamily="34" charset="0"/>
              </a:rPr>
              <a:t>世界</a:t>
            </a:r>
            <a:r>
              <a:rPr lang="ja-JP" altLang="en-US" b="1" dirty="0" smtClean="0">
                <a:solidFill>
                  <a:prstClr val="black"/>
                </a:solidFill>
                <a:latin typeface="Calibri" pitchFamily="34" charset="0"/>
              </a:rPr>
              <a:t>貿易の成長率対</a:t>
            </a:r>
            <a:r>
              <a:rPr lang="en-US" altLang="ja-JP" b="1" dirty="0" smtClean="0">
                <a:solidFill>
                  <a:prstClr val="black"/>
                </a:solidFill>
                <a:latin typeface="Calibri" pitchFamily="34" charset="0"/>
              </a:rPr>
              <a:t>GDP</a:t>
            </a:r>
            <a:r>
              <a:rPr lang="ja-JP" altLang="en-US" b="1" dirty="0" smtClean="0">
                <a:solidFill>
                  <a:prstClr val="black"/>
                </a:solidFill>
                <a:latin typeface="Calibri" pitchFamily="34" charset="0"/>
              </a:rPr>
              <a:t>成長率</a:t>
            </a:r>
            <a:endParaRPr lang="en-US" altLang="ja-JP" b="1" dirty="0" smtClean="0">
              <a:solidFill>
                <a:prstClr val="black"/>
              </a:solidFill>
              <a:latin typeface="Calibri" pitchFamily="34" charset="0"/>
            </a:endParaRPr>
          </a:p>
          <a:p>
            <a:pPr algn="ctr"/>
            <a:r>
              <a:rPr lang="en-GB" sz="1200" i="1" dirty="0" smtClean="0">
                <a:solidFill>
                  <a:prstClr val="black"/>
                </a:solidFill>
                <a:latin typeface="Calibri" pitchFamily="34" charset="0"/>
              </a:rPr>
              <a:t>5-year average</a:t>
            </a:r>
            <a:endParaRPr lang="en-US" b="1" dirty="0">
              <a:solidFill>
                <a:prstClr val="black"/>
              </a:solidFill>
              <a:latin typeface="Calibri" pitchFamily="34" charset="0"/>
            </a:endParaRPr>
          </a:p>
        </p:txBody>
      </p:sp>
      <p:sp>
        <p:nvSpPr>
          <p:cNvPr id="9" name="TextBox 1"/>
          <p:cNvSpPr txBox="1"/>
          <p:nvPr/>
        </p:nvSpPr>
        <p:spPr>
          <a:xfrm>
            <a:off x="4026375" y="2950345"/>
            <a:ext cx="1598219" cy="5967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0" i="0" dirty="0" smtClean="0">
                <a:solidFill>
                  <a:srgbClr val="000000"/>
                </a:solidFill>
                <a:latin typeface="Calibri" panose="020F0502020204030204" pitchFamily="34" charset="0"/>
              </a:rPr>
              <a:t>Avg. 1986-2007</a:t>
            </a:r>
            <a:r>
              <a:rPr lang="en-GB" sz="1200" b="0" i="0" baseline="-25000" dirty="0" smtClean="0">
                <a:solidFill>
                  <a:srgbClr val="000000"/>
                </a:solidFill>
                <a:latin typeface="Calibri" panose="020F0502020204030204" pitchFamily="34" charset="0"/>
              </a:rPr>
              <a:t> </a:t>
            </a:r>
            <a:r>
              <a:rPr lang="en-GB" sz="1200" b="0" i="0" baseline="0" dirty="0">
                <a:solidFill>
                  <a:srgbClr val="000000"/>
                </a:solidFill>
                <a:latin typeface="Calibri" panose="020F0502020204030204" pitchFamily="34" charset="0"/>
              </a:rPr>
              <a:t>= 2.1</a:t>
            </a:r>
          </a:p>
          <a:p>
            <a:endParaRPr lang="en-GB" sz="1200" b="0" i="0" dirty="0">
              <a:solidFill>
                <a:srgbClr val="000000"/>
              </a:solidFill>
              <a:latin typeface="Calibri" panose="020F0502020204030204" pitchFamily="34" charset="0"/>
            </a:endParaRPr>
          </a:p>
        </p:txBody>
      </p:sp>
      <p:sp>
        <p:nvSpPr>
          <p:cNvPr id="14" name="TextBox 1"/>
          <p:cNvSpPr txBox="1"/>
          <p:nvPr/>
        </p:nvSpPr>
        <p:spPr>
          <a:xfrm>
            <a:off x="2835264" y="4580675"/>
            <a:ext cx="1296159" cy="3513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b="0" i="0" dirty="0" smtClean="0">
                <a:solidFill>
                  <a:srgbClr val="000000"/>
                </a:solidFill>
                <a:latin typeface="Calibri" panose="020F0502020204030204" pitchFamily="34" charset="0"/>
              </a:rPr>
              <a:t>Avg. 1976-85</a:t>
            </a:r>
            <a:r>
              <a:rPr lang="en-GB" sz="1200" b="0" i="0" baseline="-25000" dirty="0" smtClean="0">
                <a:solidFill>
                  <a:srgbClr val="000000"/>
                </a:solidFill>
                <a:latin typeface="Calibri" panose="020F0502020204030204" pitchFamily="34" charset="0"/>
              </a:rPr>
              <a:t> </a:t>
            </a:r>
            <a:r>
              <a:rPr lang="en-GB" sz="1200" b="0" i="0" baseline="0" dirty="0">
                <a:solidFill>
                  <a:srgbClr val="000000"/>
                </a:solidFill>
                <a:latin typeface="Calibri" panose="020F0502020204030204" pitchFamily="34" charset="0"/>
              </a:rPr>
              <a:t>= 1</a:t>
            </a:r>
          </a:p>
          <a:p>
            <a:pPr algn="l"/>
            <a:endParaRPr lang="en-GB" sz="1200" b="0" i="0" dirty="0">
              <a:solidFill>
                <a:srgbClr val="000000"/>
              </a:solidFill>
              <a:latin typeface="Calibri" panose="020F0502020204030204" pitchFamily="34" charset="0"/>
            </a:endParaRPr>
          </a:p>
        </p:txBody>
      </p:sp>
      <p:sp>
        <p:nvSpPr>
          <p:cNvPr id="15" name="TextBox 1"/>
          <p:cNvSpPr txBox="1"/>
          <p:nvPr/>
        </p:nvSpPr>
        <p:spPr>
          <a:xfrm>
            <a:off x="7142891" y="4009373"/>
            <a:ext cx="1635514" cy="5967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0" i="0" dirty="0" smtClean="0">
                <a:solidFill>
                  <a:srgbClr val="000000"/>
                </a:solidFill>
                <a:latin typeface="Calibri" panose="020F0502020204030204" pitchFamily="34" charset="0"/>
              </a:rPr>
              <a:t>Avg. 2011-15</a:t>
            </a:r>
            <a:r>
              <a:rPr lang="en-GB" sz="1200" b="0" i="0" baseline="-25000" dirty="0" smtClean="0">
                <a:solidFill>
                  <a:srgbClr val="000000"/>
                </a:solidFill>
                <a:latin typeface="Calibri" panose="020F0502020204030204" pitchFamily="34" charset="0"/>
              </a:rPr>
              <a:t> </a:t>
            </a:r>
            <a:r>
              <a:rPr lang="en-GB" sz="1200" b="0" i="0" baseline="0" dirty="0">
                <a:solidFill>
                  <a:srgbClr val="000000"/>
                </a:solidFill>
                <a:latin typeface="Calibri" panose="020F0502020204030204" pitchFamily="34" charset="0"/>
              </a:rPr>
              <a:t>= 1.5</a:t>
            </a:r>
          </a:p>
          <a:p>
            <a:endParaRPr lang="en-GB" sz="1200" b="0" i="0" dirty="0">
              <a:solidFill>
                <a:srgbClr val="000000"/>
              </a:solidFill>
              <a:latin typeface="Calibri" panose="020F0502020204030204" pitchFamily="34" charset="0"/>
            </a:endParaRPr>
          </a:p>
        </p:txBody>
      </p:sp>
      <p:sp>
        <p:nvSpPr>
          <p:cNvPr id="16" name="TextBox 1"/>
          <p:cNvSpPr txBox="1"/>
          <p:nvPr/>
        </p:nvSpPr>
        <p:spPr>
          <a:xfrm>
            <a:off x="6812715" y="4790242"/>
            <a:ext cx="1511797" cy="4012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250" b="1" i="0" dirty="0">
                <a:solidFill>
                  <a:schemeClr val="bg2">
                    <a:lumMod val="10000"/>
                  </a:schemeClr>
                </a:solidFill>
                <a:latin typeface="Calibri" panose="020F0502020204030204" pitchFamily="34" charset="0"/>
              </a:rPr>
              <a:t>2016 forecast </a:t>
            </a:r>
            <a:r>
              <a:rPr lang="en-GB" sz="1250" b="1" i="0" baseline="0" dirty="0">
                <a:solidFill>
                  <a:schemeClr val="bg2">
                    <a:lumMod val="10000"/>
                  </a:schemeClr>
                </a:solidFill>
                <a:latin typeface="Calibri" panose="020F0502020204030204" pitchFamily="34" charset="0"/>
              </a:rPr>
              <a:t>= 0.8</a:t>
            </a:r>
          </a:p>
          <a:p>
            <a:pPr algn="r"/>
            <a:endParaRPr lang="en-GB" sz="1250" b="1" i="0" dirty="0">
              <a:solidFill>
                <a:schemeClr val="bg2">
                  <a:lumMod val="10000"/>
                </a:schemeClr>
              </a:solidFill>
              <a:latin typeface="Calibri" panose="020F0502020204030204" pitchFamily="34" charset="0"/>
            </a:endParaRPr>
          </a:p>
        </p:txBody>
      </p:sp>
      <p:sp>
        <p:nvSpPr>
          <p:cNvPr id="18" name="TextBox 17"/>
          <p:cNvSpPr txBox="1"/>
          <p:nvPr/>
        </p:nvSpPr>
        <p:spPr>
          <a:xfrm>
            <a:off x="251521" y="6211912"/>
            <a:ext cx="7776864" cy="461665"/>
          </a:xfrm>
          <a:prstGeom prst="rect">
            <a:avLst/>
          </a:prstGeom>
          <a:noFill/>
        </p:spPr>
        <p:txBody>
          <a:bodyPr wrap="square" rtlCol="0">
            <a:spAutoFit/>
          </a:bodyPr>
          <a:lstStyle/>
          <a:p>
            <a:r>
              <a:rPr lang="ja-JP" altLang="en-US" sz="1200" dirty="0" smtClean="0">
                <a:solidFill>
                  <a:schemeClr val="bg2">
                    <a:lumMod val="10000"/>
                  </a:schemeClr>
                </a:solidFill>
                <a:latin typeface="Calibri" panose="020F0502020204030204" pitchFamily="34" charset="0"/>
              </a:rPr>
              <a:t>注</a:t>
            </a:r>
            <a:r>
              <a:rPr lang="en-US" sz="1200" dirty="0" smtClean="0">
                <a:solidFill>
                  <a:schemeClr val="bg2">
                    <a:lumMod val="10000"/>
                  </a:schemeClr>
                </a:solidFill>
                <a:latin typeface="Calibri" panose="020F0502020204030204" pitchFamily="34" charset="0"/>
              </a:rPr>
              <a:t>: </a:t>
            </a:r>
            <a:r>
              <a:rPr lang="ja-JP" altLang="en-US" sz="1200" dirty="0" smtClean="0">
                <a:solidFill>
                  <a:schemeClr val="bg2">
                    <a:lumMod val="10000"/>
                  </a:schemeClr>
                </a:solidFill>
                <a:latin typeface="Calibri" panose="020F0502020204030204" pitchFamily="34" charset="0"/>
              </a:rPr>
              <a:t>世界貿易は市場相場</a:t>
            </a:r>
            <a:r>
              <a:rPr lang="ja-JP" altLang="en-US" sz="1200" dirty="0">
                <a:solidFill>
                  <a:schemeClr val="bg2">
                    <a:lumMod val="10000"/>
                  </a:schemeClr>
                </a:solidFill>
                <a:latin typeface="Calibri" panose="020F0502020204030204" pitchFamily="34" charset="0"/>
              </a:rPr>
              <a:t>で</a:t>
            </a:r>
            <a:r>
              <a:rPr lang="ja-JP" altLang="en-US" sz="1200" dirty="0" smtClean="0">
                <a:solidFill>
                  <a:schemeClr val="bg2">
                    <a:lumMod val="10000"/>
                  </a:schemeClr>
                </a:solidFill>
                <a:latin typeface="Calibri" panose="020F0502020204030204" pitchFamily="34" charset="0"/>
              </a:rPr>
              <a:t>ドル換算した財・サービスの数量</a:t>
            </a:r>
            <a:r>
              <a:rPr lang="ja-JP" altLang="en-US" sz="1200" dirty="0">
                <a:solidFill>
                  <a:schemeClr val="bg2">
                    <a:lumMod val="10000"/>
                  </a:schemeClr>
                </a:solidFill>
                <a:latin typeface="Calibri" panose="020F0502020204030204" pitchFamily="34" charset="0"/>
              </a:rPr>
              <a:t>。</a:t>
            </a:r>
            <a:r>
              <a:rPr lang="ja-JP" altLang="en-US" sz="1200" dirty="0" smtClean="0">
                <a:solidFill>
                  <a:schemeClr val="bg2">
                    <a:lumMod val="10000"/>
                  </a:schemeClr>
                </a:solidFill>
                <a:latin typeface="Calibri" panose="020F0502020204030204" pitchFamily="34" charset="0"/>
              </a:rPr>
              <a:t>世界</a:t>
            </a:r>
            <a:r>
              <a:rPr lang="en-US" altLang="ja-JP" sz="1200" dirty="0" smtClean="0">
                <a:solidFill>
                  <a:schemeClr val="bg2">
                    <a:lumMod val="10000"/>
                  </a:schemeClr>
                </a:solidFill>
                <a:latin typeface="Calibri" panose="020F0502020204030204" pitchFamily="34" charset="0"/>
              </a:rPr>
              <a:t>GDP</a:t>
            </a:r>
            <a:r>
              <a:rPr lang="ja-JP" altLang="en-US" sz="1200" dirty="0" smtClean="0">
                <a:solidFill>
                  <a:schemeClr val="bg2">
                    <a:lumMod val="10000"/>
                  </a:schemeClr>
                </a:solidFill>
                <a:latin typeface="Calibri" panose="020F0502020204030204" pitchFamily="34" charset="0"/>
              </a:rPr>
              <a:t>は市場相場でドル換算した</a:t>
            </a:r>
            <a:r>
              <a:rPr lang="en-US" altLang="ja-JP" sz="1200" dirty="0" smtClean="0">
                <a:solidFill>
                  <a:schemeClr val="bg2">
                    <a:lumMod val="10000"/>
                  </a:schemeClr>
                </a:solidFill>
                <a:latin typeface="Calibri" panose="020F0502020204030204" pitchFamily="34" charset="0"/>
              </a:rPr>
              <a:t>GDP</a:t>
            </a:r>
            <a:r>
              <a:rPr lang="ja-JP" altLang="en-US" sz="1200" dirty="0" smtClean="0">
                <a:solidFill>
                  <a:schemeClr val="bg2">
                    <a:lumMod val="10000"/>
                  </a:schemeClr>
                </a:solidFill>
                <a:latin typeface="Calibri" panose="020F0502020204030204" pitchFamily="34" charset="0"/>
              </a:rPr>
              <a:t>の値。</a:t>
            </a:r>
            <a:r>
              <a:rPr lang="en-US" sz="1200" dirty="0" smtClean="0">
                <a:solidFill>
                  <a:schemeClr val="bg2">
                    <a:lumMod val="10000"/>
                  </a:schemeClr>
                </a:solidFill>
                <a:latin typeface="Calibri" panose="020F0502020204030204" pitchFamily="34" charset="0"/>
              </a:rPr>
              <a:t/>
            </a:r>
            <a:br>
              <a:rPr lang="en-US"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出典</a:t>
            </a:r>
            <a:r>
              <a:rPr lang="en-GB" sz="1200" dirty="0" smtClean="0">
                <a:solidFill>
                  <a:schemeClr val="bg2">
                    <a:lumMod val="10000"/>
                  </a:schemeClr>
                </a:solidFill>
                <a:latin typeface="Calibri" panose="020F0502020204030204" pitchFamily="34" charset="0"/>
              </a:rPr>
              <a:t>: OECD Economic Outlook </a:t>
            </a:r>
            <a:r>
              <a:rPr lang="ja-JP" altLang="en-US" sz="1200" dirty="0" smtClean="0">
                <a:solidFill>
                  <a:schemeClr val="bg2">
                    <a:lumMod val="10000"/>
                  </a:schemeClr>
                </a:solidFill>
                <a:latin typeface="Calibri" panose="020F0502020204030204" pitchFamily="34" charset="0"/>
              </a:rPr>
              <a:t>データベース</a:t>
            </a:r>
            <a:r>
              <a:rPr lang="en-GB" sz="1200" dirty="0" smtClean="0">
                <a:solidFill>
                  <a:schemeClr val="bg2">
                    <a:lumMod val="10000"/>
                  </a:schemeClr>
                </a:solidFill>
                <a:latin typeface="Calibri" panose="020F0502020204030204" pitchFamily="34" charset="0"/>
              </a:rPr>
              <a:t>; OECD</a:t>
            </a:r>
            <a:r>
              <a:rPr lang="ja-JP" altLang="en-US" sz="1200" dirty="0" smtClean="0">
                <a:solidFill>
                  <a:schemeClr val="bg2">
                    <a:lumMod val="10000"/>
                  </a:schemeClr>
                </a:solidFill>
                <a:latin typeface="Calibri" panose="020F0502020204030204" pitchFamily="34" charset="0"/>
              </a:rPr>
              <a:t>による計算</a:t>
            </a:r>
            <a:r>
              <a:rPr lang="ja-JP" altLang="en-US" sz="1200" dirty="0">
                <a:solidFill>
                  <a:schemeClr val="bg2">
                    <a:lumMod val="10000"/>
                  </a:schemeClr>
                </a:solidFill>
                <a:latin typeface="Calibri" panose="020F0502020204030204" pitchFamily="34" charset="0"/>
              </a:rPr>
              <a:t>。</a:t>
            </a:r>
            <a:endParaRPr lang="en-US" altLang="ja-JP" sz="1200" dirty="0" smtClean="0">
              <a:solidFill>
                <a:schemeClr val="bg2">
                  <a:lumMod val="10000"/>
                </a:schemeClr>
              </a:solidFill>
              <a:latin typeface="Calibri" panose="020F0502020204030204" pitchFamily="34" charset="0"/>
            </a:endParaRPr>
          </a:p>
        </p:txBody>
      </p:sp>
      <p:cxnSp>
        <p:nvCxnSpPr>
          <p:cNvPr id="4" name="Straight Arrow Connector 3"/>
          <p:cNvCxnSpPr/>
          <p:nvPr/>
        </p:nvCxnSpPr>
        <p:spPr>
          <a:xfrm flipV="1">
            <a:off x="8282177" y="4839487"/>
            <a:ext cx="216395" cy="83666"/>
          </a:xfrm>
          <a:prstGeom prst="straightConnector1">
            <a:avLst/>
          </a:prstGeom>
          <a:ln w="222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343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K:\ECO\Economic_Outlook_Graphs\EO100\Workspace_IEO\IEO_Slide_Fig_Trade_intensity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714" y="1935627"/>
            <a:ext cx="4536504" cy="41576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5540" y="461814"/>
            <a:ext cx="7920880" cy="507831"/>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世界貿易の成長率は、危機以降弱い</a:t>
            </a:r>
            <a:endParaRPr lang="en-US"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7</a:t>
            </a:fld>
            <a:endParaRPr lang="en-GB"/>
          </a:p>
        </p:txBody>
      </p:sp>
      <p:sp>
        <p:nvSpPr>
          <p:cNvPr id="21" name="TextBox 20"/>
          <p:cNvSpPr txBox="1"/>
          <p:nvPr/>
        </p:nvSpPr>
        <p:spPr>
          <a:xfrm>
            <a:off x="107504" y="5949280"/>
            <a:ext cx="8208912" cy="900246"/>
          </a:xfrm>
          <a:prstGeom prst="rect">
            <a:avLst/>
          </a:prstGeom>
          <a:noFill/>
        </p:spPr>
        <p:txBody>
          <a:bodyPr wrap="square" rtlCol="0">
            <a:spAutoFit/>
          </a:bodyPr>
          <a:lstStyle/>
          <a:p>
            <a:endParaRPr lang="en-GB" sz="1050" dirty="0" smtClean="0">
              <a:solidFill>
                <a:srgbClr val="EEECE1">
                  <a:lumMod val="10000"/>
                </a:srgbClr>
              </a:solidFill>
              <a:latin typeface="Calibri" panose="020F0502020204030204" pitchFamily="34" charset="0"/>
            </a:endParaRPr>
          </a:p>
          <a:p>
            <a:r>
              <a:rPr lang="ja-JP" altLang="en-US" sz="1050" dirty="0" smtClean="0">
                <a:solidFill>
                  <a:srgbClr val="EEECE1">
                    <a:lumMod val="10000"/>
                  </a:srgbClr>
                </a:solidFill>
                <a:latin typeface="Calibri" panose="020F0502020204030204" pitchFamily="34" charset="0"/>
              </a:rPr>
              <a:t>注</a:t>
            </a:r>
            <a:r>
              <a:rPr lang="en-GB" sz="1050" dirty="0" smtClean="0">
                <a:solidFill>
                  <a:srgbClr val="EEECE1">
                    <a:lumMod val="10000"/>
                  </a:srgbClr>
                </a:solidFill>
                <a:latin typeface="Calibri" panose="020F0502020204030204" pitchFamily="34" charset="0"/>
              </a:rPr>
              <a:t>: </a:t>
            </a:r>
            <a:r>
              <a:rPr lang="ja-JP" altLang="en-US" sz="1050" dirty="0">
                <a:solidFill>
                  <a:srgbClr val="EEECE1">
                    <a:lumMod val="10000"/>
                  </a:srgbClr>
                </a:solidFill>
                <a:latin typeface="Calibri" panose="020F0502020204030204" pitchFamily="34" charset="0"/>
              </a:rPr>
              <a:t>様々な要因</a:t>
            </a:r>
            <a:r>
              <a:rPr lang="ja-JP" altLang="en-US" sz="1050" dirty="0" smtClean="0">
                <a:solidFill>
                  <a:srgbClr val="EEECE1">
                    <a:lumMod val="10000"/>
                  </a:srgbClr>
                </a:solidFill>
                <a:latin typeface="Calibri" panose="020F0502020204030204" pitchFamily="34" charset="0"/>
              </a:rPr>
              <a:t>の世界の輸出入対</a:t>
            </a:r>
            <a:r>
              <a:rPr lang="en-US" altLang="ja-JP" sz="1050" dirty="0" smtClean="0">
                <a:solidFill>
                  <a:srgbClr val="EEECE1">
                    <a:lumMod val="10000"/>
                  </a:srgbClr>
                </a:solidFill>
                <a:latin typeface="Calibri" panose="020F0502020204030204" pitchFamily="34" charset="0"/>
              </a:rPr>
              <a:t>GDP</a:t>
            </a:r>
            <a:r>
              <a:rPr lang="ja-JP" altLang="en-US" sz="1050" dirty="0" smtClean="0">
                <a:solidFill>
                  <a:srgbClr val="EEECE1">
                    <a:lumMod val="10000"/>
                  </a:srgbClr>
                </a:solidFill>
                <a:latin typeface="Calibri" panose="020F0502020204030204" pitchFamily="34" charset="0"/>
              </a:rPr>
              <a:t>比（貿易強度）の伸び率に与える影響</a:t>
            </a:r>
            <a:r>
              <a:rPr lang="ja-JP" altLang="en-US" sz="1050" dirty="0">
                <a:solidFill>
                  <a:srgbClr val="EEECE1">
                    <a:lumMod val="10000"/>
                  </a:srgbClr>
                </a:solidFill>
                <a:latin typeface="Calibri" panose="020F0502020204030204" pitchFamily="34" charset="0"/>
              </a:rPr>
              <a:t>を</a:t>
            </a:r>
            <a:r>
              <a:rPr lang="ja-JP" altLang="en-US" sz="1050" dirty="0" smtClean="0">
                <a:solidFill>
                  <a:srgbClr val="EEECE1">
                    <a:lumMod val="10000"/>
                  </a:srgbClr>
                </a:solidFill>
                <a:latin typeface="Calibri" panose="020F0502020204030204" pitchFamily="34" charset="0"/>
              </a:rPr>
              <a:t>推計。世界貿易と世界</a:t>
            </a:r>
            <a:r>
              <a:rPr lang="en-US" altLang="ja-JP" sz="1050" dirty="0" smtClean="0">
                <a:solidFill>
                  <a:srgbClr val="EEECE1">
                    <a:lumMod val="10000"/>
                  </a:srgbClr>
                </a:solidFill>
                <a:latin typeface="Calibri" panose="020F0502020204030204" pitchFamily="34" charset="0"/>
              </a:rPr>
              <a:t>GDP</a:t>
            </a:r>
            <a:r>
              <a:rPr lang="ja-JP" altLang="en-US" sz="1050" dirty="0" smtClean="0">
                <a:solidFill>
                  <a:srgbClr val="EEECE1">
                    <a:lumMod val="10000"/>
                  </a:srgbClr>
                </a:solidFill>
                <a:latin typeface="Calibri" panose="020F0502020204030204" pitchFamily="34" charset="0"/>
              </a:rPr>
              <a:t>は市場</a:t>
            </a:r>
            <a:r>
              <a:rPr lang="ja-JP" altLang="en-US" sz="1050" dirty="0">
                <a:solidFill>
                  <a:srgbClr val="EEECE1">
                    <a:lumMod val="10000"/>
                  </a:srgbClr>
                </a:solidFill>
                <a:latin typeface="Calibri" panose="020F0502020204030204" pitchFamily="34" charset="0"/>
              </a:rPr>
              <a:t>為替</a:t>
            </a:r>
            <a:r>
              <a:rPr lang="ja-JP" altLang="en-US" sz="1050" dirty="0" smtClean="0">
                <a:solidFill>
                  <a:srgbClr val="EEECE1">
                    <a:lumMod val="10000"/>
                  </a:srgbClr>
                </a:solidFill>
                <a:latin typeface="Calibri" panose="020F0502020204030204" pitchFamily="34" charset="0"/>
              </a:rPr>
              <a:t>相場で換算。より詳細については以下のペーパー</a:t>
            </a:r>
            <a:r>
              <a:rPr lang="ja-JP" altLang="en-US" sz="1050" dirty="0">
                <a:solidFill>
                  <a:srgbClr val="EEECE1">
                    <a:lumMod val="10000"/>
                  </a:srgbClr>
                </a:solidFill>
                <a:latin typeface="Calibri" panose="020F0502020204030204" pitchFamily="34" charset="0"/>
              </a:rPr>
              <a:t>を</a:t>
            </a:r>
            <a:r>
              <a:rPr lang="ja-JP" altLang="en-US" sz="1050" dirty="0" smtClean="0">
                <a:solidFill>
                  <a:srgbClr val="EEECE1">
                    <a:lumMod val="10000"/>
                  </a:srgbClr>
                </a:solidFill>
                <a:latin typeface="Calibri" panose="020F0502020204030204" pitchFamily="34" charset="0"/>
              </a:rPr>
              <a:t>参照。</a:t>
            </a:r>
            <a:r>
              <a:rPr lang="en-GB" sz="1050" dirty="0" smtClean="0">
                <a:solidFill>
                  <a:srgbClr val="EEECE1">
                    <a:lumMod val="10000"/>
                  </a:srgbClr>
                </a:solidFill>
                <a:latin typeface="Calibri" panose="020F0502020204030204" pitchFamily="34" charset="0"/>
              </a:rPr>
              <a:t>OECD </a:t>
            </a:r>
            <a:r>
              <a:rPr lang="en-GB" sz="1050" dirty="0">
                <a:solidFill>
                  <a:srgbClr val="EEECE1">
                    <a:lumMod val="10000"/>
                  </a:srgbClr>
                </a:solidFill>
                <a:latin typeface="Calibri" panose="020F0502020204030204" pitchFamily="34" charset="0"/>
              </a:rPr>
              <a:t>Economic Policy Paper “</a:t>
            </a:r>
            <a:r>
              <a:rPr lang="en-US" sz="1050" dirty="0">
                <a:solidFill>
                  <a:srgbClr val="EEECE1">
                    <a:lumMod val="10000"/>
                  </a:srgbClr>
                </a:solidFill>
                <a:latin typeface="Calibri" panose="020F0502020204030204" pitchFamily="34" charset="0"/>
              </a:rPr>
              <a:t>Cardiac Arrest or Dizzy Spell: Why is World Trade So Weak, What Can Policy Do About It?”</a:t>
            </a:r>
            <a:endParaRPr lang="en-GB" sz="1050" dirty="0">
              <a:solidFill>
                <a:srgbClr val="EEECE1">
                  <a:lumMod val="10000"/>
                </a:srgbClr>
              </a:solidFill>
              <a:latin typeface="Calibri" panose="020F0502020204030204" pitchFamily="34" charset="0"/>
            </a:endParaRPr>
          </a:p>
          <a:p>
            <a:r>
              <a:rPr lang="ja-JP" altLang="en-US" sz="1050" dirty="0" smtClean="0">
                <a:solidFill>
                  <a:srgbClr val="EEECE1">
                    <a:lumMod val="10000"/>
                  </a:srgbClr>
                </a:solidFill>
                <a:latin typeface="Calibri" panose="020F0502020204030204" pitchFamily="34" charset="0"/>
              </a:rPr>
              <a:t>出典</a:t>
            </a:r>
            <a:r>
              <a:rPr lang="en-GB" sz="1050" dirty="0" smtClean="0">
                <a:solidFill>
                  <a:srgbClr val="EEECE1">
                    <a:lumMod val="10000"/>
                  </a:srgbClr>
                </a:solidFill>
                <a:latin typeface="Calibri" panose="020F0502020204030204" pitchFamily="34" charset="0"/>
              </a:rPr>
              <a:t>: OECD Economic Outlook </a:t>
            </a:r>
            <a:r>
              <a:rPr lang="ja-JP" altLang="en-US" sz="1050" dirty="0" smtClean="0">
                <a:solidFill>
                  <a:srgbClr val="EEECE1">
                    <a:lumMod val="10000"/>
                  </a:srgbClr>
                </a:solidFill>
                <a:latin typeface="Calibri" panose="020F0502020204030204" pitchFamily="34" charset="0"/>
              </a:rPr>
              <a:t>データベース　</a:t>
            </a:r>
            <a:r>
              <a:rPr lang="en-US" altLang="ja-JP" sz="1050" dirty="0" smtClean="0">
                <a:solidFill>
                  <a:srgbClr val="EEECE1">
                    <a:lumMod val="10000"/>
                  </a:srgbClr>
                </a:solidFill>
                <a:latin typeface="Calibri" panose="020F0502020204030204" pitchFamily="34" charset="0"/>
              </a:rPr>
              <a:t>(2016</a:t>
            </a:r>
            <a:r>
              <a:rPr lang="ja-JP" altLang="en-US" sz="1050" dirty="0" smtClean="0">
                <a:solidFill>
                  <a:srgbClr val="EEECE1">
                    <a:lumMod val="10000"/>
                  </a:srgbClr>
                </a:solidFill>
                <a:latin typeface="Calibri" panose="020F0502020204030204" pitchFamily="34" charset="0"/>
              </a:rPr>
              <a:t>年</a:t>
            </a:r>
            <a:r>
              <a:rPr lang="en-US" altLang="ja-JP" sz="1050" dirty="0" smtClean="0">
                <a:solidFill>
                  <a:srgbClr val="EEECE1">
                    <a:lumMod val="10000"/>
                  </a:srgbClr>
                </a:solidFill>
                <a:latin typeface="Calibri" panose="020F0502020204030204" pitchFamily="34" charset="0"/>
              </a:rPr>
              <a:t>6</a:t>
            </a:r>
            <a:r>
              <a:rPr lang="ja-JP" altLang="en-US" sz="1050" dirty="0" smtClean="0">
                <a:solidFill>
                  <a:srgbClr val="EEECE1">
                    <a:lumMod val="10000"/>
                  </a:srgbClr>
                </a:solidFill>
                <a:latin typeface="Calibri" panose="020F0502020204030204" pitchFamily="34" charset="0"/>
              </a:rPr>
              <a:t>月）</a:t>
            </a:r>
            <a:r>
              <a:rPr lang="en-GB" sz="1050" dirty="0" smtClean="0">
                <a:solidFill>
                  <a:srgbClr val="EEECE1">
                    <a:lumMod val="10000"/>
                  </a:srgbClr>
                </a:solidFill>
                <a:latin typeface="Calibri" panose="020F0502020204030204" pitchFamily="34" charset="0"/>
              </a:rPr>
              <a:t>; </a:t>
            </a:r>
            <a:r>
              <a:rPr lang="en-GB" sz="1050" dirty="0">
                <a:solidFill>
                  <a:srgbClr val="EEECE1">
                    <a:lumMod val="10000"/>
                  </a:srgbClr>
                </a:solidFill>
                <a:latin typeface="Calibri" panose="020F0502020204030204" pitchFamily="34" charset="0"/>
              </a:rPr>
              <a:t>Fraser Institute; </a:t>
            </a:r>
            <a:r>
              <a:rPr lang="en-GB" sz="1050" dirty="0" smtClean="0">
                <a:solidFill>
                  <a:srgbClr val="EEECE1">
                    <a:lumMod val="10000"/>
                  </a:srgbClr>
                </a:solidFill>
                <a:latin typeface="Calibri" panose="020F0502020204030204" pitchFamily="34" charset="0"/>
              </a:rPr>
              <a:t>OECD</a:t>
            </a:r>
            <a:r>
              <a:rPr lang="ja-JP" altLang="en-US" sz="1050" dirty="0" smtClean="0">
                <a:solidFill>
                  <a:srgbClr val="EEECE1">
                    <a:lumMod val="10000"/>
                  </a:srgbClr>
                </a:solidFill>
                <a:latin typeface="Calibri" panose="020F0502020204030204" pitchFamily="34" charset="0"/>
              </a:rPr>
              <a:t>による計算</a:t>
            </a:r>
            <a:r>
              <a:rPr lang="ja-JP" altLang="en-US" sz="1050" dirty="0">
                <a:solidFill>
                  <a:srgbClr val="EEECE1">
                    <a:lumMod val="10000"/>
                  </a:srgbClr>
                </a:solidFill>
                <a:latin typeface="Calibri" panose="020F0502020204030204" pitchFamily="34" charset="0"/>
              </a:rPr>
              <a:t>。</a:t>
            </a:r>
            <a:endParaRPr lang="en-US" altLang="ja-JP" sz="1050" dirty="0" smtClean="0">
              <a:solidFill>
                <a:srgbClr val="EEECE1">
                  <a:lumMod val="10000"/>
                </a:srgbClr>
              </a:solidFill>
              <a:latin typeface="Calibri" panose="020F0502020204030204" pitchFamily="34" charset="0"/>
            </a:endParaRPr>
          </a:p>
        </p:txBody>
      </p:sp>
      <p:grpSp>
        <p:nvGrpSpPr>
          <p:cNvPr id="12" name="Group 11"/>
          <p:cNvGrpSpPr/>
          <p:nvPr/>
        </p:nvGrpSpPr>
        <p:grpSpPr>
          <a:xfrm>
            <a:off x="323528" y="1855165"/>
            <a:ext cx="2883980" cy="1476011"/>
            <a:chOff x="0" y="0"/>
            <a:chExt cx="2592287" cy="1476011"/>
          </a:xfrm>
        </p:grpSpPr>
        <p:sp>
          <p:nvSpPr>
            <p:cNvPr id="13" name="Rounded Rectangle 12"/>
            <p:cNvSpPr/>
            <p:nvPr/>
          </p:nvSpPr>
          <p:spPr>
            <a:xfrm>
              <a:off x="0" y="0"/>
              <a:ext cx="2592287" cy="147601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72053" y="72053"/>
              <a:ext cx="2448181" cy="1331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latin typeface="Calibri" panose="020F0502020204030204" pitchFamily="34" charset="0"/>
                </a:rPr>
                <a:t>2015</a:t>
              </a:r>
              <a:r>
                <a:rPr lang="ja-JP" altLang="en-US" sz="2000" kern="1200" dirty="0" smtClean="0">
                  <a:latin typeface="Calibri" panose="020F0502020204030204" pitchFamily="34" charset="0"/>
                </a:rPr>
                <a:t>年の貿易の鈍化は、中国の需要の弱さ、変調</a:t>
              </a:r>
              <a:r>
                <a:rPr lang="ja-JP" altLang="en-US" sz="2000" dirty="0">
                  <a:latin typeface="Calibri" panose="020F0502020204030204" pitchFamily="34" charset="0"/>
                </a:rPr>
                <a:t>が一因</a:t>
              </a:r>
              <a:r>
                <a:rPr lang="ja-JP" altLang="en-US" sz="2000" kern="1200" dirty="0" smtClean="0">
                  <a:latin typeface="Calibri" panose="020F0502020204030204" pitchFamily="34" charset="0"/>
                </a:rPr>
                <a:t>。</a:t>
              </a:r>
              <a:endParaRPr lang="en-GB" sz="2000" kern="1200" dirty="0">
                <a:latin typeface="Calibri" panose="020F0502020204030204" pitchFamily="34" charset="0"/>
              </a:endParaRPr>
            </a:p>
          </p:txBody>
        </p:sp>
      </p:grpSp>
      <p:grpSp>
        <p:nvGrpSpPr>
          <p:cNvPr id="15" name="Group 14"/>
          <p:cNvGrpSpPr/>
          <p:nvPr/>
        </p:nvGrpSpPr>
        <p:grpSpPr>
          <a:xfrm>
            <a:off x="323528" y="3645024"/>
            <a:ext cx="2902817" cy="2088232"/>
            <a:chOff x="0" y="0"/>
            <a:chExt cx="2592287" cy="1476011"/>
          </a:xfrm>
        </p:grpSpPr>
        <p:sp>
          <p:nvSpPr>
            <p:cNvPr id="16" name="Rounded Rectangle 15"/>
            <p:cNvSpPr/>
            <p:nvPr/>
          </p:nvSpPr>
          <p:spPr>
            <a:xfrm>
              <a:off x="0" y="0"/>
              <a:ext cx="2592287" cy="147601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72053" y="72053"/>
              <a:ext cx="2448181" cy="1331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dirty="0" smtClean="0">
                  <a:latin typeface="Calibri" panose="020F0502020204030204" pitchFamily="34" charset="0"/>
                </a:rPr>
                <a:t>鈍化の主な要因</a:t>
              </a:r>
              <a:r>
                <a:rPr lang="ja-JP" altLang="en-US" sz="2000" dirty="0">
                  <a:latin typeface="Calibri" panose="020F0502020204030204" pitchFamily="34" charset="0"/>
                </a:rPr>
                <a:t>として</a:t>
              </a:r>
              <a:r>
                <a:rPr lang="ja-JP" altLang="en-US" sz="2000" dirty="0" smtClean="0">
                  <a:latin typeface="Calibri" panose="020F0502020204030204" pitchFamily="34" charset="0"/>
                </a:rPr>
                <a:t>は、グローバル・バリュー</a:t>
              </a:r>
              <a:r>
                <a:rPr lang="ja-JP" altLang="en-US" sz="2000" dirty="0">
                  <a:latin typeface="Calibri" panose="020F0502020204030204" pitchFamily="34" charset="0"/>
                </a:rPr>
                <a:t>・</a:t>
              </a:r>
              <a:r>
                <a:rPr lang="ja-JP" altLang="en-US" sz="2000" dirty="0" smtClean="0">
                  <a:latin typeface="Calibri" panose="020F0502020204030204" pitchFamily="34" charset="0"/>
                </a:rPr>
                <a:t>チェーン（</a:t>
              </a:r>
              <a:r>
                <a:rPr lang="en-US" altLang="ja-JP" sz="2000" dirty="0" smtClean="0">
                  <a:latin typeface="Calibri" panose="020F0502020204030204" pitchFamily="34" charset="0"/>
                </a:rPr>
                <a:t>GVCs</a:t>
              </a:r>
              <a:r>
                <a:rPr lang="ja-JP" altLang="en-US" sz="2000" dirty="0" smtClean="0">
                  <a:latin typeface="Calibri" panose="020F0502020204030204" pitchFamily="34" charset="0"/>
                </a:rPr>
                <a:t>）の</a:t>
              </a:r>
              <a:r>
                <a:rPr lang="ja-JP" altLang="en-US" sz="2000" dirty="0">
                  <a:latin typeface="Calibri" panose="020F0502020204030204" pitchFamily="34" charset="0"/>
                </a:rPr>
                <a:t>変化</a:t>
              </a:r>
              <a:r>
                <a:rPr lang="ja-JP" altLang="en-US" sz="2000" dirty="0" smtClean="0">
                  <a:latin typeface="Calibri" panose="020F0502020204030204" pitchFamily="34" charset="0"/>
                </a:rPr>
                <a:t>や</a:t>
              </a:r>
              <a:r>
                <a:rPr lang="ja-JP" altLang="en-US" sz="2000" dirty="0">
                  <a:latin typeface="Calibri" panose="020F0502020204030204" pitchFamily="34" charset="0"/>
                </a:rPr>
                <a:t>貿易政策</a:t>
              </a:r>
              <a:r>
                <a:rPr lang="ja-JP" altLang="en-US" sz="2000" dirty="0" smtClean="0">
                  <a:latin typeface="Calibri" panose="020F0502020204030204" pitchFamily="34" charset="0"/>
                </a:rPr>
                <a:t>の硬直化等の、おそらく構造的なもの。</a:t>
              </a:r>
              <a:endParaRPr lang="en-GB" sz="2000" kern="1200" dirty="0">
                <a:latin typeface="Calibri" panose="020F0502020204030204" pitchFamily="34" charset="0"/>
              </a:endParaRPr>
            </a:p>
          </p:txBody>
        </p:sp>
      </p:grpSp>
      <p:sp>
        <p:nvSpPr>
          <p:cNvPr id="19" name="TextBox 18"/>
          <p:cNvSpPr txBox="1"/>
          <p:nvPr/>
        </p:nvSpPr>
        <p:spPr>
          <a:xfrm>
            <a:off x="3347864" y="1363188"/>
            <a:ext cx="5544616" cy="584775"/>
          </a:xfrm>
          <a:prstGeom prst="rect">
            <a:avLst/>
          </a:prstGeom>
          <a:noFill/>
        </p:spPr>
        <p:txBody>
          <a:bodyPr wrap="square" rtlCol="0">
            <a:spAutoFit/>
          </a:bodyPr>
          <a:lstStyle/>
          <a:p>
            <a:pPr algn="ctr"/>
            <a:r>
              <a:rPr lang="ja-JP" altLang="en-US" sz="2000" b="1" dirty="0" smtClean="0">
                <a:solidFill>
                  <a:prstClr val="black"/>
                </a:solidFill>
                <a:latin typeface="Calibri" pitchFamily="34" charset="0"/>
              </a:rPr>
              <a:t>貿易の伸び率鈍化の背景要因</a:t>
            </a:r>
            <a:endParaRPr lang="en-US" altLang="ja-JP" sz="2000" b="1" dirty="0" smtClean="0">
              <a:solidFill>
                <a:prstClr val="black"/>
              </a:solidFill>
              <a:latin typeface="Calibri" pitchFamily="34" charset="0"/>
            </a:endParaRPr>
          </a:p>
          <a:p>
            <a:pPr algn="ctr"/>
            <a:r>
              <a:rPr lang="ja-JP" altLang="en-US" sz="1200" i="1" dirty="0" smtClean="0">
                <a:solidFill>
                  <a:prstClr val="black"/>
                </a:solidFill>
                <a:latin typeface="Calibri" pitchFamily="34" charset="0"/>
              </a:rPr>
              <a:t>貿易強度（</a:t>
            </a:r>
            <a:r>
              <a:rPr lang="en-US" altLang="ja-JP" sz="1200" i="1" dirty="0" smtClean="0">
                <a:solidFill>
                  <a:prstClr val="black"/>
                </a:solidFill>
                <a:latin typeface="Calibri" pitchFamily="34" charset="0"/>
              </a:rPr>
              <a:t>trade intensity)</a:t>
            </a:r>
            <a:r>
              <a:rPr lang="ja-JP" altLang="en-US" sz="1200" i="1" dirty="0" smtClean="0">
                <a:solidFill>
                  <a:prstClr val="black"/>
                </a:solidFill>
                <a:latin typeface="Calibri" pitchFamily="34" charset="0"/>
              </a:rPr>
              <a:t>の伸び率に対する寄与度の変化幅</a:t>
            </a:r>
            <a:endParaRPr lang="en-GB" sz="1200" i="1" dirty="0" smtClean="0">
              <a:solidFill>
                <a:prstClr val="black"/>
              </a:solidFill>
              <a:latin typeface="Calibri" pitchFamily="34" charset="0"/>
            </a:endParaRPr>
          </a:p>
        </p:txBody>
      </p:sp>
    </p:spTree>
    <p:extLst>
      <p:ext uri="{BB962C8B-B14F-4D97-AF65-F5344CB8AC3E}">
        <p14:creationId xmlns:p14="http://schemas.microsoft.com/office/powerpoint/2010/main" val="86695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ECO\Economic_Outlook_Graphs\EO100\Workspace_IEO\IEO_Slide_Fig_World_intensity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115" y="1979786"/>
            <a:ext cx="4670726" cy="44268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332656"/>
            <a:ext cx="7920880" cy="923330"/>
          </a:xfrm>
          <a:prstGeom prst="rect">
            <a:avLst/>
          </a:prstGeom>
        </p:spPr>
        <p:txBody>
          <a:bodyPr wrap="square">
            <a:spAutoFit/>
          </a:bodyPr>
          <a:lstStyle/>
          <a:p>
            <a:pPr algn="ctr">
              <a:defRPr/>
            </a:pPr>
            <a:r>
              <a:rPr lang="ja-JP" altLang="en-US" sz="2700" b="1" dirty="0" smtClean="0">
                <a:solidFill>
                  <a:schemeClr val="tx2">
                    <a:lumMod val="60000"/>
                    <a:lumOff val="40000"/>
                  </a:schemeClr>
                </a:solidFill>
                <a:latin typeface="+mj-lt"/>
              </a:rPr>
              <a:t>グローバル・バリュー・チェーンは</a:t>
            </a:r>
            <a:endParaRPr lang="en-US" altLang="ja-JP" sz="2700" b="1" dirty="0" smtClean="0">
              <a:solidFill>
                <a:schemeClr val="tx2">
                  <a:lumMod val="60000"/>
                  <a:lumOff val="40000"/>
                </a:schemeClr>
              </a:solidFill>
              <a:latin typeface="+mj-lt"/>
            </a:endParaRPr>
          </a:p>
          <a:p>
            <a:pPr algn="ctr">
              <a:defRPr/>
            </a:pPr>
            <a:r>
              <a:rPr lang="ja-JP" altLang="en-US" sz="2700" b="1" dirty="0" smtClean="0">
                <a:solidFill>
                  <a:schemeClr val="tx2">
                    <a:lumMod val="60000"/>
                    <a:lumOff val="40000"/>
                  </a:schemeClr>
                </a:solidFill>
                <a:latin typeface="+mj-lt"/>
              </a:rPr>
              <a:t>ほころんできている</a:t>
            </a:r>
            <a:endParaRPr lang="en-US"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8</a:t>
            </a:fld>
            <a:endParaRPr lang="en-GB"/>
          </a:p>
        </p:txBody>
      </p:sp>
      <p:sp>
        <p:nvSpPr>
          <p:cNvPr id="11" name="TextBox 10"/>
          <p:cNvSpPr txBox="1"/>
          <p:nvPr/>
        </p:nvSpPr>
        <p:spPr>
          <a:xfrm>
            <a:off x="-612576" y="1745864"/>
            <a:ext cx="5868144" cy="400110"/>
          </a:xfrm>
          <a:prstGeom prst="rect">
            <a:avLst/>
          </a:prstGeom>
          <a:noFill/>
        </p:spPr>
        <p:txBody>
          <a:bodyPr wrap="square" rtlCol="0">
            <a:spAutoFit/>
          </a:bodyPr>
          <a:lstStyle/>
          <a:p>
            <a:pPr algn="ctr"/>
            <a:r>
              <a:rPr lang="en-GB" sz="2000" b="1" dirty="0" smtClean="0">
                <a:solidFill>
                  <a:schemeClr val="bg2">
                    <a:lumMod val="10000"/>
                  </a:schemeClr>
                </a:solidFill>
                <a:latin typeface="Calibri" pitchFamily="34" charset="0"/>
              </a:rPr>
              <a:t> </a:t>
            </a:r>
            <a:endParaRPr lang="en-GB" i="1" dirty="0">
              <a:solidFill>
                <a:schemeClr val="bg2">
                  <a:lumMod val="10000"/>
                </a:schemeClr>
              </a:solidFill>
              <a:latin typeface="Calibri" pitchFamily="34" charset="0"/>
            </a:endParaRPr>
          </a:p>
        </p:txBody>
      </p:sp>
      <p:sp>
        <p:nvSpPr>
          <p:cNvPr id="21" name="TextBox 20"/>
          <p:cNvSpPr txBox="1"/>
          <p:nvPr/>
        </p:nvSpPr>
        <p:spPr>
          <a:xfrm>
            <a:off x="437794" y="5957754"/>
            <a:ext cx="8136904" cy="900246"/>
          </a:xfrm>
          <a:prstGeom prst="rect">
            <a:avLst/>
          </a:prstGeom>
          <a:noFill/>
        </p:spPr>
        <p:txBody>
          <a:bodyPr wrap="square" rtlCol="0">
            <a:spAutoFit/>
          </a:bodyPr>
          <a:lstStyle/>
          <a:p>
            <a:endParaRPr lang="en-GB" sz="1050" dirty="0" smtClean="0">
              <a:solidFill>
                <a:srgbClr val="EEECE1">
                  <a:lumMod val="10000"/>
                </a:srgbClr>
              </a:solidFill>
              <a:latin typeface="Calibri" panose="020F0502020204030204" pitchFamily="34" charset="0"/>
            </a:endParaRPr>
          </a:p>
          <a:p>
            <a:r>
              <a:rPr lang="en-GB" sz="1050" dirty="0" smtClean="0">
                <a:solidFill>
                  <a:srgbClr val="EEECE1">
                    <a:lumMod val="10000"/>
                  </a:srgbClr>
                </a:solidFill>
                <a:latin typeface="Calibri" panose="020F0502020204030204" pitchFamily="34" charset="0"/>
              </a:rPr>
              <a:t/>
            </a:r>
            <a:br>
              <a:rPr lang="en-GB" sz="1050" dirty="0" smtClean="0">
                <a:solidFill>
                  <a:srgbClr val="EEECE1">
                    <a:lumMod val="10000"/>
                  </a:srgbClr>
                </a:solidFill>
                <a:latin typeface="Calibri" panose="020F0502020204030204" pitchFamily="34" charset="0"/>
              </a:rPr>
            </a:br>
            <a:r>
              <a:rPr lang="ja-JP" altLang="en-US" sz="1050" dirty="0" smtClean="0">
                <a:solidFill>
                  <a:srgbClr val="EEECE1">
                    <a:lumMod val="10000"/>
                  </a:srgbClr>
                </a:solidFill>
                <a:latin typeface="Calibri" panose="020F0502020204030204" pitchFamily="34" charset="0"/>
              </a:rPr>
              <a:t>注</a:t>
            </a:r>
            <a:r>
              <a:rPr lang="en-GB" sz="1050" dirty="0" smtClean="0">
                <a:solidFill>
                  <a:srgbClr val="EEECE1">
                    <a:lumMod val="10000"/>
                  </a:srgbClr>
                </a:solidFill>
                <a:latin typeface="Calibri" panose="020F0502020204030204" pitchFamily="34" charset="0"/>
              </a:rPr>
              <a:t>: </a:t>
            </a:r>
            <a:r>
              <a:rPr lang="ja-JP" altLang="en-US" sz="1050" dirty="0" smtClean="0">
                <a:solidFill>
                  <a:srgbClr val="EEECE1">
                    <a:lumMod val="10000"/>
                  </a:srgbClr>
                </a:solidFill>
                <a:latin typeface="Calibri" panose="020F0502020204030204" pitchFamily="34" charset="0"/>
              </a:rPr>
              <a:t>示されているのは、景気、商品価格の変化を調整した構造的グローバル・バリュー・チェーン指数</a:t>
            </a:r>
            <a:r>
              <a:rPr lang="ja-JP" altLang="en-US" sz="1050" dirty="0">
                <a:solidFill>
                  <a:srgbClr val="EEECE1">
                    <a:lumMod val="10000"/>
                  </a:srgbClr>
                </a:solidFill>
                <a:latin typeface="Calibri" panose="020F0502020204030204" pitchFamily="34" charset="0"/>
              </a:rPr>
              <a:t>。より詳細については以下の</a:t>
            </a:r>
            <a:r>
              <a:rPr lang="ja-JP" altLang="en-US" sz="1050" dirty="0" smtClean="0">
                <a:solidFill>
                  <a:srgbClr val="EEECE1">
                    <a:lumMod val="10000"/>
                  </a:srgbClr>
                </a:solidFill>
                <a:latin typeface="Calibri" panose="020F0502020204030204" pitchFamily="34" charset="0"/>
              </a:rPr>
              <a:t>ペーパー</a:t>
            </a:r>
            <a:r>
              <a:rPr lang="ja-JP" altLang="en-US" sz="1050" dirty="0">
                <a:solidFill>
                  <a:srgbClr val="EEECE1">
                    <a:lumMod val="10000"/>
                  </a:srgbClr>
                </a:solidFill>
                <a:latin typeface="Calibri" panose="020F0502020204030204" pitchFamily="34" charset="0"/>
              </a:rPr>
              <a:t>を</a:t>
            </a:r>
            <a:r>
              <a:rPr lang="ja-JP" altLang="en-US" sz="1050" dirty="0" smtClean="0">
                <a:solidFill>
                  <a:srgbClr val="EEECE1">
                    <a:lumMod val="10000"/>
                  </a:srgbClr>
                </a:solidFill>
                <a:latin typeface="Calibri" panose="020F0502020204030204" pitchFamily="34" charset="0"/>
              </a:rPr>
              <a:t>参照</a:t>
            </a:r>
            <a:r>
              <a:rPr lang="ja-JP" altLang="en-US" sz="1050" dirty="0">
                <a:solidFill>
                  <a:srgbClr val="EEECE1">
                    <a:lumMod val="10000"/>
                  </a:srgbClr>
                </a:solidFill>
                <a:latin typeface="Calibri" panose="020F0502020204030204" pitchFamily="34" charset="0"/>
              </a:rPr>
              <a:t>。</a:t>
            </a:r>
            <a:r>
              <a:rPr lang="en-GB" sz="1050" dirty="0">
                <a:solidFill>
                  <a:srgbClr val="EEECE1">
                    <a:lumMod val="10000"/>
                  </a:srgbClr>
                </a:solidFill>
                <a:latin typeface="Calibri" panose="020F0502020204030204" pitchFamily="34" charset="0"/>
              </a:rPr>
              <a:t>OECD Economic Policy Paper “</a:t>
            </a:r>
            <a:r>
              <a:rPr lang="en-US" sz="1050" dirty="0">
                <a:solidFill>
                  <a:srgbClr val="EEECE1">
                    <a:lumMod val="10000"/>
                  </a:srgbClr>
                </a:solidFill>
                <a:latin typeface="Calibri" panose="020F0502020204030204" pitchFamily="34" charset="0"/>
              </a:rPr>
              <a:t>Cardiac Arrest or Dizzy Spell: Why is World Trade So Weak, What Can Policy Do About It?”</a:t>
            </a:r>
            <a:endParaRPr lang="en-GB" sz="1050" dirty="0">
              <a:solidFill>
                <a:srgbClr val="EEECE1">
                  <a:lumMod val="10000"/>
                </a:srgbClr>
              </a:solidFill>
              <a:latin typeface="Calibri" panose="020F0502020204030204" pitchFamily="34" charset="0"/>
            </a:endParaRPr>
          </a:p>
          <a:p>
            <a:r>
              <a:rPr lang="ja-JP" altLang="en-US" sz="1050" dirty="0" smtClean="0">
                <a:solidFill>
                  <a:srgbClr val="EEECE1">
                    <a:lumMod val="10000"/>
                  </a:srgbClr>
                </a:solidFill>
                <a:latin typeface="Calibri" panose="020F0502020204030204" pitchFamily="34" charset="0"/>
              </a:rPr>
              <a:t>出典</a:t>
            </a:r>
            <a:r>
              <a:rPr lang="en-GB" sz="1050" dirty="0" smtClean="0">
                <a:solidFill>
                  <a:srgbClr val="EEECE1">
                    <a:lumMod val="10000"/>
                  </a:srgbClr>
                </a:solidFill>
                <a:latin typeface="Calibri" panose="020F0502020204030204" pitchFamily="34" charset="0"/>
              </a:rPr>
              <a:t>: </a:t>
            </a:r>
            <a:r>
              <a:rPr lang="en-US" sz="1050" dirty="0" smtClean="0">
                <a:solidFill>
                  <a:srgbClr val="EEECE1">
                    <a:lumMod val="10000"/>
                  </a:srgbClr>
                </a:solidFill>
                <a:latin typeface="Calibri" panose="020F0502020204030204" pitchFamily="34" charset="0"/>
              </a:rPr>
              <a:t>OECD Economic Outlook </a:t>
            </a:r>
            <a:r>
              <a:rPr lang="ja-JP" altLang="en-US" sz="1050" dirty="0" smtClean="0">
                <a:solidFill>
                  <a:srgbClr val="EEECE1">
                    <a:lumMod val="10000"/>
                  </a:srgbClr>
                </a:solidFill>
                <a:latin typeface="Calibri" panose="020F0502020204030204" pitchFamily="34" charset="0"/>
              </a:rPr>
              <a:t>データベース　</a:t>
            </a:r>
            <a:r>
              <a:rPr lang="en-US" altLang="ja-JP" sz="1050" dirty="0" smtClean="0">
                <a:solidFill>
                  <a:srgbClr val="EEECE1">
                    <a:lumMod val="10000"/>
                  </a:srgbClr>
                </a:solidFill>
                <a:latin typeface="Calibri" panose="020F0502020204030204" pitchFamily="34" charset="0"/>
              </a:rPr>
              <a:t>(2016</a:t>
            </a:r>
            <a:r>
              <a:rPr lang="ja-JP" altLang="en-US" sz="1050" dirty="0" smtClean="0">
                <a:solidFill>
                  <a:srgbClr val="EEECE1">
                    <a:lumMod val="10000"/>
                  </a:srgbClr>
                </a:solidFill>
                <a:latin typeface="Calibri" panose="020F0502020204030204" pitchFamily="34" charset="0"/>
              </a:rPr>
              <a:t>年</a:t>
            </a:r>
            <a:r>
              <a:rPr lang="en-US" altLang="ja-JP" sz="1050" dirty="0" smtClean="0">
                <a:solidFill>
                  <a:srgbClr val="EEECE1">
                    <a:lumMod val="10000"/>
                  </a:srgbClr>
                </a:solidFill>
                <a:latin typeface="Calibri" panose="020F0502020204030204" pitchFamily="34" charset="0"/>
              </a:rPr>
              <a:t>6</a:t>
            </a:r>
            <a:r>
              <a:rPr lang="ja-JP" altLang="en-US" sz="1050" dirty="0" smtClean="0">
                <a:solidFill>
                  <a:srgbClr val="EEECE1">
                    <a:lumMod val="10000"/>
                  </a:srgbClr>
                </a:solidFill>
                <a:latin typeface="Calibri" panose="020F0502020204030204" pitchFamily="34" charset="0"/>
              </a:rPr>
              <a:t>月）</a:t>
            </a:r>
            <a:r>
              <a:rPr lang="en-US" sz="1050" dirty="0" smtClean="0">
                <a:solidFill>
                  <a:srgbClr val="EEECE1">
                    <a:lumMod val="10000"/>
                  </a:srgbClr>
                </a:solidFill>
                <a:latin typeface="Calibri" panose="020F0502020204030204" pitchFamily="34" charset="0"/>
              </a:rPr>
              <a:t>; </a:t>
            </a:r>
            <a:r>
              <a:rPr lang="sv-SE" sz="1050" dirty="0" smtClean="0">
                <a:solidFill>
                  <a:srgbClr val="EEECE1">
                    <a:lumMod val="10000"/>
                  </a:srgbClr>
                </a:solidFill>
                <a:latin typeface="Calibri" panose="020F0502020204030204" pitchFamily="34" charset="0"/>
              </a:rPr>
              <a:t>OECD </a:t>
            </a:r>
            <a:r>
              <a:rPr lang="sv-SE" sz="1050" dirty="0">
                <a:solidFill>
                  <a:srgbClr val="EEECE1">
                    <a:lumMod val="10000"/>
                  </a:srgbClr>
                </a:solidFill>
                <a:latin typeface="Calibri" panose="020F0502020204030204" pitchFamily="34" charset="0"/>
              </a:rPr>
              <a:t>STAN Bilateral </a:t>
            </a:r>
            <a:r>
              <a:rPr lang="sv-SE" sz="1050" dirty="0" err="1">
                <a:solidFill>
                  <a:srgbClr val="EEECE1">
                    <a:lumMod val="10000"/>
                  </a:srgbClr>
                </a:solidFill>
                <a:latin typeface="Calibri" panose="020F0502020204030204" pitchFamily="34" charset="0"/>
              </a:rPr>
              <a:t>Trade</a:t>
            </a:r>
            <a:r>
              <a:rPr lang="sv-SE" sz="1050" dirty="0">
                <a:solidFill>
                  <a:srgbClr val="EEECE1">
                    <a:lumMod val="10000"/>
                  </a:srgbClr>
                </a:solidFill>
                <a:latin typeface="Calibri" panose="020F0502020204030204" pitchFamily="34" charset="0"/>
              </a:rPr>
              <a:t> </a:t>
            </a:r>
            <a:r>
              <a:rPr lang="ja-JP" altLang="en-US" sz="1050" dirty="0" smtClean="0">
                <a:solidFill>
                  <a:srgbClr val="EEECE1">
                    <a:lumMod val="10000"/>
                  </a:srgbClr>
                </a:solidFill>
                <a:latin typeface="Calibri" panose="020F0502020204030204" pitchFamily="34" charset="0"/>
              </a:rPr>
              <a:t>データベース</a:t>
            </a:r>
            <a:r>
              <a:rPr lang="en-GB" sz="1050" dirty="0" smtClean="0">
                <a:solidFill>
                  <a:srgbClr val="EEECE1">
                    <a:lumMod val="10000"/>
                  </a:srgbClr>
                </a:solidFill>
                <a:latin typeface="Calibri" panose="020F0502020204030204" pitchFamily="34" charset="0"/>
              </a:rPr>
              <a:t>; OECD</a:t>
            </a:r>
            <a:r>
              <a:rPr lang="ja-JP" altLang="en-US" sz="1050" dirty="0" smtClean="0">
                <a:solidFill>
                  <a:srgbClr val="EEECE1">
                    <a:lumMod val="10000"/>
                  </a:srgbClr>
                </a:solidFill>
                <a:latin typeface="Calibri" panose="020F0502020204030204" pitchFamily="34" charset="0"/>
              </a:rPr>
              <a:t>による計算</a:t>
            </a:r>
            <a:endParaRPr lang="en-GB" sz="1050" dirty="0">
              <a:solidFill>
                <a:srgbClr val="EEECE1">
                  <a:lumMod val="10000"/>
                </a:srgbClr>
              </a:solidFill>
              <a:latin typeface="Calibri" panose="020F0502020204030204" pitchFamily="34" charset="0"/>
            </a:endParaRPr>
          </a:p>
        </p:txBody>
      </p:sp>
      <p:sp>
        <p:nvSpPr>
          <p:cNvPr id="22" name="TextBox 21"/>
          <p:cNvSpPr txBox="1"/>
          <p:nvPr/>
        </p:nvSpPr>
        <p:spPr>
          <a:xfrm>
            <a:off x="619642" y="1340768"/>
            <a:ext cx="5063780" cy="707886"/>
          </a:xfrm>
          <a:prstGeom prst="rect">
            <a:avLst/>
          </a:prstGeom>
          <a:noFill/>
        </p:spPr>
        <p:txBody>
          <a:bodyPr wrap="square" rtlCol="0">
            <a:spAutoFit/>
          </a:bodyPr>
          <a:lstStyle/>
          <a:p>
            <a:pPr algn="ctr"/>
            <a:r>
              <a:rPr lang="ja-JP" altLang="en-US" sz="2000" b="1" dirty="0" smtClean="0">
                <a:solidFill>
                  <a:prstClr val="black"/>
                </a:solidFill>
                <a:latin typeface="Calibri" pitchFamily="34" charset="0"/>
              </a:rPr>
              <a:t>リアルタイムの</a:t>
            </a:r>
            <a:endParaRPr lang="en-US" altLang="ja-JP" sz="2000" b="1" dirty="0" smtClean="0">
              <a:solidFill>
                <a:prstClr val="black"/>
              </a:solidFill>
              <a:latin typeface="Calibri" pitchFamily="34" charset="0"/>
            </a:endParaRPr>
          </a:p>
          <a:p>
            <a:pPr algn="ctr"/>
            <a:r>
              <a:rPr lang="ja-JP" altLang="en-US" sz="2000" b="1" dirty="0" smtClean="0">
                <a:solidFill>
                  <a:prstClr val="black"/>
                </a:solidFill>
                <a:latin typeface="Calibri" pitchFamily="34" charset="0"/>
              </a:rPr>
              <a:t>グローバル</a:t>
            </a:r>
            <a:r>
              <a:rPr lang="ja-JP" altLang="en-US" sz="2000" b="1" dirty="0">
                <a:solidFill>
                  <a:prstClr val="black"/>
                </a:solidFill>
                <a:latin typeface="Calibri" pitchFamily="34" charset="0"/>
              </a:rPr>
              <a:t>・バリュー・</a:t>
            </a:r>
            <a:r>
              <a:rPr lang="ja-JP" altLang="en-US" sz="2000" b="1" dirty="0" smtClean="0">
                <a:solidFill>
                  <a:prstClr val="black"/>
                </a:solidFill>
                <a:latin typeface="Calibri" pitchFamily="34" charset="0"/>
              </a:rPr>
              <a:t>チェーン指数</a:t>
            </a:r>
            <a:endParaRPr lang="en-GB" sz="1200" i="1" dirty="0">
              <a:solidFill>
                <a:prstClr val="black"/>
              </a:solidFill>
              <a:latin typeface="Calibri" pitchFamily="34" charset="0"/>
            </a:endParaRPr>
          </a:p>
        </p:txBody>
      </p:sp>
      <p:graphicFrame>
        <p:nvGraphicFramePr>
          <p:cNvPr id="15" name="Diagram 14"/>
          <p:cNvGraphicFramePr/>
          <p:nvPr>
            <p:extLst>
              <p:ext uri="{D42A27DB-BD31-4B8C-83A1-F6EECF244321}">
                <p14:modId xmlns:p14="http://schemas.microsoft.com/office/powerpoint/2010/main" val="3758014420"/>
              </p:ext>
            </p:extLst>
          </p:nvPr>
        </p:nvGraphicFramePr>
        <p:xfrm>
          <a:off x="6300192" y="2878260"/>
          <a:ext cx="2232248" cy="2024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316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S-MB-2\SDataECO\Units\FRONTOFFICE\Interim Economic Outlooks\2016 September\Charts\IEO_Slide_Fig_Productivity_1_E_1_2P_P2C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25" y="1709505"/>
            <a:ext cx="4223577" cy="44473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S-MB-2\SDataECO\Units\FRONTOFFICE\Interim Economic Outlooks\2016 September\Charts\IEO_Slide_Fig_Productivity_2_E_1_2P_P2C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3262" y="1718860"/>
            <a:ext cx="4089770" cy="4393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8860" y="256453"/>
            <a:ext cx="7920880" cy="923330"/>
          </a:xfrm>
          <a:prstGeom prst="rect">
            <a:avLst/>
          </a:prstGeom>
        </p:spPr>
        <p:txBody>
          <a:bodyPr wrap="square">
            <a:spAutoFit/>
          </a:bodyPr>
          <a:lstStyle/>
          <a:p>
            <a:pPr algn="ctr">
              <a:defRPr/>
            </a:pPr>
            <a:r>
              <a:rPr lang="ja-JP" altLang="en-US" sz="2700" b="1" dirty="0">
                <a:solidFill>
                  <a:schemeClr val="tx2">
                    <a:lumMod val="60000"/>
                    <a:lumOff val="40000"/>
                  </a:schemeClr>
                </a:solidFill>
                <a:latin typeface="+mj-lt"/>
              </a:rPr>
              <a:t>貿易強度（</a:t>
            </a:r>
            <a:r>
              <a:rPr lang="en-US" altLang="ja-JP" sz="2700" b="1" dirty="0">
                <a:solidFill>
                  <a:schemeClr val="tx2">
                    <a:lumMod val="60000"/>
                    <a:lumOff val="40000"/>
                  </a:schemeClr>
                </a:solidFill>
                <a:latin typeface="+mj-lt"/>
              </a:rPr>
              <a:t>trade intensity)</a:t>
            </a:r>
            <a:r>
              <a:rPr lang="ja-JP" altLang="en-US" sz="2700" b="1" dirty="0">
                <a:solidFill>
                  <a:schemeClr val="tx2">
                    <a:lumMod val="60000"/>
                    <a:lumOff val="40000"/>
                  </a:schemeClr>
                </a:solidFill>
                <a:latin typeface="+mj-lt"/>
              </a:rPr>
              <a:t>の回復は</a:t>
            </a:r>
            <a:endParaRPr lang="en-US" altLang="ja-JP" sz="2700" b="1" dirty="0">
              <a:solidFill>
                <a:schemeClr val="tx2">
                  <a:lumMod val="60000"/>
                  <a:lumOff val="40000"/>
                </a:schemeClr>
              </a:solidFill>
              <a:latin typeface="+mj-lt"/>
            </a:endParaRPr>
          </a:p>
          <a:p>
            <a:pPr algn="ctr">
              <a:defRPr/>
            </a:pPr>
            <a:r>
              <a:rPr lang="ja-JP" altLang="en-US" sz="2700" b="1" dirty="0">
                <a:solidFill>
                  <a:schemeClr val="tx2">
                    <a:lumMod val="60000"/>
                    <a:lumOff val="40000"/>
                  </a:schemeClr>
                </a:solidFill>
                <a:latin typeface="+mj-lt"/>
              </a:rPr>
              <a:t>生産性上昇に寄与するだろう</a:t>
            </a:r>
            <a:endParaRPr lang="en-US" sz="2700" b="1" dirty="0">
              <a:solidFill>
                <a:schemeClr val="tx2">
                  <a:lumMod val="60000"/>
                  <a:lumOff val="40000"/>
                </a:schemeClr>
              </a:solidFill>
              <a:latin typeface="+mj-lt"/>
            </a:endParaRPr>
          </a:p>
        </p:txBody>
      </p:sp>
      <p:sp>
        <p:nvSpPr>
          <p:cNvPr id="7" name="Slide Number Placeholder 6"/>
          <p:cNvSpPr>
            <a:spLocks noGrp="1"/>
          </p:cNvSpPr>
          <p:nvPr>
            <p:ph type="sldNum" sz="quarter" idx="12"/>
          </p:nvPr>
        </p:nvSpPr>
        <p:spPr/>
        <p:txBody>
          <a:bodyPr/>
          <a:lstStyle/>
          <a:p>
            <a:fld id="{FCE284C4-5ED1-4D6C-B7CC-2049C3062C5E}" type="slidenum">
              <a:rPr lang="en-GB" smtClean="0"/>
              <a:t>9</a:t>
            </a:fld>
            <a:endParaRPr lang="en-GB" dirty="0"/>
          </a:p>
        </p:txBody>
      </p:sp>
      <p:sp>
        <p:nvSpPr>
          <p:cNvPr id="27" name="TextBox 26"/>
          <p:cNvSpPr txBox="1"/>
          <p:nvPr/>
        </p:nvSpPr>
        <p:spPr>
          <a:xfrm>
            <a:off x="-400824" y="1413760"/>
            <a:ext cx="5063780" cy="400110"/>
          </a:xfrm>
          <a:prstGeom prst="rect">
            <a:avLst/>
          </a:prstGeom>
          <a:noFill/>
        </p:spPr>
        <p:txBody>
          <a:bodyPr wrap="square" rtlCol="0">
            <a:spAutoFit/>
          </a:bodyPr>
          <a:lstStyle/>
          <a:p>
            <a:pPr algn="ctr"/>
            <a:r>
              <a:rPr lang="ja-JP" altLang="en-US" sz="2000" b="1" dirty="0" smtClean="0">
                <a:solidFill>
                  <a:prstClr val="black"/>
                </a:solidFill>
                <a:latin typeface="Calibri" pitchFamily="34" charset="0"/>
              </a:rPr>
              <a:t>世界の貿易強度</a:t>
            </a:r>
            <a:endParaRPr lang="en-GB" sz="2000" b="1" dirty="0" smtClean="0">
              <a:solidFill>
                <a:prstClr val="black"/>
              </a:solidFill>
              <a:latin typeface="Calibri" pitchFamily="34" charset="0"/>
            </a:endParaRPr>
          </a:p>
        </p:txBody>
      </p:sp>
      <p:sp>
        <p:nvSpPr>
          <p:cNvPr id="31" name="TextBox 30"/>
          <p:cNvSpPr txBox="1"/>
          <p:nvPr/>
        </p:nvSpPr>
        <p:spPr>
          <a:xfrm>
            <a:off x="4283968" y="2458452"/>
            <a:ext cx="827496" cy="646331"/>
          </a:xfrm>
          <a:prstGeom prst="rect">
            <a:avLst/>
          </a:prstGeom>
          <a:noFill/>
        </p:spPr>
        <p:txBody>
          <a:bodyPr wrap="square" rtlCol="0">
            <a:spAutoFit/>
          </a:bodyPr>
          <a:lstStyle/>
          <a:p>
            <a:r>
              <a:rPr lang="en-GB" sz="1200" dirty="0" smtClean="0">
                <a:solidFill>
                  <a:schemeClr val="bg2">
                    <a:lumMod val="10000"/>
                  </a:schemeClr>
                </a:solidFill>
                <a:latin typeface="Calibri" panose="020F0502020204030204" pitchFamily="34" charset="0"/>
              </a:rPr>
              <a:t/>
            </a:r>
            <a:br>
              <a:rPr lang="en-GB" sz="1200" dirty="0" smtClean="0">
                <a:solidFill>
                  <a:schemeClr val="bg2">
                    <a:lumMod val="10000"/>
                  </a:schemeClr>
                </a:solidFill>
                <a:latin typeface="Calibri" panose="020F0502020204030204" pitchFamily="34" charset="0"/>
              </a:rPr>
            </a:br>
            <a:r>
              <a:rPr lang="ja-JP" altLang="en-US" sz="1200" dirty="0" smtClean="0">
                <a:solidFill>
                  <a:schemeClr val="bg2">
                    <a:lumMod val="10000"/>
                  </a:schemeClr>
                </a:solidFill>
                <a:latin typeface="Calibri" panose="020F0502020204030204" pitchFamily="34" charset="0"/>
              </a:rPr>
              <a:t>貿易強度の高まり</a:t>
            </a:r>
            <a:endParaRPr lang="en-GB" sz="1200" dirty="0">
              <a:solidFill>
                <a:schemeClr val="bg2">
                  <a:lumMod val="10000"/>
                </a:schemeClr>
              </a:solidFill>
              <a:latin typeface="Calibri" panose="020F0502020204030204" pitchFamily="34" charset="0"/>
            </a:endParaRPr>
          </a:p>
        </p:txBody>
      </p:sp>
      <p:cxnSp>
        <p:nvCxnSpPr>
          <p:cNvPr id="32" name="Straight Arrow Connector 31"/>
          <p:cNvCxnSpPr/>
          <p:nvPr/>
        </p:nvCxnSpPr>
        <p:spPr>
          <a:xfrm flipV="1">
            <a:off x="4283968" y="2447522"/>
            <a:ext cx="0" cy="79208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02890" y="2689285"/>
            <a:ext cx="827496" cy="830997"/>
          </a:xfrm>
          <a:prstGeom prst="rect">
            <a:avLst/>
          </a:prstGeom>
          <a:noFill/>
        </p:spPr>
        <p:txBody>
          <a:bodyPr wrap="square" rtlCol="0">
            <a:spAutoFit/>
          </a:bodyPr>
          <a:lstStyle/>
          <a:p>
            <a:pPr algn="ctr"/>
            <a:r>
              <a:rPr lang="en-GB" sz="1200" dirty="0" smtClean="0">
                <a:solidFill>
                  <a:schemeClr val="bg2">
                    <a:lumMod val="10000"/>
                  </a:schemeClr>
                </a:solidFill>
                <a:latin typeface="Calibri" panose="020F0502020204030204" pitchFamily="34" charset="0"/>
              </a:rPr>
              <a:t/>
            </a:r>
            <a:br>
              <a:rPr lang="en-GB" sz="1200" dirty="0" smtClean="0">
                <a:solidFill>
                  <a:schemeClr val="bg2">
                    <a:lumMod val="10000"/>
                  </a:schemeClr>
                </a:solidFill>
                <a:latin typeface="Calibri" panose="020F0502020204030204" pitchFamily="34" charset="0"/>
              </a:rPr>
            </a:br>
            <a:r>
              <a:rPr lang="en-GB" sz="1200" dirty="0" smtClean="0">
                <a:solidFill>
                  <a:schemeClr val="bg2">
                    <a:lumMod val="10000"/>
                  </a:schemeClr>
                </a:solidFill>
                <a:latin typeface="Calibri" panose="020F0502020204030204" pitchFamily="34" charset="0"/>
              </a:rPr>
              <a:t>0.2% </a:t>
            </a:r>
          </a:p>
          <a:p>
            <a:pPr algn="ctr"/>
            <a:r>
              <a:rPr lang="ja-JP" altLang="en-US" sz="1200" dirty="0" smtClean="0">
                <a:solidFill>
                  <a:schemeClr val="bg2">
                    <a:lumMod val="10000"/>
                  </a:schemeClr>
                </a:solidFill>
                <a:latin typeface="Calibri" panose="020F0502020204030204" pitchFamily="34" charset="0"/>
              </a:rPr>
              <a:t>ポイント</a:t>
            </a:r>
            <a:r>
              <a:rPr lang="ja-JP" altLang="en-US" sz="1200" dirty="0">
                <a:solidFill>
                  <a:schemeClr val="bg2">
                    <a:lumMod val="10000"/>
                  </a:schemeClr>
                </a:solidFill>
                <a:latin typeface="Calibri" panose="020F0502020204030204" pitchFamily="34" charset="0"/>
              </a:rPr>
              <a:t>の</a:t>
            </a:r>
            <a:r>
              <a:rPr lang="ja-JP" altLang="en-US" sz="1200" dirty="0" smtClean="0">
                <a:solidFill>
                  <a:schemeClr val="bg2">
                    <a:lumMod val="10000"/>
                  </a:schemeClr>
                </a:solidFill>
                <a:latin typeface="Calibri" panose="020F0502020204030204" pitchFamily="34" charset="0"/>
              </a:rPr>
              <a:t>上昇</a:t>
            </a:r>
            <a:endParaRPr lang="en-GB" sz="1200" dirty="0">
              <a:solidFill>
                <a:schemeClr val="bg2">
                  <a:lumMod val="10000"/>
                </a:schemeClr>
              </a:solidFill>
              <a:latin typeface="Calibri" panose="020F0502020204030204" pitchFamily="34" charset="0"/>
            </a:endParaRPr>
          </a:p>
        </p:txBody>
      </p:sp>
      <p:cxnSp>
        <p:nvCxnSpPr>
          <p:cNvPr id="19" name="Straight Arrow Connector 18"/>
          <p:cNvCxnSpPr/>
          <p:nvPr/>
        </p:nvCxnSpPr>
        <p:spPr>
          <a:xfrm flipV="1">
            <a:off x="7623976" y="2835421"/>
            <a:ext cx="0" cy="633633"/>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84129" y="1398046"/>
            <a:ext cx="5063780" cy="400110"/>
          </a:xfrm>
          <a:prstGeom prst="rect">
            <a:avLst/>
          </a:prstGeom>
          <a:noFill/>
        </p:spPr>
        <p:txBody>
          <a:bodyPr wrap="square" rtlCol="0">
            <a:spAutoFit/>
          </a:bodyPr>
          <a:lstStyle/>
          <a:p>
            <a:pPr algn="ctr"/>
            <a:r>
              <a:rPr lang="en-GB" sz="2000" b="1" dirty="0" smtClean="0">
                <a:solidFill>
                  <a:prstClr val="black"/>
                </a:solidFill>
                <a:latin typeface="Calibri" pitchFamily="34" charset="0"/>
              </a:rPr>
              <a:t>OECD</a:t>
            </a:r>
            <a:r>
              <a:rPr lang="ja-JP" altLang="en-US" sz="2000" b="1" dirty="0" smtClean="0">
                <a:solidFill>
                  <a:prstClr val="black"/>
                </a:solidFill>
                <a:latin typeface="Calibri" pitchFamily="34" charset="0"/>
              </a:rPr>
              <a:t>諸国の生産性上昇</a:t>
            </a:r>
            <a:r>
              <a:rPr lang="en-US" altLang="ja-JP" sz="2000" b="1" dirty="0" smtClean="0">
                <a:solidFill>
                  <a:prstClr val="black"/>
                </a:solidFill>
                <a:latin typeface="Calibri" pitchFamily="34" charset="0"/>
              </a:rPr>
              <a:t>(</a:t>
            </a:r>
            <a:r>
              <a:rPr lang="ja-JP" altLang="en-US" sz="2000" b="1" dirty="0" smtClean="0">
                <a:solidFill>
                  <a:prstClr val="black"/>
                </a:solidFill>
                <a:latin typeface="Calibri" pitchFamily="34" charset="0"/>
              </a:rPr>
              <a:t>年率）</a:t>
            </a:r>
            <a:endParaRPr lang="en-GB" sz="900" i="1" dirty="0">
              <a:solidFill>
                <a:prstClr val="black"/>
              </a:solidFill>
              <a:latin typeface="Calibri" pitchFamily="34" charset="0"/>
            </a:endParaRPr>
          </a:p>
        </p:txBody>
      </p:sp>
      <p:sp>
        <p:nvSpPr>
          <p:cNvPr id="13" name="TextBox 12"/>
          <p:cNvSpPr txBox="1"/>
          <p:nvPr/>
        </p:nvSpPr>
        <p:spPr>
          <a:xfrm>
            <a:off x="6194662" y="1781006"/>
            <a:ext cx="1649349" cy="461665"/>
          </a:xfrm>
          <a:prstGeom prst="rect">
            <a:avLst/>
          </a:prstGeom>
          <a:noFill/>
        </p:spPr>
        <p:txBody>
          <a:bodyPr wrap="square" rtlCol="0">
            <a:spAutoFit/>
          </a:bodyPr>
          <a:lstStyle/>
          <a:p>
            <a:pPr algn="ctr"/>
            <a:r>
              <a:rPr lang="en-GB" sz="1200" b="1" dirty="0" smtClean="0">
                <a:solidFill>
                  <a:schemeClr val="bg2">
                    <a:lumMod val="10000"/>
                  </a:schemeClr>
                </a:solidFill>
                <a:latin typeface="Arial Narrow" panose="020B0606020202030204" pitchFamily="34" charset="0"/>
              </a:rPr>
              <a:t/>
            </a:r>
            <a:br>
              <a:rPr lang="en-GB" sz="1200" b="1" dirty="0" smtClean="0">
                <a:solidFill>
                  <a:schemeClr val="bg2">
                    <a:lumMod val="10000"/>
                  </a:schemeClr>
                </a:solidFill>
                <a:latin typeface="Arial Narrow" panose="020B0606020202030204" pitchFamily="34" charset="0"/>
              </a:rPr>
            </a:br>
            <a:r>
              <a:rPr lang="en-GB" sz="1200" b="1" dirty="0" smtClean="0">
                <a:solidFill>
                  <a:schemeClr val="bg2">
                    <a:lumMod val="10000"/>
                  </a:schemeClr>
                </a:solidFill>
                <a:latin typeface="Arial Narrow" panose="020B0606020202030204" pitchFamily="34" charset="0"/>
              </a:rPr>
              <a:t>Average 1986-2007</a:t>
            </a:r>
            <a:endParaRPr lang="en-GB" sz="1200" b="1" dirty="0">
              <a:solidFill>
                <a:schemeClr val="bg2">
                  <a:lumMod val="10000"/>
                </a:schemeClr>
              </a:solidFill>
              <a:latin typeface="Arial Narrow" panose="020B0606020202030204" pitchFamily="34" charset="0"/>
            </a:endParaRPr>
          </a:p>
        </p:txBody>
      </p:sp>
      <p:sp>
        <p:nvSpPr>
          <p:cNvPr id="14" name="TextBox 13"/>
          <p:cNvSpPr txBox="1"/>
          <p:nvPr/>
        </p:nvSpPr>
        <p:spPr>
          <a:xfrm>
            <a:off x="107504" y="5796171"/>
            <a:ext cx="8136904" cy="1061829"/>
          </a:xfrm>
          <a:prstGeom prst="rect">
            <a:avLst/>
          </a:prstGeom>
          <a:noFill/>
        </p:spPr>
        <p:txBody>
          <a:bodyPr wrap="square" rtlCol="0">
            <a:spAutoFit/>
          </a:bodyPr>
          <a:lstStyle/>
          <a:p>
            <a:r>
              <a:rPr lang="en-GB" sz="1050" dirty="0" smtClean="0">
                <a:solidFill>
                  <a:srgbClr val="EEECE1">
                    <a:lumMod val="10000"/>
                  </a:srgbClr>
                </a:solidFill>
                <a:latin typeface="Calibri" panose="020F0502020204030204" pitchFamily="34" charset="0"/>
              </a:rPr>
              <a:t/>
            </a:r>
            <a:br>
              <a:rPr lang="en-GB" sz="1050" dirty="0" smtClean="0">
                <a:solidFill>
                  <a:srgbClr val="EEECE1">
                    <a:lumMod val="10000"/>
                  </a:srgbClr>
                </a:solidFill>
                <a:latin typeface="Calibri" panose="020F0502020204030204" pitchFamily="34" charset="0"/>
              </a:rPr>
            </a:br>
            <a:r>
              <a:rPr lang="en-GB" sz="1050" dirty="0" smtClean="0">
                <a:solidFill>
                  <a:srgbClr val="EEECE1">
                    <a:lumMod val="10000"/>
                  </a:srgbClr>
                </a:solidFill>
                <a:latin typeface="Calibri" panose="020F0502020204030204" pitchFamily="34" charset="0"/>
              </a:rPr>
              <a:t/>
            </a:r>
            <a:br>
              <a:rPr lang="en-GB" sz="1050" dirty="0" smtClean="0">
                <a:solidFill>
                  <a:srgbClr val="EEECE1">
                    <a:lumMod val="10000"/>
                  </a:srgbClr>
                </a:solidFill>
                <a:latin typeface="Calibri" panose="020F0502020204030204" pitchFamily="34" charset="0"/>
              </a:rPr>
            </a:br>
            <a:r>
              <a:rPr lang="ja-JP" altLang="en-US" sz="1050" dirty="0" smtClean="0">
                <a:solidFill>
                  <a:srgbClr val="EEECE1">
                    <a:lumMod val="10000"/>
                  </a:srgbClr>
                </a:solidFill>
                <a:latin typeface="Calibri" panose="020F0502020204030204" pitchFamily="34" charset="0"/>
              </a:rPr>
              <a:t>注</a:t>
            </a:r>
            <a:r>
              <a:rPr lang="en-GB" sz="1050" dirty="0" smtClean="0">
                <a:solidFill>
                  <a:srgbClr val="EEECE1">
                    <a:lumMod val="10000"/>
                  </a:srgbClr>
                </a:solidFill>
                <a:latin typeface="Calibri" panose="020F0502020204030204" pitchFamily="34" charset="0"/>
              </a:rPr>
              <a:t>: </a:t>
            </a:r>
            <a:r>
              <a:rPr lang="ja-JP" altLang="en-US" sz="1050" dirty="0" smtClean="0">
                <a:solidFill>
                  <a:srgbClr val="EEECE1">
                    <a:lumMod val="10000"/>
                  </a:srgbClr>
                </a:solidFill>
                <a:latin typeface="Calibri" panose="020F0502020204030204" pitchFamily="34" charset="0"/>
              </a:rPr>
              <a:t>世界及び</a:t>
            </a:r>
            <a:r>
              <a:rPr lang="en-US" altLang="ja-JP" sz="1050" dirty="0" smtClean="0">
                <a:solidFill>
                  <a:srgbClr val="EEECE1">
                    <a:lumMod val="10000"/>
                  </a:srgbClr>
                </a:solidFill>
                <a:latin typeface="Calibri" panose="020F0502020204030204" pitchFamily="34" charset="0"/>
              </a:rPr>
              <a:t>OECD</a:t>
            </a:r>
            <a:r>
              <a:rPr lang="ja-JP" altLang="en-US" sz="1050" dirty="0" smtClean="0">
                <a:solidFill>
                  <a:srgbClr val="EEECE1">
                    <a:lumMod val="10000"/>
                  </a:srgbClr>
                </a:solidFill>
                <a:latin typeface="Calibri" panose="020F0502020204030204" pitchFamily="34" charset="0"/>
              </a:rPr>
              <a:t>諸国の貿易強度（輸出入対</a:t>
            </a:r>
            <a:r>
              <a:rPr lang="en-US" altLang="ja-JP" sz="1050" dirty="0" smtClean="0">
                <a:solidFill>
                  <a:srgbClr val="EEECE1">
                    <a:lumMod val="10000"/>
                  </a:srgbClr>
                </a:solidFill>
                <a:latin typeface="Calibri" panose="020F0502020204030204" pitchFamily="34" charset="0"/>
              </a:rPr>
              <a:t>GDP</a:t>
            </a:r>
            <a:r>
              <a:rPr lang="ja-JP" altLang="en-US" sz="1050" dirty="0" smtClean="0">
                <a:solidFill>
                  <a:srgbClr val="EEECE1">
                    <a:lumMod val="10000"/>
                  </a:srgbClr>
                </a:solidFill>
                <a:latin typeface="Calibri" panose="020F0502020204030204" pitchFamily="34" charset="0"/>
              </a:rPr>
              <a:t>比）が毎年</a:t>
            </a:r>
            <a:r>
              <a:rPr lang="en-US" altLang="ja-JP" sz="1050" dirty="0" smtClean="0">
                <a:solidFill>
                  <a:srgbClr val="EEECE1">
                    <a:lumMod val="10000"/>
                  </a:srgbClr>
                </a:solidFill>
                <a:latin typeface="Calibri" panose="020F0502020204030204" pitchFamily="34" charset="0"/>
              </a:rPr>
              <a:t>1.3</a:t>
            </a:r>
            <a:r>
              <a:rPr lang="ja-JP" altLang="en-US" sz="1050" dirty="0" smtClean="0">
                <a:solidFill>
                  <a:srgbClr val="EEECE1">
                    <a:lumMod val="10000"/>
                  </a:srgbClr>
                </a:solidFill>
                <a:latin typeface="Calibri" panose="020F0502020204030204" pitchFamily="34" charset="0"/>
              </a:rPr>
              <a:t>％ポイント（</a:t>
            </a:r>
            <a:r>
              <a:rPr lang="en-US" altLang="ja-JP" sz="1050" dirty="0" smtClean="0">
                <a:solidFill>
                  <a:srgbClr val="EEECE1">
                    <a:lumMod val="10000"/>
                  </a:srgbClr>
                </a:solidFill>
                <a:latin typeface="Calibri" panose="020F0502020204030204" pitchFamily="34" charset="0"/>
              </a:rPr>
              <a:t>1986</a:t>
            </a:r>
            <a:r>
              <a:rPr lang="ja-JP" altLang="en-US" sz="1050" dirty="0" smtClean="0">
                <a:solidFill>
                  <a:srgbClr val="EEECE1">
                    <a:lumMod val="10000"/>
                  </a:srgbClr>
                </a:solidFill>
                <a:latin typeface="Calibri" panose="020F0502020204030204" pitchFamily="34" charset="0"/>
              </a:rPr>
              <a:t>年</a:t>
            </a:r>
            <a:r>
              <a:rPr lang="en-US" altLang="ja-JP" sz="1050" dirty="0" smtClean="0">
                <a:solidFill>
                  <a:srgbClr val="EEECE1">
                    <a:lumMod val="10000"/>
                  </a:srgbClr>
                </a:solidFill>
                <a:latin typeface="Calibri" panose="020F0502020204030204" pitchFamily="34" charset="0"/>
              </a:rPr>
              <a:t>-2007</a:t>
            </a:r>
            <a:r>
              <a:rPr lang="ja-JP" altLang="en-US" sz="1050" dirty="0" smtClean="0">
                <a:solidFill>
                  <a:srgbClr val="EEECE1">
                    <a:lumMod val="10000"/>
                  </a:srgbClr>
                </a:solidFill>
                <a:latin typeface="Calibri" panose="020F0502020204030204" pitchFamily="34" charset="0"/>
              </a:rPr>
              <a:t>年の平均の水準まで）</a:t>
            </a:r>
            <a:r>
              <a:rPr lang="en-US" altLang="ja-JP" sz="1050" dirty="0" smtClean="0">
                <a:solidFill>
                  <a:srgbClr val="EEECE1">
                    <a:lumMod val="10000"/>
                  </a:srgbClr>
                </a:solidFill>
                <a:latin typeface="Calibri" panose="020F0502020204030204" pitchFamily="34" charset="0"/>
              </a:rPr>
              <a:t>2017</a:t>
            </a:r>
            <a:r>
              <a:rPr lang="ja-JP" altLang="en-US" sz="1050" dirty="0" smtClean="0">
                <a:solidFill>
                  <a:srgbClr val="EEECE1">
                    <a:lumMod val="10000"/>
                  </a:srgbClr>
                </a:solidFill>
                <a:latin typeface="Calibri" panose="020F0502020204030204" pitchFamily="34" charset="0"/>
              </a:rPr>
              <a:t>年から高まるシナリオ。</a:t>
            </a:r>
            <a:r>
              <a:rPr lang="ja-JP" altLang="en-US" sz="1050" dirty="0">
                <a:solidFill>
                  <a:srgbClr val="EEECE1">
                    <a:lumMod val="10000"/>
                  </a:srgbClr>
                </a:solidFill>
                <a:latin typeface="Calibri" panose="020F0502020204030204" pitchFamily="34" charset="0"/>
              </a:rPr>
              <a:t>この</a:t>
            </a:r>
            <a:r>
              <a:rPr lang="ja-JP" altLang="en-US" sz="1050" dirty="0" smtClean="0">
                <a:solidFill>
                  <a:srgbClr val="EEECE1">
                    <a:lumMod val="10000"/>
                  </a:srgbClr>
                </a:solidFill>
                <a:latin typeface="Calibri" panose="020F0502020204030204" pitchFamily="34" charset="0"/>
              </a:rPr>
              <a:t>高まりによる、</a:t>
            </a:r>
            <a:r>
              <a:rPr lang="en-US" altLang="ja-JP" sz="1050" dirty="0" smtClean="0">
                <a:solidFill>
                  <a:srgbClr val="EEECE1">
                    <a:lumMod val="10000"/>
                  </a:srgbClr>
                </a:solidFill>
                <a:latin typeface="Calibri" panose="020F0502020204030204" pitchFamily="34" charset="0"/>
              </a:rPr>
              <a:t>OECD</a:t>
            </a:r>
            <a:r>
              <a:rPr lang="ja-JP" altLang="en-US" sz="1050" dirty="0" smtClean="0">
                <a:solidFill>
                  <a:srgbClr val="EEECE1">
                    <a:lumMod val="10000"/>
                  </a:srgbClr>
                </a:solidFill>
                <a:latin typeface="Calibri" panose="020F0502020204030204" pitchFamily="34" charset="0"/>
              </a:rPr>
              <a:t>諸国の全要素生産性の伸び率への影響が示されている</a:t>
            </a:r>
            <a:r>
              <a:rPr lang="ja-JP" altLang="en-US" sz="1050" dirty="0">
                <a:solidFill>
                  <a:srgbClr val="EEECE1">
                    <a:lumMod val="10000"/>
                  </a:srgbClr>
                </a:solidFill>
                <a:latin typeface="Calibri" panose="020F0502020204030204" pitchFamily="34" charset="0"/>
              </a:rPr>
              <a:t>。より詳細については以下の</a:t>
            </a:r>
            <a:r>
              <a:rPr lang="ja-JP" altLang="en-US" sz="1050" dirty="0" smtClean="0">
                <a:solidFill>
                  <a:srgbClr val="EEECE1">
                    <a:lumMod val="10000"/>
                  </a:srgbClr>
                </a:solidFill>
                <a:latin typeface="Calibri" panose="020F0502020204030204" pitchFamily="34" charset="0"/>
              </a:rPr>
              <a:t>ペーパーを参照</a:t>
            </a:r>
            <a:r>
              <a:rPr lang="ja-JP" altLang="en-US" sz="1050" dirty="0">
                <a:solidFill>
                  <a:srgbClr val="EEECE1">
                    <a:lumMod val="10000"/>
                  </a:srgbClr>
                </a:solidFill>
                <a:latin typeface="Calibri" panose="020F0502020204030204" pitchFamily="34" charset="0"/>
              </a:rPr>
              <a:t>。</a:t>
            </a:r>
            <a:r>
              <a:rPr lang="en-GB" sz="1050" dirty="0">
                <a:solidFill>
                  <a:srgbClr val="EEECE1">
                    <a:lumMod val="10000"/>
                  </a:srgbClr>
                </a:solidFill>
                <a:latin typeface="Calibri" panose="020F0502020204030204" pitchFamily="34" charset="0"/>
              </a:rPr>
              <a:t>OECD Economic Policy Paper “</a:t>
            </a:r>
            <a:r>
              <a:rPr lang="en-US" sz="1050" dirty="0">
                <a:solidFill>
                  <a:srgbClr val="EEECE1">
                    <a:lumMod val="10000"/>
                  </a:srgbClr>
                </a:solidFill>
                <a:latin typeface="Calibri" panose="020F0502020204030204" pitchFamily="34" charset="0"/>
              </a:rPr>
              <a:t>Cardiac Arrest or Dizzy Spell: Why is World Trade So Weak, What Can Policy Do About It</a:t>
            </a:r>
            <a:r>
              <a:rPr lang="en-US" sz="1050" dirty="0" smtClean="0">
                <a:solidFill>
                  <a:srgbClr val="EEECE1">
                    <a:lumMod val="10000"/>
                  </a:srgbClr>
                </a:solidFill>
                <a:latin typeface="Calibri" panose="020F0502020204030204" pitchFamily="34" charset="0"/>
              </a:rPr>
              <a:t>?”</a:t>
            </a:r>
            <a:r>
              <a:rPr lang="en-GB" sz="1050" dirty="0" smtClean="0">
                <a:solidFill>
                  <a:srgbClr val="EEECE1">
                    <a:lumMod val="10000"/>
                  </a:srgbClr>
                </a:solidFill>
                <a:latin typeface="Calibri" panose="020F0502020204030204" pitchFamily="34" charset="0"/>
              </a:rPr>
              <a:t/>
            </a:r>
            <a:br>
              <a:rPr lang="en-GB" sz="1050" dirty="0" smtClean="0">
                <a:solidFill>
                  <a:srgbClr val="EEECE1">
                    <a:lumMod val="10000"/>
                  </a:srgbClr>
                </a:solidFill>
                <a:latin typeface="Calibri" panose="020F0502020204030204" pitchFamily="34" charset="0"/>
              </a:rPr>
            </a:br>
            <a:r>
              <a:rPr lang="ja-JP" altLang="en-US" sz="1050" dirty="0" smtClean="0">
                <a:solidFill>
                  <a:srgbClr val="EEECE1">
                    <a:lumMod val="10000"/>
                  </a:srgbClr>
                </a:solidFill>
                <a:latin typeface="Calibri" panose="020F0502020204030204" pitchFamily="34" charset="0"/>
              </a:rPr>
              <a:t>出典</a:t>
            </a:r>
            <a:r>
              <a:rPr lang="en-GB" sz="1050" dirty="0" smtClean="0">
                <a:solidFill>
                  <a:srgbClr val="EEECE1">
                    <a:lumMod val="10000"/>
                  </a:srgbClr>
                </a:solidFill>
                <a:latin typeface="Calibri" panose="020F0502020204030204" pitchFamily="34" charset="0"/>
              </a:rPr>
              <a:t>: </a:t>
            </a:r>
            <a:r>
              <a:rPr lang="en-US" sz="1050" dirty="0" smtClean="0">
                <a:solidFill>
                  <a:srgbClr val="EEECE1">
                    <a:lumMod val="10000"/>
                  </a:srgbClr>
                </a:solidFill>
                <a:latin typeface="Calibri" panose="020F0502020204030204" pitchFamily="34" charset="0"/>
              </a:rPr>
              <a:t>OECD Economic Outlook </a:t>
            </a:r>
            <a:r>
              <a:rPr lang="ja-JP" altLang="en-US" sz="1050" dirty="0" smtClean="0">
                <a:solidFill>
                  <a:srgbClr val="EEECE1">
                    <a:lumMod val="10000"/>
                  </a:srgbClr>
                </a:solidFill>
                <a:latin typeface="Calibri" panose="020F0502020204030204" pitchFamily="34" charset="0"/>
              </a:rPr>
              <a:t>データベース　</a:t>
            </a:r>
            <a:r>
              <a:rPr lang="en-US" altLang="ja-JP" sz="1050" dirty="0" smtClean="0">
                <a:solidFill>
                  <a:srgbClr val="EEECE1">
                    <a:lumMod val="10000"/>
                  </a:srgbClr>
                </a:solidFill>
                <a:latin typeface="Calibri" panose="020F0502020204030204" pitchFamily="34" charset="0"/>
              </a:rPr>
              <a:t>(2016</a:t>
            </a:r>
            <a:r>
              <a:rPr lang="ja-JP" altLang="en-US" sz="1050" dirty="0" smtClean="0">
                <a:solidFill>
                  <a:srgbClr val="EEECE1">
                    <a:lumMod val="10000"/>
                  </a:srgbClr>
                </a:solidFill>
                <a:latin typeface="Calibri" panose="020F0502020204030204" pitchFamily="34" charset="0"/>
              </a:rPr>
              <a:t>年</a:t>
            </a:r>
            <a:r>
              <a:rPr lang="en-US" altLang="ja-JP" sz="1050" dirty="0" smtClean="0">
                <a:solidFill>
                  <a:srgbClr val="EEECE1">
                    <a:lumMod val="10000"/>
                  </a:srgbClr>
                </a:solidFill>
                <a:latin typeface="Calibri" panose="020F0502020204030204" pitchFamily="34" charset="0"/>
              </a:rPr>
              <a:t>6</a:t>
            </a:r>
            <a:r>
              <a:rPr lang="ja-JP" altLang="en-US" sz="1050" dirty="0" smtClean="0">
                <a:solidFill>
                  <a:srgbClr val="EEECE1">
                    <a:lumMod val="10000"/>
                  </a:srgbClr>
                </a:solidFill>
                <a:latin typeface="Calibri" panose="020F0502020204030204" pitchFamily="34" charset="0"/>
              </a:rPr>
              <a:t>月）</a:t>
            </a:r>
            <a:r>
              <a:rPr lang="en-US" sz="1050" dirty="0" smtClean="0">
                <a:solidFill>
                  <a:srgbClr val="EEECE1">
                    <a:lumMod val="10000"/>
                  </a:srgbClr>
                </a:solidFill>
                <a:latin typeface="Calibri" panose="020F0502020204030204" pitchFamily="34" charset="0"/>
              </a:rPr>
              <a:t>; </a:t>
            </a:r>
            <a:r>
              <a:rPr lang="en-US" sz="1050" dirty="0" err="1">
                <a:solidFill>
                  <a:srgbClr val="EEECE1">
                    <a:lumMod val="10000"/>
                  </a:srgbClr>
                </a:solidFill>
                <a:latin typeface="Calibri" panose="020F0502020204030204" pitchFamily="34" charset="0"/>
              </a:rPr>
              <a:t>Égert</a:t>
            </a:r>
            <a:r>
              <a:rPr lang="en-US" sz="1050" dirty="0">
                <a:solidFill>
                  <a:srgbClr val="EEECE1">
                    <a:lumMod val="10000"/>
                  </a:srgbClr>
                </a:solidFill>
                <a:latin typeface="Calibri" panose="020F0502020204030204" pitchFamily="34" charset="0"/>
              </a:rPr>
              <a:t> </a:t>
            </a:r>
            <a:r>
              <a:rPr lang="en-US" sz="1050" dirty="0" smtClean="0">
                <a:solidFill>
                  <a:srgbClr val="EEECE1">
                    <a:lumMod val="10000"/>
                  </a:srgbClr>
                </a:solidFill>
                <a:latin typeface="Calibri" panose="020F0502020204030204" pitchFamily="34" charset="0"/>
              </a:rPr>
              <a:t>and Gal (2016); </a:t>
            </a:r>
            <a:r>
              <a:rPr lang="en-GB" sz="1050" dirty="0" smtClean="0">
                <a:solidFill>
                  <a:srgbClr val="EEECE1">
                    <a:lumMod val="10000"/>
                  </a:srgbClr>
                </a:solidFill>
                <a:latin typeface="Calibri" panose="020F0502020204030204" pitchFamily="34" charset="0"/>
              </a:rPr>
              <a:t>OECD</a:t>
            </a:r>
            <a:r>
              <a:rPr lang="ja-JP" altLang="en-US" sz="1050" dirty="0" smtClean="0">
                <a:solidFill>
                  <a:srgbClr val="EEECE1">
                    <a:lumMod val="10000"/>
                  </a:srgbClr>
                </a:solidFill>
                <a:latin typeface="Calibri" panose="020F0502020204030204" pitchFamily="34" charset="0"/>
              </a:rPr>
              <a:t>による計算</a:t>
            </a:r>
            <a:endParaRPr lang="en-GB" sz="1050" dirty="0">
              <a:solidFill>
                <a:srgbClr val="EEECE1">
                  <a:lumMod val="10000"/>
                </a:srgbClr>
              </a:solidFill>
              <a:latin typeface="Calibri" panose="020F0502020204030204" pitchFamily="34" charset="0"/>
            </a:endParaRPr>
          </a:p>
        </p:txBody>
      </p:sp>
    </p:spTree>
    <p:extLst>
      <p:ext uri="{BB962C8B-B14F-4D97-AF65-F5344CB8AC3E}">
        <p14:creationId xmlns:p14="http://schemas.microsoft.com/office/powerpoint/2010/main" val="771903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tFieldPriority xmlns="http://www.oecd.org/eshare/projectsentre/CtFieldPriority/" xmlns:i="http://www.w3.org/2001/XMLSchema-instance" NameSpaceURI="http://www.oecd.org/eshare/projectsentre/CtFieldPriority/">
  <PriorityFields xmlns:a="http://schemas.microsoft.com/2003/10/Serialization/Arrays">
    <a:string>Title</a:string>
    <a:string>FileLeafRef</a:string>
    <a:string>OECDCountry</a:string>
    <a:string>OECDTopic</a:string>
    <a:string>OECDKeywords</a:string>
  </PriorityFields>
</CtFieldPriority>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p:properties xmlns:p="http://schemas.microsoft.com/office/2006/metadata/properties" xmlns:xsi="http://www.w3.org/2001/XMLSchema-instance" xmlns:pc="http://schemas.microsoft.com/office/infopath/2007/PartnerControls">
  <documentManagement>
    <bc65155f859f476689f41d2e239f3b65 xmlns="464847da-6e18-4144-8ad5-5857903e06b6">
      <Terms xmlns="http://schemas.microsoft.com/office/infopath/2007/PartnerControls"/>
    </bc65155f859f476689f41d2e239f3b65>
    <OECDProjectLookup xmlns="b028c3f4-2795-4946-841c-2e1644b148e5">34</OECDProjectLookup>
    <OECDKimBussinessContext xmlns="54c4cd27-f286-408f-9ce0-33c1e0f3ab39" xsi:nil="true"/>
    <eSharePWBTaxHTField0 xmlns="c9f238dd-bb73-4aef-a7a5-d644ad823e52">(n/a)|3adabb5f-45b7-4a20-bdde-219e8d9477af</eSharePWBTaxHTField0>
    <IconOverlay xmlns="http://schemas.microsoft.com/sharepoint/v4" xsi:nil="true"/>
    <DocumentSetDescription xmlns="http://schemas.microsoft.com/sharepoint/v3" xsi:nil="true"/>
    <OECDPinnedBy xmlns="b028c3f4-2795-4946-841c-2e1644b148e5">
      <UserInfo>
        <DisplayName/>
        <AccountId xsi:nil="true"/>
        <AccountType/>
      </UserInfo>
    </OECDPinnedBy>
    <OECDExpirationDate xmlns="464847da-6e18-4144-8ad5-5857903e06b6" xsi:nil="true"/>
    <g2112f02a3d4495984eca02be0a4d37c xmlns="b028c3f4-2795-4946-841c-2e1644b148e5" xsi:nil="true"/>
    <OECDDocumentType xmlns="54c4cd27-f286-408f-9ce0-33c1e0f3ab39" xsi:nil="true"/>
    <d6c688cd0ee448e4bbaea66e1be015fd xmlns="b028c3f4-2795-4946-841c-2e1644b148e5" xsi:nil="true"/>
    <OECDTagsCache xmlns="b028c3f4-2795-4946-841c-2e1644b148e5" xsi:nil="true"/>
    <eShareCommitteeTaxHTField0 xmlns="c9f238dd-bb73-4aef-a7a5-d644ad823e52" xsi:nil="true"/>
    <OECDProjectManager xmlns="b028c3f4-2795-4946-841c-2e1644b148e5">
      <UserInfo>
        <DisplayName/>
        <AccountId>774</AccountId>
        <AccountType/>
      </UserInfo>
    </OECDProjectManager>
    <OECDKimProvenance xmlns="54c4cd27-f286-408f-9ce0-33c1e0f3ab39" xsi:nil="true"/>
    <OECDMainProject xmlns="b028c3f4-2795-4946-841c-2e1644b148e5" xsi:nil="true"/>
    <k521ff600dac4d78b40e1e44ce493525 xmlns="b028c3f4-2795-4946-841c-2e1644b148e5">
      <Terms xmlns="http://schemas.microsoft.com/office/infopath/2007/PartnerControls">
        <TermInfo xmlns="http://schemas.microsoft.com/office/infopath/2007/PartnerControls">
          <TermName xmlns="http://schemas.microsoft.com/office/infopath/2007/PartnerControls">ECO/FO</TermName>
          <TermId xmlns="http://schemas.microsoft.com/office/infopath/2007/PartnerControls">0421869f-dd6d-4a57-aa68-f68dc47925ad</TermId>
        </TermInfo>
      </Terms>
    </k521ff600dac4d78b40e1e44ce493525>
    <OECDKimStatus xmlns="54c4cd27-f286-408f-9ce0-33c1e0f3ab39">Draft</OECDKimStatus>
    <eShareCountryTaxHTField0 xmlns="c9f238dd-bb73-4aef-a7a5-d644ad823e52" xsi:nil="true"/>
    <eShareTopicTaxHTField0 xmlns="c9f238dd-bb73-4aef-a7a5-d644ad823e52">Economic growth|9eba0011-22c6-4045-a791-62556867fb22</eShareTopicTaxHTField0>
    <eShareKeywordsTaxHTField0 xmlns="c9f238dd-bb73-4aef-a7a5-d644ad823e52">Economic Outlook|a9443a1a-b32f-49f3-97a5-13870ae66f90</eShareKeywordsTaxHTField0>
    <OECDProjectMembers xmlns="b028c3f4-2795-4946-841c-2e1644b148e5">
      <UserInfo>
        <DisplayName>MANN Catherine, ECO</DisplayName>
        <AccountId>774</AccountId>
        <AccountType/>
      </UserInfo>
      <UserInfo>
        <DisplayName>GUICHARD Stéphanie, ECO</DisplayName>
        <AccountId>229</AccountId>
        <AccountType/>
      </UserInfo>
      <UserInfo>
        <DisplayName>BARNES Sebastian, ECO</DisplayName>
        <AccountId>116</AccountId>
        <AccountType/>
      </UserInfo>
      <UserInfo>
        <DisplayName>BARNARD Geoff, ECO</DisplayName>
        <AccountId>142</AccountId>
        <AccountType/>
      </UserInfo>
      <UserInfo>
        <DisplayName>ELGHADAB Penny, ECO</DisplayName>
        <AccountId>83</AccountId>
        <AccountType/>
      </UserInfo>
      <UserInfo>
        <DisplayName>PURTELL Susan, ECO</DisplayName>
        <AccountId>71</AccountId>
        <AccountType/>
      </UserInfo>
      <UserInfo>
        <DisplayName>MENKYNA Fusako, ECO</DisplayName>
        <AccountId>478</AccountId>
        <AccountType/>
      </UserInfo>
      <UserInfo>
        <DisplayName>STOKLE Wendy, ECO</DisplayName>
        <AccountId>65</AccountId>
        <AccountType/>
      </UserInfo>
    </OECDProjectMembers>
    <TaxCatchAll xmlns="ca82dde9-3436-4d3d-bddd-d31447390034">
      <Value>43</Value>
      <Value>314</Value>
      <Value>399</Value>
      <Value>407</Value>
    </TaxCatchAll>
    <h8a48b2c364f47209a9f385904d38df5 xmlns="b028c3f4-2795-4946-841c-2e1644b148e5" xsi:nil="true"/>
  </documentManagement>
</p:properties>
</file>

<file path=customXml/item5.xml><?xml version="1.0" encoding="utf-8"?>
<?mso-contentType ?>
<FormTemplates xmlns="http://schemas.microsoft.com/sharepoint/v3/contenttype/forms">
  <Display>OECDListFormCollapsible</Display>
  <Edit>OECDListFormCollapsible</Edit>
  <New>OECDListFormCollapsible</New>
</FormTemplates>
</file>

<file path=customXml/item6.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293773D153AD3C41920164F348570E54" ma:contentTypeVersion="509" ma:contentTypeDescription="Create a new document." ma:contentTypeScope="" ma:versionID="c4c89322ac7d9f1996d365e3690382e3">
  <xsd:schema xmlns:xsd="http://www.w3.org/2001/XMLSchema" xmlns:xs="http://www.w3.org/2001/XMLSchema" xmlns:p="http://schemas.microsoft.com/office/2006/metadata/properties" xmlns:ns1="http://schemas.microsoft.com/sharepoint/v3" xmlns:ns2="54c4cd27-f286-408f-9ce0-33c1e0f3ab39" xmlns:ns3="464847da-6e18-4144-8ad5-5857903e06b6" xmlns:ns4="b028c3f4-2795-4946-841c-2e1644b148e5" xmlns:ns5="c9f238dd-bb73-4aef-a7a5-d644ad823e52" xmlns:ns6="ca82dde9-3436-4d3d-bddd-d31447390034" xmlns:ns7="http://schemas.microsoft.com/sharepoint/v4" targetNamespace="http://schemas.microsoft.com/office/2006/metadata/properties" ma:root="true" ma:fieldsID="2df2112354f40aebef67c0cef3c00b8d" ns1:_="" ns2:_="" ns3:_="" ns4:_="" ns5:_="" ns6:_="" ns7:_="">
    <xsd:import namespace="http://schemas.microsoft.com/sharepoint/v3"/>
    <xsd:import namespace="54c4cd27-f286-408f-9ce0-33c1e0f3ab39"/>
    <xsd:import namespace="464847da-6e18-4144-8ad5-5857903e06b6"/>
    <xsd:import namespace="b028c3f4-2795-4946-841c-2e1644b148e5"/>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2:OECDKimStatus" minOccurs="0"/>
                <xsd:element ref="ns4:OECDProjectLookup"/>
                <xsd:element ref="ns3:_dlc_DocId" minOccurs="0"/>
                <xsd:element ref="ns3:_dlc_DocIdUrl" minOccurs="0"/>
                <xsd:element ref="ns4:OECDProjectManager" minOccurs="0"/>
                <xsd:element ref="ns4:OECDProjectMembers" minOccurs="0"/>
                <xsd:element ref="ns4:OECDTagsCache" minOccurs="0"/>
                <xsd:element ref="ns4: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 minOccurs="0"/>
                <xsd:element ref="ns7:IconOverlay" minOccurs="0"/>
                <xsd:element ref="ns4:OECDMainProject" minOccurs="0"/>
                <xsd:element ref="ns2:OECDKimProvenance" minOccurs="0"/>
                <xsd:element ref="ns1:DocumentSetDescription" minOccurs="0"/>
                <xsd:element ref="ns3:OECDExpirationDate" minOccurs="0"/>
                <xsd:element ref="ns6:TaxCatchAllLabel" minOccurs="0"/>
                <xsd:element ref="ns2:OECDDocumentType" minOccurs="0"/>
                <xsd:element ref="ns2:OECDKimBussinessContext" minOccurs="0"/>
                <xsd:element ref="ns4:Project_x003A_ID1" minOccurs="0"/>
                <xsd:element ref="ns4:Project_x003a_Project_x0020_status" minOccurs="0"/>
                <xsd:element ref="ns4:Project_x003a_ID" minOccurs="0"/>
                <xsd:element ref="ns3:_dlc_DocIdPersistId" minOccurs="0"/>
                <xsd:element ref="ns3:bc65155f859f476689f41d2e239f3b65" minOccurs="0"/>
                <xsd:element ref="ns4:k521ff600dac4d78b40e1e44ce493525" minOccurs="0"/>
                <xsd:element ref="ns4:d6c688cd0ee448e4bbaea66e1be015fd" minOccurs="0"/>
                <xsd:element ref="ns4:g2112f02a3d4495984eca02be0a4d37c" minOccurs="0"/>
                <xsd:element ref="ns4:h8a48b2c364f47209a9f385904d38df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33"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7"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Provenance" ma:index="30" nillable="true" ma:displayName="Kim provenance" ma:description="" ma:hidden="true" ma:internalName="OECDKimProvenance">
      <xsd:simpleType>
        <xsd:restriction base="dms:Text"/>
      </xsd:simpleType>
    </xsd:element>
    <xsd:element name="OECDDocumentType" ma:index="36" nillable="true" ma:displayName="Document Type" ma:description="" ma:hidden="true" ma:internalName="OECDDocumentType" ma:readOnly="false">
      <xsd:simpleType>
        <xsd:restriction base="dms:Text"/>
      </xsd:simpleType>
    </xsd:element>
    <xsd:element name="OECDKimBussinessContext" ma:index="37" nillable="true" ma:displayName="Kim business context" ma:description="" ma:hidden="true" ma:internalName="OECDKimBussinessContex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847da-6e18-4144-8ad5-5857903e06b6" elementFormDefault="qualified">
    <xsd:import namespace="http://schemas.microsoft.com/office/2006/documentManagement/types"/>
    <xsd:import namespace="http://schemas.microsoft.com/office/infopath/2007/PartnerControls"/>
    <xsd:element name="_dlc_DocId" ma:index="14" nillable="true" ma:displayName="Document ID" ma:description="" ma:hidden="true" ma:internalName="_dlc_DocId" ma:readOnly="true">
      <xsd:simpleType>
        <xsd:restriction base="dms:Text"/>
      </xsd:simpleType>
    </xsd:element>
    <xsd:element name="_dlc_DocIdUrl" ma:index="15"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OECDExpirationDate" ma:index="34" nillable="true" ma:displayName="Highlights" ma:default="" ma:description="" ma:format="DateOnly" ma:indexed="true" ma:internalName="OECDExpirationDate">
      <xsd:simpleType>
        <xsd:restriction base="dms:DateTime"/>
      </xsd:simpleType>
    </xsd:element>
    <xsd:element name="_dlc_DocIdPersistId" ma:index="42" nillable="true" ma:displayName="Persist ID" ma:description="Keep ID on add." ma:hidden="true" ma:internalName="_dlc_DocIdPersistId" ma:readOnly="true">
      <xsd:simpleType>
        <xsd:restriction base="dms:Boolean"/>
      </xsd:simpleType>
    </xsd:element>
    <xsd:element name="bc65155f859f476689f41d2e239f3b65" ma:index="43" nillable="true" ma:taxonomy="true" ma:internalName="bc65155f859f476689f41d2e239f3b65" ma:taxonomyFieldName="OECDHorizontalProjects" ma:displayName="Horizontal project" ma:default="" ma:fieldId="bc65155f-859f-4766-89f4-1d2e239f3b6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28c3f4-2795-4946-841c-2e1644b148e5" elementFormDefault="qualified">
    <xsd:import namespace="http://schemas.microsoft.com/office/2006/documentManagement/types"/>
    <xsd:import namespace="http://schemas.microsoft.com/office/infopath/2007/PartnerControls"/>
    <xsd:element name="OECDProjectLookup" ma:index="8" ma:displayName="Project" ma:indexed="true" ma:list="8fd64a43-52c7-4b87-a931-a975dc3d108c" ma:internalName="OECDProjectLookup" ma:readOnly="false" ma:showField="OECDShortProjectName" ma:web="b028c3f4-2795-4946-841c-2e1644b148e5">
      <xsd:simpleType>
        <xsd:restriction base="dms:Unknown"/>
      </xsd:simpleType>
    </xsd:element>
    <xsd:element name="OECDProjectManager" ma:index="16"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7"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9" nillable="true" ma:displayName="Tags cache" ma:description="" ma:hidden="true" ma:internalName="OECDTagsCache">
      <xsd:simpleType>
        <xsd:restriction base="dms:Note">
          <xsd:maxLength value="255"/>
        </xsd:restriction>
      </xsd:simpleType>
    </xsd:element>
    <xsd:element name="OECDPinnedBy" ma:index="20"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29" nillable="true" ma:displayName="Main project" ma:description="" ma:hidden="true" ma:list="8fd64a43-52c7-4b87-a931-a975dc3d108c" ma:internalName="OECDMainProject" ma:readOnly="false" ma:showField="OECDShortProjectName" ma:web="b028c3f4-2795-4946-841c-2e1644b148e5">
      <xsd:simpleType>
        <xsd:restriction base="dms:Unknown"/>
      </xsd:simpleType>
    </xsd:element>
    <xsd:element name="Project_x003A_ID1" ma:index="39" nillable="true" ma:displayName="Project:ID" ma:list="8fd64a43-52c7-4b87-a931-a975dc3d108c" ma:internalName="Project_x003A_ID1" ma:readOnly="true" ma:showField="ID" ma:web="b028c3f4-2795-4946-841c-2e1644b148e5">
      <xsd:simpleType>
        <xsd:restriction base="dms:Lookup"/>
      </xsd:simpleType>
    </xsd:element>
    <xsd:element name="Project_x003a_Project_x0020_status" ma:index="40" nillable="true" ma:displayName="Project:Project status" ma:hidden="true" ma:list="8fd64a43-52c7-4b87-a931-a975dc3d108c" ma:internalName="Project_x003A_Project_x0020_status" ma:readOnly="true" ma:showField="OECDProjectStatus" ma:web="b028c3f4-2795-4946-841c-2e1644b148e5">
      <xsd:simpleType>
        <xsd:restriction base="dms:Lookup"/>
      </xsd:simpleType>
    </xsd:element>
    <xsd:element name="Project_x003a_ID" ma:index="41" nillable="true" ma:displayName="Project:ID" ma:hidden="true" ma:list="8fd64a43-52c7-4b87-a931-a975dc3d108c" ma:internalName="Project_x003A_ID" ma:readOnly="true" ma:showField="ID" ma:web="b028c3f4-2795-4946-841c-2e1644b148e5">
      <xsd:simpleType>
        <xsd:restriction base="dms:Lookup"/>
      </xsd:simpleType>
    </xsd:element>
    <xsd:element name="k521ff600dac4d78b40e1e44ce493525" ma:index="44" nillable="true" ma:taxonomy="true" ma:internalName="k521ff600dac4d78b40e1e44ce493525" ma:taxonomyFieldName="OECDProjectOwnerStructure" ma:displayName="Project owner" ma:indexed="true" ma:readOnly="false" ma:default="" ma:fieldId="4521ff60-0dac-4d78-b40e-1e44ce493525"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d6c688cd0ee448e4bbaea66e1be015fd" ma:index="45" nillable="true" ma:displayName="Project partners_0" ma:hidden="true" ma:internalName="d6c688cd0ee448e4bbaea66e1be015fd">
      <xsd:simpleType>
        <xsd:restriction base="dms:Note"/>
      </xsd:simpleType>
    </xsd:element>
    <xsd:element name="g2112f02a3d4495984eca02be0a4d37c" ma:index="46" nillable="true" ma:displayName="Deliverable partners_0" ma:hidden="true" ma:internalName="g2112f02a3d4495984eca02be0a4d37c">
      <xsd:simpleType>
        <xsd:restriction base="dms:Note"/>
      </xsd:simpleType>
    </xsd:element>
    <xsd:element name="h8a48b2c364f47209a9f385904d38df5" ma:index="47" nillable="true" ma:displayName="Deliverable owner_0" ma:hidden="true" ma:internalName="h8a48b2c364f47209a9f385904d38df5">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2" nillable="true" ma:displayName="eShareCountry_0" ma:description="" ma:hidden="true" ma:internalName="eShareCountryTaxHTField0">
      <xsd:simpleType>
        <xsd:restriction base="dms:Note"/>
      </xsd:simpleType>
    </xsd:element>
    <xsd:element name="eShareTopicTaxHTField0" ma:index="23" nillable="true" ma:displayName="eShareTopic_0" ma:description="" ma:hidden="true" ma:internalName="eShareTopicTaxHTField0">
      <xsd:simpleType>
        <xsd:restriction base="dms:Note"/>
      </xsd:simpleType>
    </xsd:element>
    <xsd:element name="eShareKeywordsTaxHTField0" ma:index="24" nillable="true" ma:displayName="eShareKeywords_0" ma:description="" ma:hidden="true" ma:internalName="eShareKeywordsTaxHTField0">
      <xsd:simpleType>
        <xsd:restriction base="dms:Note"/>
      </xsd:simpleType>
    </xsd:element>
    <xsd:element name="eShareCommitteeTaxHTField0" ma:index="25" nillable="true" ma:displayName="eShareCommittee_0" ma:description="" ma:hidden="true" ma:internalName="eShareCommitteeTaxHTField0">
      <xsd:simpleType>
        <xsd:restriction base="dms:Note"/>
      </xsd:simpleType>
    </xsd:element>
    <xsd:element name="eSharePWBTaxHTField0" ma:index="26" nillable="true" ma:displayName="eSharePWB_0" ma:description="" ma:hidden="true" ma:internalName="eSharePWB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f238c0b0-3384-41ab-af60-ab39d110a44d}" ma:internalName="TaxCatchAll" ma:showField="CatchAllData" ma:web="464847da-6e18-4144-8ad5-5857903e06b6">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f238c0b0-3384-41ab-af60-ab39d110a44d}" ma:internalName="TaxCatchAllLabel" ma:readOnly="true" ma:showField="CatchAllDataLabel" ma:web="464847da-6e18-4144-8ad5-5857903e06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D3AFC-6D8E-4A5F-8C17-C5F4174B9291}">
  <ds:schemaRefs>
    <ds:schemaRef ds:uri="http://www.oecd.org/eshare/projectsentre/CtFieldPriority/"/>
    <ds:schemaRef ds:uri="http://schemas.microsoft.com/2003/10/Serialization/Arrays"/>
  </ds:schemaRefs>
</ds:datastoreItem>
</file>

<file path=customXml/itemProps2.xml><?xml version="1.0" encoding="utf-8"?>
<ds:datastoreItem xmlns:ds="http://schemas.openxmlformats.org/officeDocument/2006/customXml" ds:itemID="{BFE38C3E-D15A-4F60-97F7-250E70E1EA31}">
  <ds:schemaRefs>
    <ds:schemaRef ds:uri="http://schemas.microsoft.com/sharepoint/events"/>
  </ds:schemaRefs>
</ds:datastoreItem>
</file>

<file path=customXml/itemProps3.xml><?xml version="1.0" encoding="utf-8"?>
<ds:datastoreItem xmlns:ds="http://schemas.openxmlformats.org/officeDocument/2006/customXml" ds:itemID="{FD206EC9-3D5A-4486-AF89-FC69493CBCE0}">
  <ds:schemaRefs>
    <ds:schemaRef ds:uri="Microsoft.SharePoint.Taxonomy.ContentTypeSync"/>
  </ds:schemaRefs>
</ds:datastoreItem>
</file>

<file path=customXml/itemProps4.xml><?xml version="1.0" encoding="utf-8"?>
<ds:datastoreItem xmlns:ds="http://schemas.openxmlformats.org/officeDocument/2006/customXml" ds:itemID="{C09397EE-C9A3-4290-85EF-2ACE6E5A9E27}">
  <ds:schemaRefs>
    <ds:schemaRef ds:uri="464847da-6e18-4144-8ad5-5857903e06b6"/>
    <ds:schemaRef ds:uri="http://schemas.microsoft.com/office/2006/documentManagement/types"/>
    <ds:schemaRef ds:uri="http://purl.org/dc/terms/"/>
    <ds:schemaRef ds:uri="http://schemas.microsoft.com/office/infopath/2007/PartnerControls"/>
    <ds:schemaRef ds:uri="http://purl.org/dc/elements/1.1/"/>
    <ds:schemaRef ds:uri="http://purl.org/dc/dcmitype/"/>
    <ds:schemaRef ds:uri="54c4cd27-f286-408f-9ce0-33c1e0f3ab39"/>
    <ds:schemaRef ds:uri="http://schemas.openxmlformats.org/package/2006/metadata/core-properties"/>
    <ds:schemaRef ds:uri="b028c3f4-2795-4946-841c-2e1644b148e5"/>
    <ds:schemaRef ds:uri="http://schemas.microsoft.com/sharepoint/v3"/>
    <ds:schemaRef ds:uri="http://schemas.microsoft.com/sharepoint/v4"/>
    <ds:schemaRef ds:uri="ca82dde9-3436-4d3d-bddd-d31447390034"/>
    <ds:schemaRef ds:uri="c9f238dd-bb73-4aef-a7a5-d644ad823e52"/>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003DD83D-4AB0-4B12-ADA5-F949E8BC24F5}">
  <ds:schemaRefs>
    <ds:schemaRef ds:uri="http://schemas.microsoft.com/sharepoint/v3/contenttype/forms"/>
  </ds:schemaRefs>
</ds:datastoreItem>
</file>

<file path=customXml/itemProps6.xml><?xml version="1.0" encoding="utf-8"?>
<ds:datastoreItem xmlns:ds="http://schemas.openxmlformats.org/officeDocument/2006/customXml" ds:itemID="{4991A6FE-5E0A-4F82-A1EC-3DDFDB13A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464847da-6e18-4144-8ad5-5857903e06b6"/>
    <ds:schemaRef ds:uri="b028c3f4-2795-4946-841c-2e1644b148e5"/>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OECD_English_white</Template>
  <TotalTime>18177</TotalTime>
  <Words>1691</Words>
  <Application>Microsoft Office PowerPoint</Application>
  <PresentationFormat>On-screen Show (4:3)</PresentationFormat>
  <Paragraphs>257</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OECD_English_white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MENKYNA Fusako</dc:creator>
  <cp:lastModifiedBy>JONES Randall</cp:lastModifiedBy>
  <cp:revision>944</cp:revision>
  <cp:lastPrinted>2016-09-20T15:58:58Z</cp:lastPrinted>
  <dcterms:created xsi:type="dcterms:W3CDTF">2015-02-27T14:51:11Z</dcterms:created>
  <dcterms:modified xsi:type="dcterms:W3CDTF">2016-09-20T16:20:42Z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0x0101008B4DD370EC31429186F3AD49F0D3098F00D44DBCB9EB4F45278CB5C9765BE5299500A4858B360C6A491AA753F8BCA47AA91000293773D153AD3C41920164F348570E54</vt:lpwstr>
  </property>
  <property fmtid="{D5CDD505-2E9C-101B-9397-08002B2CF9AE}" pid="3" name="OECDProjectOwnerStructure">
    <vt:lpwstr>407;#ECO/FO|0421869f-dd6d-4a57-aa68-f68dc47925ad</vt:lpwstr>
  </property>
  <property fmtid="{D5CDD505-2E9C-101B-9397-08002B2CF9AE}" pid="4" name="OECDProjectPageLink">
    <vt:lpwstr>8830</vt:lpwstr>
  </property>
  <property fmtid="{D5CDD505-2E9C-101B-9397-08002B2CF9AE}" pid="5" name="OECDCountry">
    <vt:lpwstr/>
  </property>
  <property fmtid="{D5CDD505-2E9C-101B-9397-08002B2CF9AE}" pid="6" name="OECDTopic">
    <vt:lpwstr>399;#Economic growth|9eba0011-22c6-4045-a791-62556867fb22</vt:lpwstr>
  </property>
  <property fmtid="{D5CDD505-2E9C-101B-9397-08002B2CF9AE}" pid="7" name="OECDCommittee">
    <vt:lpwstr/>
  </property>
  <property fmtid="{D5CDD505-2E9C-101B-9397-08002B2CF9AE}" pid="8" name="OECDProjectPartnersStructure">
    <vt:lpwstr/>
  </property>
  <property fmtid="{D5CDD505-2E9C-101B-9397-08002B2CF9AE}" pid="9" name="OECDPWB">
    <vt:lpwstr>43;#(n/a)|3adabb5f-45b7-4a20-bdde-219e8d9477af</vt:lpwstr>
  </property>
  <property fmtid="{D5CDD505-2E9C-101B-9397-08002B2CF9AE}" pid="10" name="OECDKeywords">
    <vt:lpwstr>314;#Economic Outlook|a9443a1a-b32f-49f3-97a5-13870ae66f90</vt:lpwstr>
  </property>
  <property fmtid="{D5CDD505-2E9C-101B-9397-08002B2CF9AE}" pid="11" name="eShareOrganisationTaxHTField0">
    <vt:lpwstr/>
  </property>
  <property fmtid="{D5CDD505-2E9C-101B-9397-08002B2CF9AE}" pid="12" name="OECDHorizontalProjects">
    <vt:lpwstr/>
  </property>
  <property fmtid="{D5CDD505-2E9C-101B-9397-08002B2CF9AE}" pid="13" name="OECDProject">
    <vt:lpwstr/>
  </property>
  <property fmtid="{D5CDD505-2E9C-101B-9397-08002B2CF9AE}" pid="14" name="d0b6f6ac229144c2899590f0436d9385">
    <vt:lpwstr/>
  </property>
  <property fmtid="{D5CDD505-2E9C-101B-9397-08002B2CF9AE}" pid="15" name="OECDOrganisation">
    <vt:lpwstr/>
  </property>
</Properties>
</file>