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3"/>
  </p:notesMasterIdLst>
  <p:sldIdLst>
    <p:sldId id="2054" r:id="rId2"/>
    <p:sldId id="984" r:id="rId3"/>
    <p:sldId id="983" r:id="rId4"/>
    <p:sldId id="332" r:id="rId5"/>
    <p:sldId id="967" r:id="rId6"/>
    <p:sldId id="334" r:id="rId7"/>
    <p:sldId id="335" r:id="rId8"/>
    <p:sldId id="336" r:id="rId9"/>
    <p:sldId id="337" r:id="rId10"/>
    <p:sldId id="339" r:id="rId11"/>
    <p:sldId id="963" r:id="rId12"/>
    <p:sldId id="964" r:id="rId13"/>
    <p:sldId id="340" r:id="rId14"/>
    <p:sldId id="973" r:id="rId15"/>
    <p:sldId id="958" r:id="rId16"/>
    <p:sldId id="341" r:id="rId17"/>
    <p:sldId id="357" r:id="rId18"/>
    <p:sldId id="968" r:id="rId19"/>
    <p:sldId id="977" r:id="rId20"/>
    <p:sldId id="978" r:id="rId21"/>
    <p:sldId id="979" r:id="rId22"/>
    <p:sldId id="980" r:id="rId23"/>
    <p:sldId id="981" r:id="rId24"/>
    <p:sldId id="982" r:id="rId25"/>
    <p:sldId id="975" r:id="rId26"/>
    <p:sldId id="2043" r:id="rId27"/>
    <p:sldId id="997" r:id="rId28"/>
    <p:sldId id="345" r:id="rId29"/>
    <p:sldId id="346" r:id="rId30"/>
    <p:sldId id="347" r:id="rId31"/>
    <p:sldId id="349" r:id="rId32"/>
    <p:sldId id="991" r:id="rId33"/>
    <p:sldId id="996" r:id="rId34"/>
    <p:sldId id="348" r:id="rId35"/>
    <p:sldId id="976" r:id="rId36"/>
    <p:sldId id="2050" r:id="rId37"/>
    <p:sldId id="2052" r:id="rId38"/>
    <p:sldId id="344" r:id="rId39"/>
    <p:sldId id="350" r:id="rId40"/>
    <p:sldId id="994" r:id="rId41"/>
    <p:sldId id="33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3D23"/>
    <a:srgbClr val="777777"/>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6" autoAdjust="0"/>
    <p:restoredTop sz="92494" autoAdjust="0"/>
  </p:normalViewPr>
  <p:slideViewPr>
    <p:cSldViewPr snapToGrid="0">
      <p:cViewPr varScale="1">
        <p:scale>
          <a:sx n="78" d="100"/>
          <a:sy n="78" d="100"/>
        </p:scale>
        <p:origin x="77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C2828-81AA-490A-95A9-F5D9F2EF91D3}" type="datetimeFigureOut">
              <a:rPr lang="en-US" smtClean="0"/>
              <a:t>6/28/2020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FCCBCF-DFAE-4E15-BF76-A9670D0D2BD0}" type="slidenum">
              <a:rPr lang="en-US" smtClean="0"/>
              <a:t>‹#›</a:t>
            </a:fld>
            <a:endParaRPr lang="en-US"/>
          </a:p>
        </p:txBody>
      </p:sp>
    </p:spTree>
    <p:extLst>
      <p:ext uri="{BB962C8B-B14F-4D97-AF65-F5344CB8AC3E}">
        <p14:creationId xmlns:p14="http://schemas.microsoft.com/office/powerpoint/2010/main" val="1792248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4jqQ_jE2FdE"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endParaRPr lang="en-US" altLang="en-US" dirty="0"/>
          </a:p>
        </p:txBody>
      </p:sp>
      <p:sp>
        <p:nvSpPr>
          <p:cNvPr id="16388" name="Slide Number Placeholder 3"/>
          <p:cNvSpPr>
            <a:spLocks noGrp="1"/>
          </p:cNvSpPr>
          <p:nvPr>
            <p:ph type="sldNum" sz="quarter" idx="5"/>
          </p:nvPr>
        </p:nvSpPr>
        <p:spPr>
          <a:noFill/>
        </p:spPr>
        <p:txBody>
          <a:bodyPr/>
          <a:lstStyle>
            <a:lvl1pPr defTabSz="977900">
              <a:defRPr sz="2800">
                <a:solidFill>
                  <a:schemeClr val="tx1"/>
                </a:solidFill>
                <a:latin typeface="Arial" panose="020B0604020202020204" pitchFamily="34" charset="0"/>
              </a:defRPr>
            </a:lvl1pPr>
            <a:lvl2pPr marL="742950" indent="-285750" defTabSz="977900">
              <a:defRPr sz="2800">
                <a:solidFill>
                  <a:schemeClr val="tx1"/>
                </a:solidFill>
                <a:latin typeface="Arial" panose="020B0604020202020204" pitchFamily="34" charset="0"/>
              </a:defRPr>
            </a:lvl2pPr>
            <a:lvl3pPr marL="1143000" indent="-228600" defTabSz="977900">
              <a:defRPr sz="2800">
                <a:solidFill>
                  <a:schemeClr val="tx1"/>
                </a:solidFill>
                <a:latin typeface="Arial" panose="020B0604020202020204" pitchFamily="34" charset="0"/>
              </a:defRPr>
            </a:lvl3pPr>
            <a:lvl4pPr marL="1600200" indent="-228600" defTabSz="977900">
              <a:defRPr sz="2800">
                <a:solidFill>
                  <a:schemeClr val="tx1"/>
                </a:solidFill>
                <a:latin typeface="Arial" panose="020B0604020202020204" pitchFamily="34" charset="0"/>
              </a:defRPr>
            </a:lvl4pPr>
            <a:lvl5pPr marL="2057400" indent="-228600" defTabSz="977900">
              <a:defRPr sz="2800">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800">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800">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800">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r" defTabSz="977900" rtl="0" eaLnBrk="1" fontAlgn="base" latinLnBrk="0" hangingPunct="1">
              <a:lnSpc>
                <a:spcPct val="100000"/>
              </a:lnSpc>
              <a:spcBef>
                <a:spcPct val="0"/>
              </a:spcBef>
              <a:spcAft>
                <a:spcPct val="0"/>
              </a:spcAft>
              <a:buClrTx/>
              <a:buSzTx/>
              <a:buFontTx/>
              <a:buNone/>
              <a:tabLst/>
              <a:defRPr/>
            </a:pPr>
            <a:fld id="{AF7F43FB-7DB9-4D51-B6E1-86D8D9C24CFA}"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77900" rtl="0" eaLnBrk="1" fontAlgn="base" latinLnBrk="0" hangingPunct="1">
                <a:lnSpc>
                  <a:spcPct val="100000"/>
                </a:lnSpc>
                <a:spcBef>
                  <a:spcPct val="0"/>
                </a:spcBef>
                <a:spcAft>
                  <a:spcPct val="0"/>
                </a:spcAft>
                <a:buClrTx/>
                <a:buSzTx/>
                <a:buFontTx/>
                <a:buNone/>
                <a:tabLst/>
                <a:defRPr/>
              </a:pPr>
              <a:t>1</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5621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9-month experiment ended employees go to reselect</a:t>
            </a:r>
            <a:r>
              <a:rPr lang="en-US" baseline="0" dirty="0"/>
              <a:t> to WFH or in the office. As a result lower performing WFH employees returned to the office – those that tried it and it did not work out – so that the performance of the WFH remaining group rose further to +20%.</a:t>
            </a:r>
            <a:endParaRPr lang="en-US" dirty="0"/>
          </a:p>
        </p:txBody>
      </p:sp>
      <p:sp>
        <p:nvSpPr>
          <p:cNvPr id="4" name="Slide Number Placeholder 3"/>
          <p:cNvSpPr>
            <a:spLocks noGrp="1"/>
          </p:cNvSpPr>
          <p:nvPr>
            <p:ph type="sldNum" sz="quarter" idx="10"/>
          </p:nvPr>
        </p:nvSpPr>
        <p:spPr/>
        <p:txBody>
          <a:bodyPr/>
          <a:lstStyle/>
          <a:p>
            <a:fld id="{48FCCBCF-DFAE-4E15-BF76-A9670D0D2BD0}" type="slidenum">
              <a:rPr lang="en-US" smtClean="0"/>
              <a:t>16</a:t>
            </a:fld>
            <a:endParaRPr lang="en-US"/>
          </a:p>
        </p:txBody>
      </p:sp>
    </p:spTree>
    <p:extLst>
      <p:ext uri="{BB962C8B-B14F-4D97-AF65-F5344CB8AC3E}">
        <p14:creationId xmlns:p14="http://schemas.microsoft.com/office/powerpoint/2010/main" val="178839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1166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CCBCF-DFAE-4E15-BF76-A9670D0D2BD0}" type="slidenum">
              <a:rPr lang="en-US" smtClean="0"/>
              <a:t>27</a:t>
            </a:fld>
            <a:endParaRPr lang="en-US" dirty="0"/>
          </a:p>
        </p:txBody>
      </p:sp>
    </p:spTree>
    <p:extLst>
      <p:ext uri="{BB962C8B-B14F-4D97-AF65-F5344CB8AC3E}">
        <p14:creationId xmlns:p14="http://schemas.microsoft.com/office/powerpoint/2010/main" val="4090275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https://www.youtube.com/watch?v=4jqQ_jE2FdE</a:t>
            </a:r>
            <a:endParaRPr lang="en-US" dirty="0"/>
          </a:p>
        </p:txBody>
      </p:sp>
      <p:sp>
        <p:nvSpPr>
          <p:cNvPr id="4" name="Slide Number Placeholder 3"/>
          <p:cNvSpPr>
            <a:spLocks noGrp="1"/>
          </p:cNvSpPr>
          <p:nvPr>
            <p:ph type="sldNum" sz="quarter" idx="10"/>
          </p:nvPr>
        </p:nvSpPr>
        <p:spPr/>
        <p:txBody>
          <a:bodyPr/>
          <a:lstStyle/>
          <a:p>
            <a:fld id="{48FCCBCF-DFAE-4E15-BF76-A9670D0D2BD0}" type="slidenum">
              <a:rPr lang="en-US" smtClean="0"/>
              <a:t>29</a:t>
            </a:fld>
            <a:endParaRPr lang="en-US"/>
          </a:p>
        </p:txBody>
      </p:sp>
    </p:spTree>
    <p:extLst>
      <p:ext uri="{BB962C8B-B14F-4D97-AF65-F5344CB8AC3E}">
        <p14:creationId xmlns:p14="http://schemas.microsoft.com/office/powerpoint/2010/main" val="202573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Ctrip</a:t>
            </a:r>
            <a:r>
              <a:rPr lang="en-US" baseline="0" dirty="0"/>
              <a:t> (and other WFH companies pre-COVID) forbade anyone from WFH that: (1) Was looking after kids at home, (2) Did not have their own room which was not their bedroom, (3) Did not have good broadband connection. </a:t>
            </a:r>
            <a:endParaRPr lang="en-US" dirty="0"/>
          </a:p>
        </p:txBody>
      </p:sp>
      <p:sp>
        <p:nvSpPr>
          <p:cNvPr id="4" name="Slide Number Placeholder 3"/>
          <p:cNvSpPr>
            <a:spLocks noGrp="1"/>
          </p:cNvSpPr>
          <p:nvPr>
            <p:ph type="sldNum" sz="quarter" idx="5"/>
          </p:nvPr>
        </p:nvSpPr>
        <p:spPr/>
        <p:txBody>
          <a:bodyPr/>
          <a:lstStyle/>
          <a:p>
            <a:fld id="{48FCCBCF-DFAE-4E15-BF76-A9670D0D2BD0}" type="slidenum">
              <a:rPr lang="en-US" smtClean="0"/>
              <a:t>32</a:t>
            </a:fld>
            <a:endParaRPr lang="en-US"/>
          </a:p>
        </p:txBody>
      </p:sp>
    </p:spTree>
    <p:extLst>
      <p:ext uri="{BB962C8B-B14F-4D97-AF65-F5344CB8AC3E}">
        <p14:creationId xmlns:p14="http://schemas.microsoft.com/office/powerpoint/2010/main" val="3685328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CCBCF-DFAE-4E15-BF76-A9670D0D2BD0}" type="slidenum">
              <a:rPr lang="en-US" smtClean="0"/>
              <a:t>36</a:t>
            </a:fld>
            <a:endParaRPr lang="en-US"/>
          </a:p>
        </p:txBody>
      </p:sp>
    </p:spTree>
    <p:extLst>
      <p:ext uri="{BB962C8B-B14F-4D97-AF65-F5344CB8AC3E}">
        <p14:creationId xmlns:p14="http://schemas.microsoft.com/office/powerpoint/2010/main" val="2562379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endParaRPr lang="en-US" sz="1200" dirty="0">
              <a:solidFill>
                <a:srgbClr val="000000"/>
              </a:solidFill>
              <a:latin typeface="Arial"/>
            </a:endParaRPr>
          </a:p>
        </p:txBody>
      </p:sp>
    </p:spTree>
    <p:extLst>
      <p:ext uri="{BB962C8B-B14F-4D97-AF65-F5344CB8AC3E}">
        <p14:creationId xmlns:p14="http://schemas.microsoft.com/office/powerpoint/2010/main" val="253716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spcBef>
                <a:spcPct val="0"/>
              </a:spcBef>
              <a:spcAft>
                <a:spcPct val="0"/>
              </a:spcAft>
            </a:pPr>
            <a:endParaRPr lang="en-US" sz="1200" dirty="0">
              <a:solidFill>
                <a:srgbClr val="000000"/>
              </a:solidFill>
              <a:latin typeface="Arial"/>
            </a:endParaRPr>
          </a:p>
        </p:txBody>
      </p:sp>
    </p:spTree>
    <p:extLst>
      <p:ext uri="{BB962C8B-B14F-4D97-AF65-F5344CB8AC3E}">
        <p14:creationId xmlns:p14="http://schemas.microsoft.com/office/powerpoint/2010/main" val="741593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FCCBCF-DFAE-4E15-BF76-A9670D0D2BD0}" type="slidenum">
              <a:rPr lang="en-US" smtClean="0"/>
              <a:t>40</a:t>
            </a:fld>
            <a:endParaRPr lang="en-US"/>
          </a:p>
        </p:txBody>
      </p:sp>
    </p:spTree>
    <p:extLst>
      <p:ext uri="{BB962C8B-B14F-4D97-AF65-F5344CB8AC3E}">
        <p14:creationId xmlns:p14="http://schemas.microsoft.com/office/powerpoint/2010/main" val="91435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 McConnell broke his shoulder falling in his garden and Rand Paul had an operation on his lung following an incident when a neighbor “tackled him”. Typical newspaper about 200 articles a day, so 0.5% is about 1 per day</a:t>
            </a:r>
          </a:p>
        </p:txBody>
      </p:sp>
      <p:sp>
        <p:nvSpPr>
          <p:cNvPr id="4" name="Slide Number Placeholder 3"/>
          <p:cNvSpPr>
            <a:spLocks noGrp="1"/>
          </p:cNvSpPr>
          <p:nvPr>
            <p:ph type="sldNum" sz="quarter" idx="5"/>
          </p:nvPr>
        </p:nvSpPr>
        <p:spPr/>
        <p:txBody>
          <a:bodyPr/>
          <a:lstStyle/>
          <a:p>
            <a:fld id="{48FCCBCF-DFAE-4E15-BF76-A9670D0D2BD0}" type="slidenum">
              <a:rPr lang="en-US" smtClean="0"/>
              <a:t>2</a:t>
            </a:fld>
            <a:endParaRPr lang="en-US"/>
          </a:p>
        </p:txBody>
      </p:sp>
    </p:spTree>
    <p:extLst>
      <p:ext uri="{BB962C8B-B14F-4D97-AF65-F5344CB8AC3E}">
        <p14:creationId xmlns:p14="http://schemas.microsoft.com/office/powerpoint/2010/main" val="256237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FCCBCF-DFAE-4E15-BF76-A9670D0D2BD0}" type="slidenum">
              <a:rPr lang="en-US" smtClean="0"/>
              <a:t>4</a:t>
            </a:fld>
            <a:endParaRPr lang="en-US"/>
          </a:p>
        </p:txBody>
      </p:sp>
    </p:spTree>
    <p:extLst>
      <p:ext uri="{BB962C8B-B14F-4D97-AF65-F5344CB8AC3E}">
        <p14:creationId xmlns:p14="http://schemas.microsoft.com/office/powerpoint/2010/main" val="21765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Advert</a:t>
            </a:r>
            <a:r>
              <a:rPr lang="en-US" baseline="0" dirty="0"/>
              <a:t> “The other WFH job advert mentioned the job was “legitimate”. How bad must an industry be that you have to advertise jobs as legitimate - who ever says “legitimate lawyer job”.</a:t>
            </a:r>
            <a:endParaRPr lang="en-US" dirty="0"/>
          </a:p>
        </p:txBody>
      </p:sp>
    </p:spTree>
    <p:extLst>
      <p:ext uri="{BB962C8B-B14F-4D97-AF65-F5344CB8AC3E}">
        <p14:creationId xmlns:p14="http://schemas.microsoft.com/office/powerpoint/2010/main" val="2429075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2"/>
                </a:solidFill>
              </a:rPr>
              <a:t>Average age is 23, 68% are women, and all have high school but only 39% have tertiary education. Only 15% are married, 9% have children.</a:t>
            </a:r>
          </a:p>
          <a:p>
            <a:endParaRPr lang="en-US" dirty="0"/>
          </a:p>
        </p:txBody>
      </p:sp>
    </p:spTree>
    <p:extLst>
      <p:ext uri="{BB962C8B-B14F-4D97-AF65-F5344CB8AC3E}">
        <p14:creationId xmlns:p14="http://schemas.microsoft.com/office/powerpoint/2010/main" val="2020544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a:solidFill>
                  <a:schemeClr val="tx2"/>
                </a:solidFill>
              </a:rPr>
              <a:t>Average age is 23, 68% are women, and all have high school but only 39% have tertiary education. Only 15% are married, 9% have children.</a:t>
            </a:r>
          </a:p>
          <a:p>
            <a:endParaRPr lang="en-US" dirty="0"/>
          </a:p>
        </p:txBody>
      </p:sp>
    </p:spTree>
    <p:extLst>
      <p:ext uri="{BB962C8B-B14F-4D97-AF65-F5344CB8AC3E}">
        <p14:creationId xmlns:p14="http://schemas.microsoft.com/office/powerpoint/2010/main" val="1144234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James is a SIEPR advisory board member</a:t>
            </a:r>
          </a:p>
        </p:txBody>
      </p:sp>
      <p:sp>
        <p:nvSpPr>
          <p:cNvPr id="4" name="Slide Number Placeholder 3"/>
          <p:cNvSpPr>
            <a:spLocks noGrp="1"/>
          </p:cNvSpPr>
          <p:nvPr>
            <p:ph type="sldNum" sz="quarter" idx="10"/>
          </p:nvPr>
        </p:nvSpPr>
        <p:spPr/>
        <p:txBody>
          <a:bodyPr/>
          <a:lstStyle/>
          <a:p>
            <a:fld id="{48FCCBCF-DFAE-4E15-BF76-A9670D0D2BD0}" type="slidenum">
              <a:rPr lang="en-US" smtClean="0"/>
              <a:t>8</a:t>
            </a:fld>
            <a:endParaRPr lang="en-US"/>
          </a:p>
        </p:txBody>
      </p:sp>
    </p:spTree>
    <p:extLst>
      <p:ext uri="{BB962C8B-B14F-4D97-AF65-F5344CB8AC3E}">
        <p14:creationId xmlns:p14="http://schemas.microsoft.com/office/powerpoint/2010/main" val="225312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Ctrip assumed</a:t>
            </a:r>
            <a:r>
              <a:rPr lang="en-US" baseline="0" dirty="0"/>
              <a:t> in advance productivity would drop – people WFH would watch the Chinese version of Oprah Winfrey or Netflix, play games or run their own side-business. Not work. So they assumed a big drop and were trying to find out how bad the hit to productivity was to evaluate against rent savings. Hence, they were totally amazed by this result – truly stunned!</a:t>
            </a:r>
            <a:endParaRPr lang="en-US" dirty="0"/>
          </a:p>
        </p:txBody>
      </p:sp>
      <p:sp>
        <p:nvSpPr>
          <p:cNvPr id="4" name="Slide Number Placeholder 3"/>
          <p:cNvSpPr>
            <a:spLocks noGrp="1"/>
          </p:cNvSpPr>
          <p:nvPr>
            <p:ph type="sldNum" sz="quarter" idx="10"/>
          </p:nvPr>
        </p:nvSpPr>
        <p:spPr/>
        <p:txBody>
          <a:bodyPr/>
          <a:lstStyle/>
          <a:p>
            <a:fld id="{48FCCBCF-DFAE-4E15-BF76-A9670D0D2BD0}" type="slidenum">
              <a:rPr lang="en-US" smtClean="0"/>
              <a:t>10</a:t>
            </a:fld>
            <a:endParaRPr lang="en-US"/>
          </a:p>
        </p:txBody>
      </p:sp>
    </p:spTree>
    <p:extLst>
      <p:ext uri="{BB962C8B-B14F-4D97-AF65-F5344CB8AC3E}">
        <p14:creationId xmlns:p14="http://schemas.microsoft.com/office/powerpoint/2010/main" val="478966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Annual qui</a:t>
            </a:r>
            <a:r>
              <a:rPr lang="en-US" baseline="0" dirty="0"/>
              <a:t>t rate in Ctrip was 50% (staff lasted on average 2 years) which is about the same as the US average. Hence, this 50% reduction in quit rates took it from 50% down to 25%.</a:t>
            </a:r>
            <a:endParaRPr lang="en-US" dirty="0"/>
          </a:p>
        </p:txBody>
      </p:sp>
      <p:sp>
        <p:nvSpPr>
          <p:cNvPr id="4" name="Slide Number Placeholder 3"/>
          <p:cNvSpPr>
            <a:spLocks noGrp="1"/>
          </p:cNvSpPr>
          <p:nvPr>
            <p:ph type="sldNum" sz="quarter" idx="10"/>
          </p:nvPr>
        </p:nvSpPr>
        <p:spPr/>
        <p:txBody>
          <a:bodyPr/>
          <a:lstStyle/>
          <a:p>
            <a:fld id="{48FCCBCF-DFAE-4E15-BF76-A9670D0D2BD0}" type="slidenum">
              <a:rPr lang="en-US" smtClean="0"/>
              <a:t>13</a:t>
            </a:fld>
            <a:endParaRPr lang="en-US"/>
          </a:p>
        </p:txBody>
      </p:sp>
    </p:spTree>
    <p:extLst>
      <p:ext uri="{BB962C8B-B14F-4D97-AF65-F5344CB8AC3E}">
        <p14:creationId xmlns:p14="http://schemas.microsoft.com/office/powerpoint/2010/main" val="140872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1" y="111154"/>
            <a:ext cx="11717867" cy="892175"/>
          </a:xfrm>
          <a:prstGeom prst="rect">
            <a:avLst/>
          </a:prstGeom>
        </p:spPr>
        <p:txBody>
          <a:bodyPr lIns="0"/>
          <a:lstStyle>
            <a:lvl1pPr marL="0" indent="0" algn="l">
              <a:defRPr sz="2800" b="1">
                <a:latin typeface="+mj-lt"/>
              </a:defRPr>
            </a:lvl1pPr>
          </a:lstStyle>
          <a:p>
            <a:r>
              <a:rPr lang="en-US" dirty="0"/>
              <a:t>Click to edit Master title style</a:t>
            </a:r>
          </a:p>
        </p:txBody>
      </p:sp>
      <p:sp>
        <p:nvSpPr>
          <p:cNvPr id="3" name="Subtitle 2"/>
          <p:cNvSpPr>
            <a:spLocks noGrp="1"/>
          </p:cNvSpPr>
          <p:nvPr>
            <p:ph type="subTitle" idx="1"/>
          </p:nvPr>
        </p:nvSpPr>
        <p:spPr>
          <a:xfrm>
            <a:off x="203200" y="1333500"/>
            <a:ext cx="11785600" cy="5245100"/>
          </a:xfrm>
          <a:prstGeom prst="rect">
            <a:avLst/>
          </a:prstGeom>
        </p:spPr>
        <p:txBody>
          <a:bodyPr lIns="0"/>
          <a:lstStyle>
            <a:lvl1pPr marL="0" indent="0" algn="l">
              <a:buNone/>
              <a:defRPr sz="2400" b="0">
                <a:latin typeface="+mj-l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Slide Number Placeholder 3">
            <a:extLst>
              <a:ext uri="{FF2B5EF4-FFF2-40B4-BE49-F238E27FC236}">
                <a16:creationId xmlns:a16="http://schemas.microsoft.com/office/drawing/2014/main" id="{923D51BB-DFFF-4A8C-8D86-4DE43C33EDE2}"/>
              </a:ext>
            </a:extLst>
          </p:cNvPr>
          <p:cNvSpPr>
            <a:spLocks noGrp="1"/>
          </p:cNvSpPr>
          <p:nvPr>
            <p:ph type="sldNum" sz="quarter" idx="10"/>
          </p:nvPr>
        </p:nvSpPr>
        <p:spPr>
          <a:xfrm>
            <a:off x="11582400" y="6423028"/>
            <a:ext cx="457200" cy="257175"/>
          </a:xfrm>
        </p:spPr>
        <p:txBody>
          <a:bodyPr/>
          <a:lstStyle>
            <a:lvl1pPr>
              <a:defRPr smtClean="0"/>
            </a:lvl1pPr>
          </a:lstStyle>
          <a:p>
            <a:pPr>
              <a:defRPr/>
            </a:pPr>
            <a:fld id="{120183C9-D3D7-47A7-9A8A-B533A89F131A}" type="slidenum">
              <a:rPr lang="en-US"/>
              <a:pPr>
                <a:defRPr/>
              </a:pPr>
              <a:t>‹#›</a:t>
            </a:fld>
            <a:endParaRPr lang="en-US" dirty="0"/>
          </a:p>
        </p:txBody>
      </p:sp>
    </p:spTree>
    <p:extLst>
      <p:ext uri="{BB962C8B-B14F-4D97-AF65-F5344CB8AC3E}">
        <p14:creationId xmlns:p14="http://schemas.microsoft.com/office/powerpoint/2010/main" val="1899288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ctrTitle"/>
          </p:nvPr>
        </p:nvSpPr>
        <p:spPr>
          <a:xfrm>
            <a:off x="203201" y="111154"/>
            <a:ext cx="11717867" cy="892175"/>
          </a:xfrm>
          <a:prstGeom prst="rect">
            <a:avLst/>
          </a:prstGeom>
        </p:spPr>
        <p:txBody>
          <a:bodyPr lIns="0"/>
          <a:lstStyle>
            <a:lvl1pPr marL="0" indent="0" algn="l">
              <a:defRPr sz="2800" b="1">
                <a:latin typeface="+mj-lt"/>
              </a:defRPr>
            </a:lvl1pPr>
          </a:lstStyle>
          <a:p>
            <a:r>
              <a:rPr lang="en-US" dirty="0"/>
              <a:t>Click to edit Master title style</a:t>
            </a:r>
          </a:p>
        </p:txBody>
      </p:sp>
      <p:sp>
        <p:nvSpPr>
          <p:cNvPr id="8" name="Subtitle 2"/>
          <p:cNvSpPr>
            <a:spLocks noGrp="1"/>
          </p:cNvSpPr>
          <p:nvPr>
            <p:ph type="subTitle" idx="1"/>
          </p:nvPr>
        </p:nvSpPr>
        <p:spPr>
          <a:xfrm>
            <a:off x="203200" y="1333500"/>
            <a:ext cx="11785600" cy="5245100"/>
          </a:xfrm>
          <a:prstGeom prst="rect">
            <a:avLst/>
          </a:prstGeom>
        </p:spPr>
        <p:txBody>
          <a:bodyPr lIns="0"/>
          <a:lstStyle>
            <a:lvl1pPr marL="0" indent="0" algn="l">
              <a:buNone/>
              <a:defRPr sz="2400" b="0">
                <a:latin typeface="+mj-lt"/>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Click to edit Master subtitle style</a:t>
            </a:r>
          </a:p>
        </p:txBody>
      </p:sp>
      <p:sp>
        <p:nvSpPr>
          <p:cNvPr id="4" name="Slide Number Placeholder 1">
            <a:extLst>
              <a:ext uri="{FF2B5EF4-FFF2-40B4-BE49-F238E27FC236}">
                <a16:creationId xmlns:a16="http://schemas.microsoft.com/office/drawing/2014/main" id="{1BB3D466-839B-4040-82FA-71828F41E8EE}"/>
              </a:ext>
            </a:extLst>
          </p:cNvPr>
          <p:cNvSpPr>
            <a:spLocks noGrp="1"/>
          </p:cNvSpPr>
          <p:nvPr>
            <p:ph type="sldNum" sz="quarter" idx="10"/>
          </p:nvPr>
        </p:nvSpPr>
        <p:spPr>
          <a:xfrm>
            <a:off x="11436353" y="6423028"/>
            <a:ext cx="603249" cy="257175"/>
          </a:xfrm>
        </p:spPr>
        <p:txBody>
          <a:bodyPr/>
          <a:lstStyle>
            <a:lvl1pPr>
              <a:defRPr smtClean="0"/>
            </a:lvl1pPr>
          </a:lstStyle>
          <a:p>
            <a:pPr>
              <a:defRPr/>
            </a:pPr>
            <a:fld id="{80A7136D-E919-4AA0-B732-79CD46241C2D}" type="slidenum">
              <a:rPr lang="en-US"/>
              <a:pPr>
                <a:defRPr/>
              </a:pPr>
              <a:t>‹#›</a:t>
            </a:fld>
            <a:endParaRPr lang="en-US" dirty="0"/>
          </a:p>
        </p:txBody>
      </p:sp>
    </p:spTree>
    <p:extLst>
      <p:ext uri="{BB962C8B-B14F-4D97-AF65-F5344CB8AC3E}">
        <p14:creationId xmlns:p14="http://schemas.microsoft.com/office/powerpoint/2010/main" val="36802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latin typeface="Calibri" pitchFamily="34" charset="0"/>
                <a:ea typeface="ＭＳ Ｐゴシック" charset="0"/>
                <a:cs typeface="ＭＳ Ｐゴシック" charset="0"/>
              </a:defRPr>
            </a:lvl1pPr>
          </a:lstStyle>
          <a:p>
            <a:pPr>
              <a:defRPr/>
            </a:pPr>
            <a:fld id="{52706E4F-1BA4-4833-9E49-A53905A7DBD2}" type="slidenum">
              <a:rPr lang="en-US"/>
              <a:pPr>
                <a:defRPr/>
              </a:pPr>
              <a:t>‹#›</a:t>
            </a:fld>
            <a:endParaRPr lang="en-US"/>
          </a:p>
        </p:txBody>
      </p:sp>
      <p:sp>
        <p:nvSpPr>
          <p:cNvPr id="7" name="Title 1"/>
          <p:cNvSpPr>
            <a:spLocks noGrp="1"/>
          </p:cNvSpPr>
          <p:nvPr>
            <p:ph type="ctrTitle"/>
          </p:nvPr>
        </p:nvSpPr>
        <p:spPr>
          <a:xfrm>
            <a:off x="406401" y="263552"/>
            <a:ext cx="11717867" cy="892175"/>
          </a:xfrm>
          <a:prstGeom prst="rect">
            <a:avLst/>
          </a:prstGeom>
        </p:spPr>
        <p:txBody>
          <a:bodyPr lIns="0"/>
          <a:lstStyle>
            <a:lvl1pPr marL="0" indent="0" algn="l">
              <a:defRPr sz="2800" b="1">
                <a:latin typeface="Arial" pitchFamily="34" charset="0"/>
                <a:cs typeface="Arial" pitchFamily="34" charset="0"/>
              </a:defRPr>
            </a:lvl1pPr>
          </a:lstStyle>
          <a:p>
            <a:r>
              <a:rPr lang="en-US" dirty="0"/>
              <a:t>Click to edit Master title style</a:t>
            </a:r>
          </a:p>
        </p:txBody>
      </p:sp>
      <p:sp>
        <p:nvSpPr>
          <p:cNvPr id="8" name="Subtitle 2"/>
          <p:cNvSpPr>
            <a:spLocks noGrp="1"/>
          </p:cNvSpPr>
          <p:nvPr>
            <p:ph type="subTitle" idx="1"/>
          </p:nvPr>
        </p:nvSpPr>
        <p:spPr>
          <a:xfrm>
            <a:off x="406400" y="1485900"/>
            <a:ext cx="11785600" cy="5245100"/>
          </a:xfrm>
          <a:prstGeom prst="rect">
            <a:avLst/>
          </a:prstGeom>
        </p:spPr>
        <p:txBody>
          <a:bodyPr lIns="0"/>
          <a:lstStyle>
            <a:lvl1pPr marL="0" indent="0" algn="l">
              <a:buNone/>
              <a:defRPr sz="2400" b="0">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9" name="Slide Number Placeholder 6">
            <a:extLst>
              <a:ext uri="{FF2B5EF4-FFF2-40B4-BE49-F238E27FC236}">
                <a16:creationId xmlns:a16="http://schemas.microsoft.com/office/drawing/2014/main" id="{C181D5F0-565F-44E2-BB44-B923A88586F8}"/>
              </a:ext>
            </a:extLst>
          </p:cNvPr>
          <p:cNvSpPr txBox="1">
            <a:spLocks noChangeArrowheads="1"/>
          </p:cNvSpPr>
          <p:nvPr userDrawn="1"/>
        </p:nvSpPr>
        <p:spPr>
          <a:xfrm>
            <a:off x="11811000" y="6575426"/>
            <a:ext cx="431800" cy="257175"/>
          </a:xfrm>
          <a:prstGeom prst="rect">
            <a:avLst/>
          </a:prstGeom>
          <a:ln/>
        </p:spPr>
        <p:txBody>
          <a:bodyPr lIns="0"/>
          <a:lstStyle>
            <a:defPPr>
              <a:defRPr lang="en-US"/>
            </a:defPPr>
            <a:lvl1pPr algn="l" rtl="0" eaLnBrk="1" fontAlgn="base" hangingPunct="1">
              <a:spcBef>
                <a:spcPct val="0"/>
              </a:spcBef>
              <a:spcAft>
                <a:spcPct val="0"/>
              </a:spcAft>
              <a:defRPr sz="1400" kern="1200">
                <a:solidFill>
                  <a:schemeClr val="tx1"/>
                </a:solidFill>
                <a:latin typeface="+mj-lt"/>
                <a:ea typeface="+mn-ea"/>
                <a:cs typeface="+mn-cs"/>
              </a:defRPr>
            </a:lvl1pPr>
            <a:lvl2pPr marL="4572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defRPr/>
            </a:pPr>
            <a:fld id="{27F65B92-B7BD-456D-B328-D9BE8F44952E}" type="slidenum">
              <a:rPr lang="en-US" sz="1400" smtClean="0"/>
              <a:pPr>
                <a:defRPr/>
              </a:pPr>
              <a:t>‹#›</a:t>
            </a:fld>
            <a:endParaRPr lang="en-US" sz="1400" dirty="0"/>
          </a:p>
        </p:txBody>
      </p:sp>
    </p:spTree>
    <p:extLst>
      <p:ext uri="{BB962C8B-B14F-4D97-AF65-F5344CB8AC3E}">
        <p14:creationId xmlns:p14="http://schemas.microsoft.com/office/powerpoint/2010/main" val="282778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804862"/>
          </a:xfrm>
          <a:prstGeom prst="rect">
            <a:avLst/>
          </a:prstGeom>
        </p:spPr>
        <p:txBody>
          <a:bodyPr/>
          <a:lstStyle>
            <a:lvl1pPr algn="l">
              <a:defRPr b="1">
                <a:latin typeface="+mj-lt"/>
              </a:defRPr>
            </a:lvl1pPr>
          </a:lstStyle>
          <a:p>
            <a:r>
              <a:rPr lang="en-US" dirty="0"/>
              <a:t>Click to edit Master title style</a:t>
            </a:r>
          </a:p>
        </p:txBody>
      </p:sp>
      <p:sp>
        <p:nvSpPr>
          <p:cNvPr id="8" name="Content Placeholder 2"/>
          <p:cNvSpPr>
            <a:spLocks noGrp="1"/>
          </p:cNvSpPr>
          <p:nvPr>
            <p:ph idx="1"/>
          </p:nvPr>
        </p:nvSpPr>
        <p:spPr>
          <a:xfrm>
            <a:off x="609600" y="1600201"/>
            <a:ext cx="10972800" cy="4525963"/>
          </a:xfrm>
          <a:prstGeom prst="rect">
            <a:avLst/>
          </a:prstGeom>
        </p:spPr>
        <p:txBody>
          <a:bodyPr/>
          <a:lstStyle>
            <a:lvl1pPr>
              <a:defRPr sz="2400">
                <a:latin typeface="+mj-lt"/>
              </a:defRPr>
            </a:lvl1pPr>
            <a:lvl2pPr>
              <a:defRPr sz="2400">
                <a:latin typeface="+mj-lt"/>
              </a:defRPr>
            </a:lvl2pPr>
            <a:lvl3pPr>
              <a:defRPr sz="2400">
                <a:latin typeface="+mj-lt"/>
              </a:defRPr>
            </a:lvl3pPr>
            <a:lvl4pPr>
              <a:defRPr sz="2400">
                <a:latin typeface="+mj-lt"/>
              </a:defRPr>
            </a:lvl4pPr>
            <a:lvl5pPr>
              <a:defRPr sz="2400">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5134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804862"/>
          </a:xfrm>
          <a:prstGeom prst="rect">
            <a:avLst/>
          </a:prstGeom>
        </p:spPr>
        <p:txBody>
          <a:bodyPr/>
          <a:lstStyle>
            <a:lvl1pPr algn="l">
              <a:defRPr b="1"/>
            </a:lvl1pPr>
          </a:lstStyle>
          <a:p>
            <a:r>
              <a:rPr lang="en-US" dirty="0"/>
              <a:t>Click to edit Master title style</a:t>
            </a:r>
          </a:p>
        </p:txBody>
      </p:sp>
      <p:sp>
        <p:nvSpPr>
          <p:cNvPr id="8" name="Content Placeholder 2"/>
          <p:cNvSpPr>
            <a:spLocks noGrp="1"/>
          </p:cNvSpPr>
          <p:nvPr>
            <p:ph idx="1"/>
          </p:nvPr>
        </p:nvSpPr>
        <p:spPr>
          <a:xfrm>
            <a:off x="609600" y="1600201"/>
            <a:ext cx="10972800" cy="45259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583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804862"/>
          </a:xfrm>
          <a:prstGeom prst="rect">
            <a:avLst/>
          </a:prstGeom>
        </p:spPr>
        <p:txBody>
          <a:bodyPr/>
          <a:lstStyle>
            <a:lvl1pPr algn="l">
              <a:defRPr b="1"/>
            </a:lvl1pPr>
          </a:lstStyle>
          <a:p>
            <a:r>
              <a:rPr lang="en-US" dirty="0"/>
              <a:t>Click to edit Master title style</a:t>
            </a:r>
          </a:p>
        </p:txBody>
      </p:sp>
      <p:sp>
        <p:nvSpPr>
          <p:cNvPr id="8" name="Content Placeholder 2"/>
          <p:cNvSpPr>
            <a:spLocks noGrp="1"/>
          </p:cNvSpPr>
          <p:nvPr>
            <p:ph idx="1"/>
          </p:nvPr>
        </p:nvSpPr>
        <p:spPr>
          <a:xfrm>
            <a:off x="609600" y="1600201"/>
            <a:ext cx="10972800" cy="45259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8035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274638"/>
            <a:ext cx="10972800" cy="804862"/>
          </a:xfrm>
          <a:prstGeom prst="rect">
            <a:avLst/>
          </a:prstGeom>
        </p:spPr>
        <p:txBody>
          <a:bodyPr/>
          <a:lstStyle>
            <a:lvl1pPr algn="l">
              <a:defRPr b="1"/>
            </a:lvl1pPr>
          </a:lstStyle>
          <a:p>
            <a:r>
              <a:rPr lang="en-US" dirty="0"/>
              <a:t>Click to edit Master title style</a:t>
            </a:r>
          </a:p>
        </p:txBody>
      </p:sp>
      <p:sp>
        <p:nvSpPr>
          <p:cNvPr id="8" name="Content Placeholder 2"/>
          <p:cNvSpPr>
            <a:spLocks noGrp="1"/>
          </p:cNvSpPr>
          <p:nvPr>
            <p:ph idx="1"/>
          </p:nvPr>
        </p:nvSpPr>
        <p:spPr>
          <a:xfrm>
            <a:off x="609600" y="1600201"/>
            <a:ext cx="10972800" cy="4525963"/>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035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181D5F0-565F-44E2-BB44-B923A88586F8}"/>
              </a:ext>
            </a:extLst>
          </p:cNvPr>
          <p:cNvSpPr>
            <a:spLocks noGrp="1" noChangeArrowheads="1"/>
          </p:cNvSpPr>
          <p:nvPr>
            <p:ph type="sldNum" sz="quarter" idx="4"/>
          </p:nvPr>
        </p:nvSpPr>
        <p:spPr>
          <a:xfrm>
            <a:off x="11607800" y="6423028"/>
            <a:ext cx="431800" cy="257175"/>
          </a:xfrm>
          <a:prstGeom prst="rect">
            <a:avLst/>
          </a:prstGeom>
          <a:ln/>
        </p:spPr>
        <p:txBody>
          <a:bodyPr lIns="0"/>
          <a:lstStyle>
            <a:lvl1pPr eaLnBrk="1" hangingPunct="1">
              <a:defRPr sz="1050">
                <a:latin typeface="+mj-lt"/>
              </a:defRPr>
            </a:lvl1pPr>
          </a:lstStyle>
          <a:p>
            <a:pPr>
              <a:defRPr/>
            </a:pPr>
            <a:fld id="{54B950C2-01E5-4E3C-91B4-D23725795C63}" type="slidenum">
              <a:rPr lang="en-US"/>
              <a:pPr>
                <a:defRPr/>
              </a:pPr>
              <a:t>‹#›</a:t>
            </a:fld>
            <a:endParaRPr lang="en-US" dirty="0"/>
          </a:p>
        </p:txBody>
      </p:sp>
    </p:spTree>
    <p:extLst>
      <p:ext uri="{BB962C8B-B14F-4D97-AF65-F5344CB8AC3E}">
        <p14:creationId xmlns:p14="http://schemas.microsoft.com/office/powerpoint/2010/main" val="116466546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8" r:id="rId4"/>
    <p:sldLayoutId id="2147483679" r:id="rId5"/>
    <p:sldLayoutId id="2147483680" r:id="rId6"/>
    <p:sldLayoutId id="2147483681" r:id="rId7"/>
  </p:sldLayoutIdLst>
  <p:hf hdr="0" ftr="0" dt="0"/>
  <p:txStyles>
    <p:titleStyle>
      <a:lvl1pPr algn="ctr" defTabSz="627460" rtl="0" eaLnBrk="0" fontAlgn="base" hangingPunct="0">
        <a:spcBef>
          <a:spcPct val="0"/>
        </a:spcBef>
        <a:spcAft>
          <a:spcPct val="0"/>
        </a:spcAft>
        <a:defRPr sz="3000">
          <a:solidFill>
            <a:schemeClr val="tx2"/>
          </a:solidFill>
          <a:latin typeface="+mj-lt"/>
          <a:ea typeface="+mj-ea"/>
          <a:cs typeface="+mj-cs"/>
        </a:defRPr>
      </a:lvl1pPr>
      <a:lvl2pPr algn="ctr" defTabSz="627460" rtl="0" eaLnBrk="0" fontAlgn="base" hangingPunct="0">
        <a:spcBef>
          <a:spcPct val="0"/>
        </a:spcBef>
        <a:spcAft>
          <a:spcPct val="0"/>
        </a:spcAft>
        <a:defRPr sz="3000">
          <a:solidFill>
            <a:schemeClr val="tx2"/>
          </a:solidFill>
          <a:latin typeface="Arial" pitchFamily="34" charset="0"/>
        </a:defRPr>
      </a:lvl2pPr>
      <a:lvl3pPr algn="ctr" defTabSz="627460" rtl="0" eaLnBrk="0" fontAlgn="base" hangingPunct="0">
        <a:spcBef>
          <a:spcPct val="0"/>
        </a:spcBef>
        <a:spcAft>
          <a:spcPct val="0"/>
        </a:spcAft>
        <a:defRPr sz="3000">
          <a:solidFill>
            <a:schemeClr val="tx2"/>
          </a:solidFill>
          <a:latin typeface="Arial" pitchFamily="34" charset="0"/>
        </a:defRPr>
      </a:lvl3pPr>
      <a:lvl4pPr algn="ctr" defTabSz="627460" rtl="0" eaLnBrk="0" fontAlgn="base" hangingPunct="0">
        <a:spcBef>
          <a:spcPct val="0"/>
        </a:spcBef>
        <a:spcAft>
          <a:spcPct val="0"/>
        </a:spcAft>
        <a:defRPr sz="3000">
          <a:solidFill>
            <a:schemeClr val="tx2"/>
          </a:solidFill>
          <a:latin typeface="Arial" pitchFamily="34" charset="0"/>
        </a:defRPr>
      </a:lvl4pPr>
      <a:lvl5pPr algn="ctr" defTabSz="627460" rtl="0" eaLnBrk="0" fontAlgn="base" hangingPunct="0">
        <a:spcBef>
          <a:spcPct val="0"/>
        </a:spcBef>
        <a:spcAft>
          <a:spcPct val="0"/>
        </a:spcAft>
        <a:defRPr sz="3000">
          <a:solidFill>
            <a:schemeClr val="tx2"/>
          </a:solidFill>
          <a:latin typeface="Arial" pitchFamily="34" charset="0"/>
        </a:defRPr>
      </a:lvl5pPr>
      <a:lvl6pPr marL="342900" algn="ctr" defTabSz="627460" rtl="0" fontAlgn="base">
        <a:spcBef>
          <a:spcPct val="0"/>
        </a:spcBef>
        <a:spcAft>
          <a:spcPct val="0"/>
        </a:spcAft>
        <a:defRPr sz="3000">
          <a:solidFill>
            <a:schemeClr val="tx2"/>
          </a:solidFill>
          <a:latin typeface="Arial" pitchFamily="34" charset="0"/>
        </a:defRPr>
      </a:lvl6pPr>
      <a:lvl7pPr marL="685800" algn="ctr" defTabSz="627460" rtl="0" fontAlgn="base">
        <a:spcBef>
          <a:spcPct val="0"/>
        </a:spcBef>
        <a:spcAft>
          <a:spcPct val="0"/>
        </a:spcAft>
        <a:defRPr sz="3000">
          <a:solidFill>
            <a:schemeClr val="tx2"/>
          </a:solidFill>
          <a:latin typeface="Arial" pitchFamily="34" charset="0"/>
        </a:defRPr>
      </a:lvl7pPr>
      <a:lvl8pPr marL="1028700" algn="ctr" defTabSz="627460" rtl="0" fontAlgn="base">
        <a:spcBef>
          <a:spcPct val="0"/>
        </a:spcBef>
        <a:spcAft>
          <a:spcPct val="0"/>
        </a:spcAft>
        <a:defRPr sz="3000">
          <a:solidFill>
            <a:schemeClr val="tx2"/>
          </a:solidFill>
          <a:latin typeface="Arial" pitchFamily="34" charset="0"/>
        </a:defRPr>
      </a:lvl8pPr>
      <a:lvl9pPr marL="1371600" algn="ctr" defTabSz="627460" rtl="0" fontAlgn="base">
        <a:spcBef>
          <a:spcPct val="0"/>
        </a:spcBef>
        <a:spcAft>
          <a:spcPct val="0"/>
        </a:spcAft>
        <a:defRPr sz="3000">
          <a:solidFill>
            <a:schemeClr val="tx2"/>
          </a:solidFill>
          <a:latin typeface="Arial" pitchFamily="34" charset="0"/>
        </a:defRPr>
      </a:lvl9pPr>
    </p:titleStyle>
    <p:bodyStyle>
      <a:lvl1pPr marL="234554" indent="-234554" algn="l" defTabSz="627460" rtl="0" eaLnBrk="0" fontAlgn="base" hangingPunct="0">
        <a:spcBef>
          <a:spcPct val="20000"/>
        </a:spcBef>
        <a:spcAft>
          <a:spcPct val="0"/>
        </a:spcAft>
        <a:buChar char="•"/>
        <a:defRPr sz="2175">
          <a:solidFill>
            <a:schemeClr val="tx1"/>
          </a:solidFill>
          <a:latin typeface="+mn-lt"/>
          <a:ea typeface="+mn-ea"/>
          <a:cs typeface="+mn-cs"/>
        </a:defRPr>
      </a:lvl1pPr>
      <a:lvl2pPr marL="509588" indent="-195263" algn="l" defTabSz="627460" rtl="0" eaLnBrk="0" fontAlgn="base" hangingPunct="0">
        <a:spcBef>
          <a:spcPct val="20000"/>
        </a:spcBef>
        <a:spcAft>
          <a:spcPct val="0"/>
        </a:spcAft>
        <a:buChar char="–"/>
        <a:defRPr sz="1875">
          <a:solidFill>
            <a:schemeClr val="tx1"/>
          </a:solidFill>
          <a:latin typeface="+mn-lt"/>
        </a:defRPr>
      </a:lvl2pPr>
      <a:lvl3pPr marL="784622" indent="-157163" algn="l" defTabSz="627460" rtl="0" eaLnBrk="0" fontAlgn="base" hangingPunct="0">
        <a:spcBef>
          <a:spcPct val="20000"/>
        </a:spcBef>
        <a:spcAft>
          <a:spcPct val="0"/>
        </a:spcAft>
        <a:buChar char="•"/>
        <a:defRPr sz="1650">
          <a:solidFill>
            <a:schemeClr val="tx1"/>
          </a:solidFill>
          <a:latin typeface="+mn-lt"/>
        </a:defRPr>
      </a:lvl3pPr>
      <a:lvl4pPr marL="1097756" indent="-157163" algn="l" defTabSz="627460" rtl="0" eaLnBrk="0" fontAlgn="base" hangingPunct="0">
        <a:spcBef>
          <a:spcPct val="20000"/>
        </a:spcBef>
        <a:spcAft>
          <a:spcPct val="0"/>
        </a:spcAft>
        <a:buChar char="–"/>
        <a:defRPr sz="1425">
          <a:solidFill>
            <a:schemeClr val="tx1"/>
          </a:solidFill>
          <a:latin typeface="+mn-lt"/>
        </a:defRPr>
      </a:lvl4pPr>
      <a:lvl5pPr marL="1410891" indent="-155972" algn="l" defTabSz="627460" rtl="0" eaLnBrk="0" fontAlgn="base" hangingPunct="0">
        <a:spcBef>
          <a:spcPct val="20000"/>
        </a:spcBef>
        <a:spcAft>
          <a:spcPct val="0"/>
        </a:spcAft>
        <a:buChar char="»"/>
        <a:defRPr sz="1425">
          <a:solidFill>
            <a:schemeClr val="tx1"/>
          </a:solidFill>
          <a:latin typeface="+mn-lt"/>
        </a:defRPr>
      </a:lvl5pPr>
      <a:lvl6pPr marL="1753791" indent="-155972" algn="l" defTabSz="627460" rtl="0" fontAlgn="base">
        <a:spcBef>
          <a:spcPct val="20000"/>
        </a:spcBef>
        <a:spcAft>
          <a:spcPct val="0"/>
        </a:spcAft>
        <a:buChar char="»"/>
        <a:defRPr sz="1425">
          <a:solidFill>
            <a:schemeClr val="tx1"/>
          </a:solidFill>
          <a:latin typeface="+mn-lt"/>
        </a:defRPr>
      </a:lvl6pPr>
      <a:lvl7pPr marL="2096691" indent="-155972" algn="l" defTabSz="627460" rtl="0" fontAlgn="base">
        <a:spcBef>
          <a:spcPct val="20000"/>
        </a:spcBef>
        <a:spcAft>
          <a:spcPct val="0"/>
        </a:spcAft>
        <a:buChar char="»"/>
        <a:defRPr sz="1425">
          <a:solidFill>
            <a:schemeClr val="tx1"/>
          </a:solidFill>
          <a:latin typeface="+mn-lt"/>
        </a:defRPr>
      </a:lvl7pPr>
      <a:lvl8pPr marL="2439591" indent="-155972" algn="l" defTabSz="627460" rtl="0" fontAlgn="base">
        <a:spcBef>
          <a:spcPct val="20000"/>
        </a:spcBef>
        <a:spcAft>
          <a:spcPct val="0"/>
        </a:spcAft>
        <a:buChar char="»"/>
        <a:defRPr sz="1425">
          <a:solidFill>
            <a:schemeClr val="tx1"/>
          </a:solidFill>
          <a:latin typeface="+mn-lt"/>
        </a:defRPr>
      </a:lvl8pPr>
      <a:lvl9pPr marL="2782491" indent="-155972" algn="l" defTabSz="627460" rtl="0" fontAlgn="base">
        <a:spcBef>
          <a:spcPct val="20000"/>
        </a:spcBef>
        <a:spcAft>
          <a:spcPct val="0"/>
        </a:spcAft>
        <a:buChar char="»"/>
        <a:defRPr sz="1425">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bls.gov/news.release/flex2.ht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hyperlink" Target="https://www.bls.gov/news.release/flex2.htm"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5.xml"/><Relationship Id="rId4" Type="http://schemas.openxmlformats.org/officeDocument/2006/relationships/hyperlink" Target="https://www.bls.gov/news.release/flex2.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5.xml"/><Relationship Id="rId4" Type="http://schemas.openxmlformats.org/officeDocument/2006/relationships/hyperlink" Target="https://www.bls.gov/news.release/flex2.ht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ls.gov/news.release/flex2.htm" TargetMode="External"/><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bls.gov/news.release/flex2.htm" TargetMode="External"/><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emf"/><Relationship Id="rId7"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1.gif"/><Relationship Id="rId5" Type="http://schemas.openxmlformats.org/officeDocument/2006/relationships/image" Target="../media/image40.jpeg"/><Relationship Id="rId4" Type="http://schemas.openxmlformats.org/officeDocument/2006/relationships/image" Target="../media/image39.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s://cepr.org/sites/default/files/news/CovidEcon1%20final.pdf" TargetMode="External"/><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hyperlink" Target="mailto:nbloom@stanford.edu"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bls.gov/news.release/flex2.htm" TargetMode="External"/><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rbatlanta.org/blogs/macroblo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povertyactionlab.org/blog/5-18-20/working-remotely-or-remotely-working-best-practices-working-home-post-covid-19" TargetMode="External"/><Relationship Id="rId2" Type="http://schemas.openxmlformats.org/officeDocument/2006/relationships/hyperlink" Target="https://siepr.stanford.edu/research/publications/how-working-home-works-out" TargetMode="Externa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hyperlink" Target="https://nbloom.people.stanford.edu/sites/g/files/sbiybj4746/f/wfh.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file://localhost/Users/Jenny/Dropbox/Ctrip_new/May%20presentation/figure1.jpg" TargetMode="Externa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file://localhost/Users/Jenny/Dropbox/Ctrip_new/May%20presentation/figure3.jpg" TargetMode="Externa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file://localhost/Users/Jenny/Dropbox/Ctrip_new/May%20presentation/figure4.jpg" TargetMode="Externa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19.jpeg"/><Relationship Id="rId5" Type="http://schemas.microsoft.com/office/2007/relationships/hdphoto" Target="../media/hdphoto5.wdp"/><Relationship Id="rId4" Type="http://schemas.openxmlformats.org/officeDocument/2006/relationships/image" Target="../media/image18.jpeg"/><Relationship Id="rId9"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42D4-39E4-4624-BA8C-C949D845F984}"/>
              </a:ext>
            </a:extLst>
          </p:cNvPr>
          <p:cNvSpPr>
            <a:spLocks noGrp="1"/>
          </p:cNvSpPr>
          <p:nvPr>
            <p:ph type="ctrTitle"/>
          </p:nvPr>
        </p:nvSpPr>
        <p:spPr>
          <a:xfrm>
            <a:off x="1253265" y="355673"/>
            <a:ext cx="9640645" cy="1470025"/>
          </a:xfrm>
        </p:spPr>
        <p:txBody>
          <a:bodyPr>
            <a:normAutofit fontScale="90000"/>
          </a:bodyPr>
          <a:lstStyle/>
          <a:p>
            <a:pPr algn="ctr">
              <a:defRPr/>
            </a:pPr>
            <a:r>
              <a:rPr lang="en-US" sz="4400" dirty="0">
                <a:solidFill>
                  <a:srgbClr val="002060"/>
                </a:solidFill>
              </a:rPr>
              <a:t>Trends and Lessons in</a:t>
            </a:r>
            <a:br>
              <a:rPr lang="en-US" sz="4400" dirty="0">
                <a:solidFill>
                  <a:srgbClr val="002060"/>
                </a:solidFill>
              </a:rPr>
            </a:br>
            <a:r>
              <a:rPr lang="en-US" sz="4400" dirty="0">
                <a:solidFill>
                  <a:srgbClr val="002060"/>
                </a:solidFill>
              </a:rPr>
              <a:t>Working From Home</a:t>
            </a:r>
            <a:br>
              <a:rPr lang="en-US" sz="4400" dirty="0">
                <a:solidFill>
                  <a:srgbClr val="002060"/>
                </a:solidFill>
              </a:rPr>
            </a:br>
            <a:br>
              <a:rPr lang="en-US" sz="2700" b="0" dirty="0"/>
            </a:br>
            <a:r>
              <a:rPr lang="en-US" sz="2700" b="0" dirty="0"/>
              <a:t>Nick Bloom (Stanford)</a:t>
            </a:r>
            <a:br>
              <a:rPr lang="en-US" sz="2700" b="0" dirty="0"/>
            </a:br>
            <a:br>
              <a:rPr lang="en-US" sz="2700" b="0" dirty="0"/>
            </a:br>
            <a:r>
              <a:rPr lang="en-US" sz="2700" b="0" dirty="0"/>
              <a:t>OECD, June 2020</a:t>
            </a:r>
            <a:br>
              <a:rPr lang="en-US" sz="2700" b="0" dirty="0"/>
            </a:br>
            <a:br>
              <a:rPr lang="en-US" sz="2400" dirty="0"/>
            </a:br>
            <a:endParaRPr lang="en-US" sz="2700" b="0" dirty="0"/>
          </a:p>
        </p:txBody>
      </p:sp>
      <p:pic>
        <p:nvPicPr>
          <p:cNvPr id="6" name="Picture 4" descr="https://encrypted-tbn0.google.com/images?q=tbn:ANd9GcSfYxcFxxVTWqenPRlk1fyoQD0DlGGhKSUCwX9H52v2Ihic_RF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107386" y="4965412"/>
            <a:ext cx="1970235" cy="1786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98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716" y="90080"/>
            <a:ext cx="11743899" cy="804862"/>
          </a:xfrm>
        </p:spPr>
        <p:txBody>
          <a:bodyPr/>
          <a:lstStyle/>
          <a:p>
            <a:r>
              <a:rPr lang="en-US" dirty="0"/>
              <a:t>First, massive improvement in performance – 13% more output</a:t>
            </a:r>
          </a:p>
        </p:txBody>
      </p:sp>
      <p:grpSp>
        <p:nvGrpSpPr>
          <p:cNvPr id="5" name="Group 4"/>
          <p:cNvGrpSpPr/>
          <p:nvPr/>
        </p:nvGrpSpPr>
        <p:grpSpPr>
          <a:xfrm>
            <a:off x="252484" y="748291"/>
            <a:ext cx="11511886" cy="5952864"/>
            <a:chOff x="1687757" y="748291"/>
            <a:chExt cx="8844776" cy="5952864"/>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2405" y="748291"/>
              <a:ext cx="8770128" cy="5811309"/>
            </a:xfrm>
            <a:prstGeom prst="rect">
              <a:avLst/>
            </a:prstGeom>
          </p:spPr>
        </p:pic>
        <p:sp>
          <p:nvSpPr>
            <p:cNvPr id="6" name="TextBox 5"/>
            <p:cNvSpPr txBox="1"/>
            <p:nvPr/>
          </p:nvSpPr>
          <p:spPr>
            <a:xfrm rot="16200000">
              <a:off x="-406165" y="3194987"/>
              <a:ext cx="4587953"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 Improvement in performance</a:t>
              </a:r>
            </a:p>
          </p:txBody>
        </p:sp>
        <p:sp>
          <p:nvSpPr>
            <p:cNvPr id="7" name="TextBox 6"/>
            <p:cNvSpPr txBox="1"/>
            <p:nvPr/>
          </p:nvSpPr>
          <p:spPr>
            <a:xfrm>
              <a:off x="3306687" y="6301045"/>
              <a:ext cx="5198685"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Weeks after the start of the experiment</a:t>
              </a:r>
            </a:p>
          </p:txBody>
        </p:sp>
      </p:grpSp>
    </p:spTree>
    <p:extLst>
      <p:ext uri="{BB962C8B-B14F-4D97-AF65-F5344CB8AC3E}">
        <p14:creationId xmlns:p14="http://schemas.microsoft.com/office/powerpoint/2010/main" val="392011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97971" y="1572986"/>
            <a:ext cx="3831903" cy="3988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20000"/>
                    </a14:imgEffect>
                  </a14:imgLayer>
                </a14:imgProps>
              </a:ext>
              <a:ext uri="{28A0092B-C50C-407E-A947-70E740481C1C}">
                <a14:useLocalDpi xmlns:a14="http://schemas.microsoft.com/office/drawing/2010/main"/>
              </a:ext>
            </a:extLst>
          </a:blip>
          <a:srcRect t="32780" r="9724"/>
          <a:stretch/>
        </p:blipFill>
        <p:spPr bwMode="auto">
          <a:xfrm>
            <a:off x="3929875" y="1527967"/>
            <a:ext cx="7500125" cy="403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44257" y="27696"/>
            <a:ext cx="11548997" cy="804862"/>
          </a:xfrm>
        </p:spPr>
        <p:txBody>
          <a:bodyPr/>
          <a:lstStyle/>
          <a:p>
            <a:pPr algn="l"/>
            <a:r>
              <a:rPr lang="en-US" b="1" dirty="0"/>
              <a:t>This 13% increase came 3.5% from more calls taken per minute and 9.5% from more minutes on the phone</a:t>
            </a:r>
          </a:p>
        </p:txBody>
      </p:sp>
      <p:sp>
        <p:nvSpPr>
          <p:cNvPr id="10" name="TextBox 9"/>
          <p:cNvSpPr txBox="1"/>
          <p:nvPr/>
        </p:nvSpPr>
        <p:spPr>
          <a:xfrm>
            <a:off x="244257" y="6063026"/>
            <a:ext cx="11736888" cy="584775"/>
          </a:xfrm>
          <a:prstGeom prst="rect">
            <a:avLst/>
          </a:prstGeom>
          <a:noFill/>
        </p:spPr>
        <p:txBody>
          <a:bodyPr wrap="square" rtlCol="0">
            <a:spAutoFit/>
          </a:bodyPr>
          <a:lstStyle/>
          <a:p>
            <a:r>
              <a:rPr lang="en-US" sz="1600" dirty="0">
                <a:solidFill>
                  <a:srgbClr val="000000"/>
                </a:solidFill>
              </a:rPr>
              <a:t>Note: All regressions include a full set of individual and week fixed effects, with standard errors clustered by individual. Treatment=even birthday. Hours worked from log-in data. Outputs in logs (hence 12.2 log point increase is 13% (=exp(0.122)).</a:t>
            </a:r>
          </a:p>
        </p:txBody>
      </p:sp>
      <p:sp>
        <p:nvSpPr>
          <p:cNvPr id="4" name="Rectangle 3">
            <a:extLst>
              <a:ext uri="{FF2B5EF4-FFF2-40B4-BE49-F238E27FC236}">
                <a16:creationId xmlns:a16="http://schemas.microsoft.com/office/drawing/2014/main" id="{2F762576-4705-41F5-A12C-72CBECFADB87}"/>
              </a:ext>
            </a:extLst>
          </p:cNvPr>
          <p:cNvSpPr/>
          <p:nvPr/>
        </p:nvSpPr>
        <p:spPr>
          <a:xfrm>
            <a:off x="293914" y="1415143"/>
            <a:ext cx="11136086" cy="4201886"/>
          </a:xfrm>
          <a:prstGeom prst="rect">
            <a:avLst/>
          </a:prstGeom>
          <a:noFill/>
          <a:ln>
            <a:solidFill>
              <a:srgbClr val="323D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297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5" y="93212"/>
            <a:ext cx="11655469" cy="804862"/>
          </a:xfrm>
        </p:spPr>
        <p:txBody>
          <a:bodyPr/>
          <a:lstStyle/>
          <a:p>
            <a:r>
              <a:rPr lang="en-US" dirty="0"/>
              <a:t>Minutes rose 9.5%, 2/3 due from more hours per day (↑punctuality and ↓tea-breaks) and 1/3 from more days worked (less “sick” days)</a:t>
            </a:r>
          </a:p>
        </p:txBody>
      </p:sp>
      <p:sp>
        <p:nvSpPr>
          <p:cNvPr id="9" name="TextBox 8"/>
          <p:cNvSpPr txBox="1"/>
          <p:nvPr/>
        </p:nvSpPr>
        <p:spPr>
          <a:xfrm>
            <a:off x="200414" y="6118511"/>
            <a:ext cx="11991585" cy="584775"/>
          </a:xfrm>
          <a:prstGeom prst="rect">
            <a:avLst/>
          </a:prstGeom>
          <a:noFill/>
        </p:spPr>
        <p:txBody>
          <a:bodyPr wrap="square" rtlCol="0">
            <a:spAutoFit/>
          </a:bodyPr>
          <a:lstStyle/>
          <a:p>
            <a:r>
              <a:rPr lang="en-US" sz="1600" dirty="0">
                <a:solidFill>
                  <a:srgbClr val="000000"/>
                </a:solidFill>
              </a:rPr>
              <a:t>Note: All regressions include a full set of individual and week fixed effects, with standard errors clustered by individual. Treatment=even birthday. Hours worked from log-in data.</a:t>
            </a:r>
          </a:p>
        </p:txBody>
      </p:sp>
      <p:pic>
        <p:nvPicPr>
          <p:cNvPr id="3" name="Picture 2"/>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200414" y="1520590"/>
            <a:ext cx="11561787" cy="36088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8379911" y="1941191"/>
            <a:ext cx="3382289" cy="3282162"/>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a:solidFill>
                <a:srgbClr val="000000"/>
              </a:solidFill>
            </a:endParaRPr>
          </a:p>
        </p:txBody>
      </p:sp>
    </p:spTree>
    <p:extLst>
      <p:ext uri="{BB962C8B-B14F-4D97-AF65-F5344CB8AC3E}">
        <p14:creationId xmlns:p14="http://schemas.microsoft.com/office/powerpoint/2010/main" val="3067183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946" y="-17225"/>
            <a:ext cx="8753337" cy="609462"/>
          </a:xfrm>
        </p:spPr>
        <p:txBody>
          <a:bodyPr>
            <a:noAutofit/>
          </a:bodyPr>
          <a:lstStyle/>
          <a:p>
            <a:pPr algn="l"/>
            <a:r>
              <a:rPr lang="en-US" dirty="0"/>
              <a:t>Second, quit rates drop by 50%</a:t>
            </a:r>
          </a:p>
        </p:txBody>
      </p:sp>
      <p:grpSp>
        <p:nvGrpSpPr>
          <p:cNvPr id="3" name="Group 2"/>
          <p:cNvGrpSpPr/>
          <p:nvPr/>
        </p:nvGrpSpPr>
        <p:grpSpPr>
          <a:xfrm>
            <a:off x="354842" y="693519"/>
            <a:ext cx="11238931" cy="6007636"/>
            <a:chOff x="1555506" y="693519"/>
            <a:chExt cx="8766887" cy="6007636"/>
          </a:xfrm>
        </p:grpSpPr>
        <p:grpSp>
          <p:nvGrpSpPr>
            <p:cNvPr id="6" name="Group 4"/>
            <p:cNvGrpSpPr>
              <a:grpSpLocks noChangeAspect="1"/>
            </p:cNvGrpSpPr>
            <p:nvPr/>
          </p:nvGrpSpPr>
          <p:grpSpPr bwMode="auto">
            <a:xfrm>
              <a:off x="1896329" y="693519"/>
              <a:ext cx="8426064" cy="5721834"/>
              <a:chOff x="234" y="396"/>
              <a:chExt cx="5080" cy="3645"/>
            </a:xfrm>
          </p:grpSpPr>
          <p:grpSp>
            <p:nvGrpSpPr>
              <p:cNvPr id="7" name="Group 205"/>
              <p:cNvGrpSpPr>
                <a:grpSpLocks/>
              </p:cNvGrpSpPr>
              <p:nvPr/>
            </p:nvGrpSpPr>
            <p:grpSpPr bwMode="auto">
              <a:xfrm>
                <a:off x="662" y="736"/>
                <a:ext cx="4483" cy="2831"/>
                <a:chOff x="662" y="736"/>
                <a:chExt cx="4483" cy="2831"/>
              </a:xfrm>
            </p:grpSpPr>
            <p:sp>
              <p:nvSpPr>
                <p:cNvPr id="264" name="Freeform 9"/>
                <p:cNvSpPr>
                  <a:spLocks/>
                </p:cNvSpPr>
                <p:nvPr/>
              </p:nvSpPr>
              <p:spPr bwMode="auto">
                <a:xfrm>
                  <a:off x="698" y="1273"/>
                  <a:ext cx="4411" cy="2252"/>
                </a:xfrm>
                <a:custGeom>
                  <a:avLst/>
                  <a:gdLst>
                    <a:gd name="T0" fmla="*/ 0 w 1355"/>
                    <a:gd name="T1" fmla="*/ 692 h 692"/>
                    <a:gd name="T2" fmla="*/ 37 w 1355"/>
                    <a:gd name="T3" fmla="*/ 658 h 692"/>
                    <a:gd name="T4" fmla="*/ 73 w 1355"/>
                    <a:gd name="T5" fmla="*/ 625 h 692"/>
                    <a:gd name="T6" fmla="*/ 110 w 1355"/>
                    <a:gd name="T7" fmla="*/ 625 h 692"/>
                    <a:gd name="T8" fmla="*/ 147 w 1355"/>
                    <a:gd name="T9" fmla="*/ 574 h 692"/>
                    <a:gd name="T10" fmla="*/ 183 w 1355"/>
                    <a:gd name="T11" fmla="*/ 557 h 692"/>
                    <a:gd name="T12" fmla="*/ 220 w 1355"/>
                    <a:gd name="T13" fmla="*/ 557 h 692"/>
                    <a:gd name="T14" fmla="*/ 256 w 1355"/>
                    <a:gd name="T15" fmla="*/ 540 h 692"/>
                    <a:gd name="T16" fmla="*/ 293 w 1355"/>
                    <a:gd name="T17" fmla="*/ 523 h 692"/>
                    <a:gd name="T18" fmla="*/ 330 w 1355"/>
                    <a:gd name="T19" fmla="*/ 523 h 692"/>
                    <a:gd name="T20" fmla="*/ 366 w 1355"/>
                    <a:gd name="T21" fmla="*/ 490 h 692"/>
                    <a:gd name="T22" fmla="*/ 403 w 1355"/>
                    <a:gd name="T23" fmla="*/ 456 h 692"/>
                    <a:gd name="T24" fmla="*/ 439 w 1355"/>
                    <a:gd name="T25" fmla="*/ 439 h 692"/>
                    <a:gd name="T26" fmla="*/ 476 w 1355"/>
                    <a:gd name="T27" fmla="*/ 388 h 692"/>
                    <a:gd name="T28" fmla="*/ 513 w 1355"/>
                    <a:gd name="T29" fmla="*/ 354 h 692"/>
                    <a:gd name="T30" fmla="*/ 549 w 1355"/>
                    <a:gd name="T31" fmla="*/ 354 h 692"/>
                    <a:gd name="T32" fmla="*/ 586 w 1355"/>
                    <a:gd name="T33" fmla="*/ 321 h 692"/>
                    <a:gd name="T34" fmla="*/ 623 w 1355"/>
                    <a:gd name="T35" fmla="*/ 287 h 692"/>
                    <a:gd name="T36" fmla="*/ 659 w 1355"/>
                    <a:gd name="T37" fmla="*/ 253 h 692"/>
                    <a:gd name="T38" fmla="*/ 696 w 1355"/>
                    <a:gd name="T39" fmla="*/ 253 h 692"/>
                    <a:gd name="T40" fmla="*/ 732 w 1355"/>
                    <a:gd name="T41" fmla="*/ 236 h 692"/>
                    <a:gd name="T42" fmla="*/ 769 w 1355"/>
                    <a:gd name="T43" fmla="*/ 236 h 692"/>
                    <a:gd name="T44" fmla="*/ 806 w 1355"/>
                    <a:gd name="T45" fmla="*/ 236 h 692"/>
                    <a:gd name="T46" fmla="*/ 842 w 1355"/>
                    <a:gd name="T47" fmla="*/ 236 h 692"/>
                    <a:gd name="T48" fmla="*/ 879 w 1355"/>
                    <a:gd name="T49" fmla="*/ 236 h 692"/>
                    <a:gd name="T50" fmla="*/ 916 w 1355"/>
                    <a:gd name="T51" fmla="*/ 219 h 692"/>
                    <a:gd name="T52" fmla="*/ 952 w 1355"/>
                    <a:gd name="T53" fmla="*/ 203 h 692"/>
                    <a:gd name="T54" fmla="*/ 989 w 1355"/>
                    <a:gd name="T55" fmla="*/ 169 h 692"/>
                    <a:gd name="T56" fmla="*/ 1025 w 1355"/>
                    <a:gd name="T57" fmla="*/ 118 h 692"/>
                    <a:gd name="T58" fmla="*/ 1062 w 1355"/>
                    <a:gd name="T59" fmla="*/ 118 h 692"/>
                    <a:gd name="T60" fmla="*/ 1099 w 1355"/>
                    <a:gd name="T61" fmla="*/ 118 h 692"/>
                    <a:gd name="T62" fmla="*/ 1135 w 1355"/>
                    <a:gd name="T63" fmla="*/ 118 h 692"/>
                    <a:gd name="T64" fmla="*/ 1172 w 1355"/>
                    <a:gd name="T65" fmla="*/ 118 h 692"/>
                    <a:gd name="T66" fmla="*/ 1208 w 1355"/>
                    <a:gd name="T67" fmla="*/ 118 h 692"/>
                    <a:gd name="T68" fmla="*/ 1245 w 1355"/>
                    <a:gd name="T69" fmla="*/ 51 h 692"/>
                    <a:gd name="T70" fmla="*/ 1282 w 1355"/>
                    <a:gd name="T71" fmla="*/ 34 h 692"/>
                    <a:gd name="T72" fmla="*/ 1318 w 1355"/>
                    <a:gd name="T73" fmla="*/ 34 h 692"/>
                    <a:gd name="T74" fmla="*/ 1355 w 1355"/>
                    <a:gd name="T7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5" h="692">
                      <a:moveTo>
                        <a:pt x="0" y="692"/>
                      </a:moveTo>
                      <a:lnTo>
                        <a:pt x="37" y="658"/>
                      </a:lnTo>
                      <a:lnTo>
                        <a:pt x="73" y="625"/>
                      </a:lnTo>
                      <a:lnTo>
                        <a:pt x="110" y="625"/>
                      </a:lnTo>
                      <a:lnTo>
                        <a:pt x="147" y="574"/>
                      </a:lnTo>
                      <a:lnTo>
                        <a:pt x="183" y="557"/>
                      </a:lnTo>
                      <a:lnTo>
                        <a:pt x="220" y="557"/>
                      </a:lnTo>
                      <a:lnTo>
                        <a:pt x="256" y="540"/>
                      </a:lnTo>
                      <a:lnTo>
                        <a:pt x="293" y="523"/>
                      </a:lnTo>
                      <a:lnTo>
                        <a:pt x="330" y="523"/>
                      </a:lnTo>
                      <a:lnTo>
                        <a:pt x="366" y="490"/>
                      </a:lnTo>
                      <a:lnTo>
                        <a:pt x="403" y="456"/>
                      </a:lnTo>
                      <a:lnTo>
                        <a:pt x="439" y="439"/>
                      </a:lnTo>
                      <a:lnTo>
                        <a:pt x="476" y="388"/>
                      </a:lnTo>
                      <a:lnTo>
                        <a:pt x="513" y="354"/>
                      </a:lnTo>
                      <a:lnTo>
                        <a:pt x="549" y="354"/>
                      </a:lnTo>
                      <a:lnTo>
                        <a:pt x="586" y="321"/>
                      </a:lnTo>
                      <a:lnTo>
                        <a:pt x="623" y="287"/>
                      </a:lnTo>
                      <a:lnTo>
                        <a:pt x="659" y="253"/>
                      </a:lnTo>
                      <a:lnTo>
                        <a:pt x="696" y="253"/>
                      </a:lnTo>
                      <a:lnTo>
                        <a:pt x="732" y="236"/>
                      </a:lnTo>
                      <a:lnTo>
                        <a:pt x="769" y="236"/>
                      </a:lnTo>
                      <a:lnTo>
                        <a:pt x="806" y="236"/>
                      </a:lnTo>
                      <a:lnTo>
                        <a:pt x="842" y="236"/>
                      </a:lnTo>
                      <a:lnTo>
                        <a:pt x="879" y="236"/>
                      </a:lnTo>
                      <a:lnTo>
                        <a:pt x="916" y="219"/>
                      </a:lnTo>
                      <a:lnTo>
                        <a:pt x="952" y="203"/>
                      </a:lnTo>
                      <a:lnTo>
                        <a:pt x="989" y="169"/>
                      </a:lnTo>
                      <a:lnTo>
                        <a:pt x="1025" y="118"/>
                      </a:lnTo>
                      <a:lnTo>
                        <a:pt x="1062" y="118"/>
                      </a:lnTo>
                      <a:lnTo>
                        <a:pt x="1099" y="118"/>
                      </a:lnTo>
                      <a:lnTo>
                        <a:pt x="1135" y="118"/>
                      </a:lnTo>
                      <a:lnTo>
                        <a:pt x="1172" y="118"/>
                      </a:lnTo>
                      <a:lnTo>
                        <a:pt x="1208" y="118"/>
                      </a:lnTo>
                      <a:lnTo>
                        <a:pt x="1245" y="51"/>
                      </a:lnTo>
                      <a:lnTo>
                        <a:pt x="1282" y="34"/>
                      </a:lnTo>
                      <a:lnTo>
                        <a:pt x="1318" y="34"/>
                      </a:lnTo>
                      <a:lnTo>
                        <a:pt x="1355" y="0"/>
                      </a:lnTo>
                    </a:path>
                  </a:pathLst>
                </a:custGeom>
                <a:noFill/>
                <a:ln w="13">
                  <a:solidFill>
                    <a:srgbClr val="1A476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5" name="Oval 10"/>
                <p:cNvSpPr>
                  <a:spLocks noChangeArrowheads="1"/>
                </p:cNvSpPr>
                <p:nvPr/>
              </p:nvSpPr>
              <p:spPr bwMode="auto">
                <a:xfrm>
                  <a:off x="669" y="3496"/>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6" name="Oval 11"/>
                <p:cNvSpPr>
                  <a:spLocks noChangeArrowheads="1"/>
                </p:cNvSpPr>
                <p:nvPr/>
              </p:nvSpPr>
              <p:spPr bwMode="auto">
                <a:xfrm>
                  <a:off x="789" y="3385"/>
                  <a:ext cx="59"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7" name="Oval 12"/>
                <p:cNvSpPr>
                  <a:spLocks noChangeArrowheads="1"/>
                </p:cNvSpPr>
                <p:nvPr/>
              </p:nvSpPr>
              <p:spPr bwMode="auto">
                <a:xfrm>
                  <a:off x="906" y="3278"/>
                  <a:ext cx="59"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8" name="Oval 13"/>
                <p:cNvSpPr>
                  <a:spLocks noChangeArrowheads="1"/>
                </p:cNvSpPr>
                <p:nvPr/>
              </p:nvSpPr>
              <p:spPr bwMode="auto">
                <a:xfrm>
                  <a:off x="1027" y="3278"/>
                  <a:ext cx="55"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9" name="Oval 14"/>
                <p:cNvSpPr>
                  <a:spLocks noChangeArrowheads="1"/>
                </p:cNvSpPr>
                <p:nvPr/>
              </p:nvSpPr>
              <p:spPr bwMode="auto">
                <a:xfrm>
                  <a:off x="1147" y="3112"/>
                  <a:ext cx="56"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0" name="Oval 15"/>
                <p:cNvSpPr>
                  <a:spLocks noChangeArrowheads="1"/>
                </p:cNvSpPr>
                <p:nvPr/>
              </p:nvSpPr>
              <p:spPr bwMode="auto">
                <a:xfrm>
                  <a:off x="1264" y="3056"/>
                  <a:ext cx="59"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1" name="Oval 16"/>
                <p:cNvSpPr>
                  <a:spLocks noChangeArrowheads="1"/>
                </p:cNvSpPr>
                <p:nvPr/>
              </p:nvSpPr>
              <p:spPr bwMode="auto">
                <a:xfrm>
                  <a:off x="1385" y="3056"/>
                  <a:ext cx="58"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2" name="Oval 17"/>
                <p:cNvSpPr>
                  <a:spLocks noChangeArrowheads="1"/>
                </p:cNvSpPr>
                <p:nvPr/>
              </p:nvSpPr>
              <p:spPr bwMode="auto">
                <a:xfrm>
                  <a:off x="1502" y="3001"/>
                  <a:ext cx="55"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3" name="Oval 18"/>
                <p:cNvSpPr>
                  <a:spLocks noChangeArrowheads="1"/>
                </p:cNvSpPr>
                <p:nvPr/>
              </p:nvSpPr>
              <p:spPr bwMode="auto">
                <a:xfrm>
                  <a:off x="1623" y="2946"/>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4" name="Oval 19"/>
                <p:cNvSpPr>
                  <a:spLocks noChangeArrowheads="1"/>
                </p:cNvSpPr>
                <p:nvPr/>
              </p:nvSpPr>
              <p:spPr bwMode="auto">
                <a:xfrm>
                  <a:off x="1743" y="2946"/>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5" name="Oval 20"/>
                <p:cNvSpPr>
                  <a:spLocks noChangeArrowheads="1"/>
                </p:cNvSpPr>
                <p:nvPr/>
              </p:nvSpPr>
              <p:spPr bwMode="auto">
                <a:xfrm>
                  <a:off x="1860" y="2838"/>
                  <a:ext cx="59" cy="56"/>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6" name="Oval 21"/>
                <p:cNvSpPr>
                  <a:spLocks noChangeArrowheads="1"/>
                </p:cNvSpPr>
                <p:nvPr/>
              </p:nvSpPr>
              <p:spPr bwMode="auto">
                <a:xfrm>
                  <a:off x="1981" y="2728"/>
                  <a:ext cx="58"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7" name="Oval 22"/>
                <p:cNvSpPr>
                  <a:spLocks noChangeArrowheads="1"/>
                </p:cNvSpPr>
                <p:nvPr/>
              </p:nvSpPr>
              <p:spPr bwMode="auto">
                <a:xfrm>
                  <a:off x="2098" y="2672"/>
                  <a:ext cx="55"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8" name="Oval 23"/>
                <p:cNvSpPr>
                  <a:spLocks noChangeArrowheads="1"/>
                </p:cNvSpPr>
                <p:nvPr/>
              </p:nvSpPr>
              <p:spPr bwMode="auto">
                <a:xfrm>
                  <a:off x="2218" y="2506"/>
                  <a:ext cx="56"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79" name="Oval 24"/>
                <p:cNvSpPr>
                  <a:spLocks noChangeArrowheads="1"/>
                </p:cNvSpPr>
                <p:nvPr/>
              </p:nvSpPr>
              <p:spPr bwMode="auto">
                <a:xfrm>
                  <a:off x="2339" y="2396"/>
                  <a:ext cx="58"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0" name="Oval 25"/>
                <p:cNvSpPr>
                  <a:spLocks noChangeArrowheads="1"/>
                </p:cNvSpPr>
                <p:nvPr/>
              </p:nvSpPr>
              <p:spPr bwMode="auto">
                <a:xfrm>
                  <a:off x="2456" y="2396"/>
                  <a:ext cx="58"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1" name="Oval 26"/>
                <p:cNvSpPr>
                  <a:spLocks noChangeArrowheads="1"/>
                </p:cNvSpPr>
                <p:nvPr/>
              </p:nvSpPr>
              <p:spPr bwMode="auto">
                <a:xfrm>
                  <a:off x="2576" y="2288"/>
                  <a:ext cx="56" cy="56"/>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2" name="Oval 27"/>
                <p:cNvSpPr>
                  <a:spLocks noChangeArrowheads="1"/>
                </p:cNvSpPr>
                <p:nvPr/>
              </p:nvSpPr>
              <p:spPr bwMode="auto">
                <a:xfrm>
                  <a:off x="2697" y="2178"/>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3" name="Oval 28"/>
                <p:cNvSpPr>
                  <a:spLocks noChangeArrowheads="1"/>
                </p:cNvSpPr>
                <p:nvPr/>
              </p:nvSpPr>
              <p:spPr bwMode="auto">
                <a:xfrm>
                  <a:off x="2814" y="2067"/>
                  <a:ext cx="55"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4" name="Oval 29"/>
                <p:cNvSpPr>
                  <a:spLocks noChangeArrowheads="1"/>
                </p:cNvSpPr>
                <p:nvPr/>
              </p:nvSpPr>
              <p:spPr bwMode="auto">
                <a:xfrm>
                  <a:off x="2934" y="2067"/>
                  <a:ext cx="59"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5" name="Oval 30"/>
                <p:cNvSpPr>
                  <a:spLocks noChangeArrowheads="1"/>
                </p:cNvSpPr>
                <p:nvPr/>
              </p:nvSpPr>
              <p:spPr bwMode="auto">
                <a:xfrm>
                  <a:off x="3052" y="2012"/>
                  <a:ext cx="58"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6" name="Oval 31"/>
                <p:cNvSpPr>
                  <a:spLocks noChangeArrowheads="1"/>
                </p:cNvSpPr>
                <p:nvPr/>
              </p:nvSpPr>
              <p:spPr bwMode="auto">
                <a:xfrm>
                  <a:off x="3172" y="2012"/>
                  <a:ext cx="55"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7" name="Oval 32"/>
                <p:cNvSpPr>
                  <a:spLocks noChangeArrowheads="1"/>
                </p:cNvSpPr>
                <p:nvPr/>
              </p:nvSpPr>
              <p:spPr bwMode="auto">
                <a:xfrm>
                  <a:off x="3292" y="2012"/>
                  <a:ext cx="56"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8" name="Oval 33"/>
                <p:cNvSpPr>
                  <a:spLocks noChangeArrowheads="1"/>
                </p:cNvSpPr>
                <p:nvPr/>
              </p:nvSpPr>
              <p:spPr bwMode="auto">
                <a:xfrm>
                  <a:off x="3410" y="2012"/>
                  <a:ext cx="58"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9" name="Oval 34"/>
                <p:cNvSpPr>
                  <a:spLocks noChangeArrowheads="1"/>
                </p:cNvSpPr>
                <p:nvPr/>
              </p:nvSpPr>
              <p:spPr bwMode="auto">
                <a:xfrm>
                  <a:off x="3530" y="2012"/>
                  <a:ext cx="59"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0" name="Oval 35"/>
                <p:cNvSpPr>
                  <a:spLocks noChangeArrowheads="1"/>
                </p:cNvSpPr>
                <p:nvPr/>
              </p:nvSpPr>
              <p:spPr bwMode="auto">
                <a:xfrm>
                  <a:off x="3650" y="1956"/>
                  <a:ext cx="56" cy="59"/>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1" name="Oval 36"/>
                <p:cNvSpPr>
                  <a:spLocks noChangeArrowheads="1"/>
                </p:cNvSpPr>
                <p:nvPr/>
              </p:nvSpPr>
              <p:spPr bwMode="auto">
                <a:xfrm>
                  <a:off x="3768" y="1904"/>
                  <a:ext cx="55" cy="56"/>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2" name="Oval 37"/>
                <p:cNvSpPr>
                  <a:spLocks noChangeArrowheads="1"/>
                </p:cNvSpPr>
                <p:nvPr/>
              </p:nvSpPr>
              <p:spPr bwMode="auto">
                <a:xfrm>
                  <a:off x="3888" y="1794"/>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3" name="Oval 38"/>
                <p:cNvSpPr>
                  <a:spLocks noChangeArrowheads="1"/>
                </p:cNvSpPr>
                <p:nvPr/>
              </p:nvSpPr>
              <p:spPr bwMode="auto">
                <a:xfrm>
                  <a:off x="4005" y="1628"/>
                  <a:ext cx="59"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4" name="Oval 39"/>
                <p:cNvSpPr>
                  <a:spLocks noChangeArrowheads="1"/>
                </p:cNvSpPr>
                <p:nvPr/>
              </p:nvSpPr>
              <p:spPr bwMode="auto">
                <a:xfrm>
                  <a:off x="4126" y="1628"/>
                  <a:ext cx="58"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5" name="Oval 40"/>
                <p:cNvSpPr>
                  <a:spLocks noChangeArrowheads="1"/>
                </p:cNvSpPr>
                <p:nvPr/>
              </p:nvSpPr>
              <p:spPr bwMode="auto">
                <a:xfrm>
                  <a:off x="4246" y="1628"/>
                  <a:ext cx="55"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6" name="Oval 41"/>
                <p:cNvSpPr>
                  <a:spLocks noChangeArrowheads="1"/>
                </p:cNvSpPr>
                <p:nvPr/>
              </p:nvSpPr>
              <p:spPr bwMode="auto">
                <a:xfrm>
                  <a:off x="4363" y="1628"/>
                  <a:ext cx="56"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7" name="Oval 42"/>
                <p:cNvSpPr>
                  <a:spLocks noChangeArrowheads="1"/>
                </p:cNvSpPr>
                <p:nvPr/>
              </p:nvSpPr>
              <p:spPr bwMode="auto">
                <a:xfrm>
                  <a:off x="4484" y="1628"/>
                  <a:ext cx="58"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8" name="Oval 43"/>
                <p:cNvSpPr>
                  <a:spLocks noChangeArrowheads="1"/>
                </p:cNvSpPr>
                <p:nvPr/>
              </p:nvSpPr>
              <p:spPr bwMode="auto">
                <a:xfrm>
                  <a:off x="4601" y="1628"/>
                  <a:ext cx="59"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99" name="Oval 44"/>
                <p:cNvSpPr>
                  <a:spLocks noChangeArrowheads="1"/>
                </p:cNvSpPr>
                <p:nvPr/>
              </p:nvSpPr>
              <p:spPr bwMode="auto">
                <a:xfrm>
                  <a:off x="4721" y="1410"/>
                  <a:ext cx="56" cy="58"/>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0" name="Oval 45"/>
                <p:cNvSpPr>
                  <a:spLocks noChangeArrowheads="1"/>
                </p:cNvSpPr>
                <p:nvPr/>
              </p:nvSpPr>
              <p:spPr bwMode="auto">
                <a:xfrm>
                  <a:off x="4842" y="1354"/>
                  <a:ext cx="55" cy="56"/>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1" name="Oval 46"/>
                <p:cNvSpPr>
                  <a:spLocks noChangeArrowheads="1"/>
                </p:cNvSpPr>
                <p:nvPr/>
              </p:nvSpPr>
              <p:spPr bwMode="auto">
                <a:xfrm>
                  <a:off x="4959" y="1354"/>
                  <a:ext cx="55" cy="56"/>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2" name="Oval 47"/>
                <p:cNvSpPr>
                  <a:spLocks noChangeArrowheads="1"/>
                </p:cNvSpPr>
                <p:nvPr/>
              </p:nvSpPr>
              <p:spPr bwMode="auto">
                <a:xfrm>
                  <a:off x="5079" y="1244"/>
                  <a:ext cx="59" cy="55"/>
                </a:xfrm>
                <a:prstGeom prst="ellipse">
                  <a:avLst/>
                </a:prstGeom>
                <a:solidFill>
                  <a:srgbClr val="1A476F"/>
                </a:solidFill>
                <a:ln w="13">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3" name="Freeform 48"/>
                <p:cNvSpPr>
                  <a:spLocks/>
                </p:cNvSpPr>
                <p:nvPr/>
              </p:nvSpPr>
              <p:spPr bwMode="auto">
                <a:xfrm>
                  <a:off x="698" y="2568"/>
                  <a:ext cx="4411" cy="957"/>
                </a:xfrm>
                <a:custGeom>
                  <a:avLst/>
                  <a:gdLst>
                    <a:gd name="T0" fmla="*/ 0 w 1355"/>
                    <a:gd name="T1" fmla="*/ 294 h 294"/>
                    <a:gd name="T2" fmla="*/ 37 w 1355"/>
                    <a:gd name="T3" fmla="*/ 294 h 294"/>
                    <a:gd name="T4" fmla="*/ 73 w 1355"/>
                    <a:gd name="T5" fmla="*/ 294 h 294"/>
                    <a:gd name="T6" fmla="*/ 110 w 1355"/>
                    <a:gd name="T7" fmla="*/ 294 h 294"/>
                    <a:gd name="T8" fmla="*/ 147 w 1355"/>
                    <a:gd name="T9" fmla="*/ 279 h 294"/>
                    <a:gd name="T10" fmla="*/ 183 w 1355"/>
                    <a:gd name="T11" fmla="*/ 263 h 294"/>
                    <a:gd name="T12" fmla="*/ 220 w 1355"/>
                    <a:gd name="T13" fmla="*/ 248 h 294"/>
                    <a:gd name="T14" fmla="*/ 256 w 1355"/>
                    <a:gd name="T15" fmla="*/ 248 h 294"/>
                    <a:gd name="T16" fmla="*/ 293 w 1355"/>
                    <a:gd name="T17" fmla="*/ 232 h 294"/>
                    <a:gd name="T18" fmla="*/ 330 w 1355"/>
                    <a:gd name="T19" fmla="*/ 232 h 294"/>
                    <a:gd name="T20" fmla="*/ 366 w 1355"/>
                    <a:gd name="T21" fmla="*/ 232 h 294"/>
                    <a:gd name="T22" fmla="*/ 403 w 1355"/>
                    <a:gd name="T23" fmla="*/ 217 h 294"/>
                    <a:gd name="T24" fmla="*/ 439 w 1355"/>
                    <a:gd name="T25" fmla="*/ 201 h 294"/>
                    <a:gd name="T26" fmla="*/ 476 w 1355"/>
                    <a:gd name="T27" fmla="*/ 170 h 294"/>
                    <a:gd name="T28" fmla="*/ 513 w 1355"/>
                    <a:gd name="T29" fmla="*/ 170 h 294"/>
                    <a:gd name="T30" fmla="*/ 549 w 1355"/>
                    <a:gd name="T31" fmla="*/ 155 h 294"/>
                    <a:gd name="T32" fmla="*/ 586 w 1355"/>
                    <a:gd name="T33" fmla="*/ 139 h 294"/>
                    <a:gd name="T34" fmla="*/ 623 w 1355"/>
                    <a:gd name="T35" fmla="*/ 124 h 294"/>
                    <a:gd name="T36" fmla="*/ 659 w 1355"/>
                    <a:gd name="T37" fmla="*/ 124 h 294"/>
                    <a:gd name="T38" fmla="*/ 696 w 1355"/>
                    <a:gd name="T39" fmla="*/ 108 h 294"/>
                    <a:gd name="T40" fmla="*/ 732 w 1355"/>
                    <a:gd name="T41" fmla="*/ 77 h 294"/>
                    <a:gd name="T42" fmla="*/ 769 w 1355"/>
                    <a:gd name="T43" fmla="*/ 77 h 294"/>
                    <a:gd name="T44" fmla="*/ 806 w 1355"/>
                    <a:gd name="T45" fmla="*/ 77 h 294"/>
                    <a:gd name="T46" fmla="*/ 842 w 1355"/>
                    <a:gd name="T47" fmla="*/ 62 h 294"/>
                    <a:gd name="T48" fmla="*/ 879 w 1355"/>
                    <a:gd name="T49" fmla="*/ 46 h 294"/>
                    <a:gd name="T50" fmla="*/ 916 w 1355"/>
                    <a:gd name="T51" fmla="*/ 46 h 294"/>
                    <a:gd name="T52" fmla="*/ 952 w 1355"/>
                    <a:gd name="T53" fmla="*/ 46 h 294"/>
                    <a:gd name="T54" fmla="*/ 989 w 1355"/>
                    <a:gd name="T55" fmla="*/ 31 h 294"/>
                    <a:gd name="T56" fmla="*/ 1025 w 1355"/>
                    <a:gd name="T57" fmla="*/ 31 h 294"/>
                    <a:gd name="T58" fmla="*/ 1062 w 1355"/>
                    <a:gd name="T59" fmla="*/ 31 h 294"/>
                    <a:gd name="T60" fmla="*/ 1099 w 1355"/>
                    <a:gd name="T61" fmla="*/ 31 h 294"/>
                    <a:gd name="T62" fmla="*/ 1135 w 1355"/>
                    <a:gd name="T63" fmla="*/ 31 h 294"/>
                    <a:gd name="T64" fmla="*/ 1172 w 1355"/>
                    <a:gd name="T65" fmla="*/ 31 h 294"/>
                    <a:gd name="T66" fmla="*/ 1208 w 1355"/>
                    <a:gd name="T67" fmla="*/ 15 h 294"/>
                    <a:gd name="T68" fmla="*/ 1245 w 1355"/>
                    <a:gd name="T69" fmla="*/ 15 h 294"/>
                    <a:gd name="T70" fmla="*/ 1282 w 1355"/>
                    <a:gd name="T71" fmla="*/ 0 h 294"/>
                    <a:gd name="T72" fmla="*/ 1318 w 1355"/>
                    <a:gd name="T73" fmla="*/ 0 h 294"/>
                    <a:gd name="T74" fmla="*/ 1355 w 1355"/>
                    <a:gd name="T75"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55" h="294">
                      <a:moveTo>
                        <a:pt x="0" y="294"/>
                      </a:moveTo>
                      <a:lnTo>
                        <a:pt x="37" y="294"/>
                      </a:lnTo>
                      <a:lnTo>
                        <a:pt x="73" y="294"/>
                      </a:lnTo>
                      <a:lnTo>
                        <a:pt x="110" y="294"/>
                      </a:lnTo>
                      <a:lnTo>
                        <a:pt x="147" y="279"/>
                      </a:lnTo>
                      <a:lnTo>
                        <a:pt x="183" y="263"/>
                      </a:lnTo>
                      <a:lnTo>
                        <a:pt x="220" y="248"/>
                      </a:lnTo>
                      <a:lnTo>
                        <a:pt x="256" y="248"/>
                      </a:lnTo>
                      <a:lnTo>
                        <a:pt x="293" y="232"/>
                      </a:lnTo>
                      <a:lnTo>
                        <a:pt x="330" y="232"/>
                      </a:lnTo>
                      <a:lnTo>
                        <a:pt x="366" y="232"/>
                      </a:lnTo>
                      <a:lnTo>
                        <a:pt x="403" y="217"/>
                      </a:lnTo>
                      <a:lnTo>
                        <a:pt x="439" y="201"/>
                      </a:lnTo>
                      <a:lnTo>
                        <a:pt x="476" y="170"/>
                      </a:lnTo>
                      <a:lnTo>
                        <a:pt x="513" y="170"/>
                      </a:lnTo>
                      <a:lnTo>
                        <a:pt x="549" y="155"/>
                      </a:lnTo>
                      <a:lnTo>
                        <a:pt x="586" y="139"/>
                      </a:lnTo>
                      <a:lnTo>
                        <a:pt x="623" y="124"/>
                      </a:lnTo>
                      <a:lnTo>
                        <a:pt x="659" y="124"/>
                      </a:lnTo>
                      <a:lnTo>
                        <a:pt x="696" y="108"/>
                      </a:lnTo>
                      <a:lnTo>
                        <a:pt x="732" y="77"/>
                      </a:lnTo>
                      <a:lnTo>
                        <a:pt x="769" y="77"/>
                      </a:lnTo>
                      <a:lnTo>
                        <a:pt x="806" y="77"/>
                      </a:lnTo>
                      <a:lnTo>
                        <a:pt x="842" y="62"/>
                      </a:lnTo>
                      <a:lnTo>
                        <a:pt x="879" y="46"/>
                      </a:lnTo>
                      <a:lnTo>
                        <a:pt x="916" y="46"/>
                      </a:lnTo>
                      <a:lnTo>
                        <a:pt x="952" y="46"/>
                      </a:lnTo>
                      <a:lnTo>
                        <a:pt x="989" y="31"/>
                      </a:lnTo>
                      <a:lnTo>
                        <a:pt x="1025" y="31"/>
                      </a:lnTo>
                      <a:lnTo>
                        <a:pt x="1062" y="31"/>
                      </a:lnTo>
                      <a:lnTo>
                        <a:pt x="1099" y="31"/>
                      </a:lnTo>
                      <a:lnTo>
                        <a:pt x="1135" y="31"/>
                      </a:lnTo>
                      <a:lnTo>
                        <a:pt x="1172" y="31"/>
                      </a:lnTo>
                      <a:lnTo>
                        <a:pt x="1208" y="15"/>
                      </a:lnTo>
                      <a:lnTo>
                        <a:pt x="1245" y="15"/>
                      </a:lnTo>
                      <a:lnTo>
                        <a:pt x="1282" y="0"/>
                      </a:lnTo>
                      <a:lnTo>
                        <a:pt x="1318" y="0"/>
                      </a:lnTo>
                      <a:lnTo>
                        <a:pt x="1355" y="0"/>
                      </a:lnTo>
                    </a:path>
                  </a:pathLst>
                </a:custGeom>
                <a:noFill/>
                <a:ln w="13">
                  <a:solidFill>
                    <a:srgbClr val="90353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4" name="Freeform 49"/>
                <p:cNvSpPr>
                  <a:spLocks/>
                </p:cNvSpPr>
                <p:nvPr/>
              </p:nvSpPr>
              <p:spPr bwMode="auto">
                <a:xfrm>
                  <a:off x="662" y="3486"/>
                  <a:ext cx="72" cy="58"/>
                </a:xfrm>
                <a:custGeom>
                  <a:avLst/>
                  <a:gdLst>
                    <a:gd name="T0" fmla="*/ 36 w 72"/>
                    <a:gd name="T1" fmla="*/ 0 h 58"/>
                    <a:gd name="T2" fmla="*/ 0 w 72"/>
                    <a:gd name="T3" fmla="*/ 58 h 58"/>
                    <a:gd name="T4" fmla="*/ 72 w 72"/>
                    <a:gd name="T5" fmla="*/ 58 h 58"/>
                    <a:gd name="T6" fmla="*/ 36 w 72"/>
                    <a:gd name="T7" fmla="*/ 0 h 58"/>
                  </a:gdLst>
                  <a:ahLst/>
                  <a:cxnLst>
                    <a:cxn ang="0">
                      <a:pos x="T0" y="T1"/>
                    </a:cxn>
                    <a:cxn ang="0">
                      <a:pos x="T2" y="T3"/>
                    </a:cxn>
                    <a:cxn ang="0">
                      <a:pos x="T4" y="T5"/>
                    </a:cxn>
                    <a:cxn ang="0">
                      <a:pos x="T6" y="T7"/>
                    </a:cxn>
                  </a:cxnLst>
                  <a:rect l="0" t="0" r="r" b="b"/>
                  <a:pathLst>
                    <a:path w="72" h="58">
                      <a:moveTo>
                        <a:pt x="36" y="0"/>
                      </a:moveTo>
                      <a:lnTo>
                        <a:pt x="0" y="58"/>
                      </a:lnTo>
                      <a:lnTo>
                        <a:pt x="72"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5" name="Freeform 50"/>
                <p:cNvSpPr>
                  <a:spLocks/>
                </p:cNvSpPr>
                <p:nvPr/>
              </p:nvSpPr>
              <p:spPr bwMode="auto">
                <a:xfrm>
                  <a:off x="783" y="3486"/>
                  <a:ext cx="68" cy="58"/>
                </a:xfrm>
                <a:custGeom>
                  <a:avLst/>
                  <a:gdLst>
                    <a:gd name="T0" fmla="*/ 35 w 68"/>
                    <a:gd name="T1" fmla="*/ 0 h 58"/>
                    <a:gd name="T2" fmla="*/ 0 w 68"/>
                    <a:gd name="T3" fmla="*/ 58 h 58"/>
                    <a:gd name="T4" fmla="*/ 68 w 68"/>
                    <a:gd name="T5" fmla="*/ 58 h 58"/>
                    <a:gd name="T6" fmla="*/ 35 w 68"/>
                    <a:gd name="T7" fmla="*/ 0 h 58"/>
                  </a:gdLst>
                  <a:ahLst/>
                  <a:cxnLst>
                    <a:cxn ang="0">
                      <a:pos x="T0" y="T1"/>
                    </a:cxn>
                    <a:cxn ang="0">
                      <a:pos x="T2" y="T3"/>
                    </a:cxn>
                    <a:cxn ang="0">
                      <a:pos x="T4" y="T5"/>
                    </a:cxn>
                    <a:cxn ang="0">
                      <a:pos x="T6" y="T7"/>
                    </a:cxn>
                  </a:cxnLst>
                  <a:rect l="0" t="0" r="r" b="b"/>
                  <a:pathLst>
                    <a:path w="68" h="58">
                      <a:moveTo>
                        <a:pt x="35" y="0"/>
                      </a:moveTo>
                      <a:lnTo>
                        <a:pt x="0" y="58"/>
                      </a:lnTo>
                      <a:lnTo>
                        <a:pt x="68" y="58"/>
                      </a:lnTo>
                      <a:lnTo>
                        <a:pt x="35"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6" name="Freeform 51"/>
                <p:cNvSpPr>
                  <a:spLocks/>
                </p:cNvSpPr>
                <p:nvPr/>
              </p:nvSpPr>
              <p:spPr bwMode="auto">
                <a:xfrm>
                  <a:off x="903" y="3486"/>
                  <a:ext cx="68" cy="58"/>
                </a:xfrm>
                <a:custGeom>
                  <a:avLst/>
                  <a:gdLst>
                    <a:gd name="T0" fmla="*/ 33 w 68"/>
                    <a:gd name="T1" fmla="*/ 0 h 58"/>
                    <a:gd name="T2" fmla="*/ 0 w 68"/>
                    <a:gd name="T3" fmla="*/ 58 h 58"/>
                    <a:gd name="T4" fmla="*/ 68 w 68"/>
                    <a:gd name="T5" fmla="*/ 58 h 58"/>
                    <a:gd name="T6" fmla="*/ 33 w 68"/>
                    <a:gd name="T7" fmla="*/ 0 h 58"/>
                  </a:gdLst>
                  <a:ahLst/>
                  <a:cxnLst>
                    <a:cxn ang="0">
                      <a:pos x="T0" y="T1"/>
                    </a:cxn>
                    <a:cxn ang="0">
                      <a:pos x="T2" y="T3"/>
                    </a:cxn>
                    <a:cxn ang="0">
                      <a:pos x="T4" y="T5"/>
                    </a:cxn>
                    <a:cxn ang="0">
                      <a:pos x="T6" y="T7"/>
                    </a:cxn>
                  </a:cxnLst>
                  <a:rect l="0" t="0" r="r" b="b"/>
                  <a:pathLst>
                    <a:path w="68" h="58">
                      <a:moveTo>
                        <a:pt x="33" y="0"/>
                      </a:moveTo>
                      <a:lnTo>
                        <a:pt x="0" y="58"/>
                      </a:lnTo>
                      <a:lnTo>
                        <a:pt x="68" y="58"/>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7" name="Freeform 52"/>
                <p:cNvSpPr>
                  <a:spLocks/>
                </p:cNvSpPr>
                <p:nvPr/>
              </p:nvSpPr>
              <p:spPr bwMode="auto">
                <a:xfrm>
                  <a:off x="1020" y="3486"/>
                  <a:ext cx="72" cy="58"/>
                </a:xfrm>
                <a:custGeom>
                  <a:avLst/>
                  <a:gdLst>
                    <a:gd name="T0" fmla="*/ 36 w 72"/>
                    <a:gd name="T1" fmla="*/ 0 h 58"/>
                    <a:gd name="T2" fmla="*/ 0 w 72"/>
                    <a:gd name="T3" fmla="*/ 58 h 58"/>
                    <a:gd name="T4" fmla="*/ 72 w 72"/>
                    <a:gd name="T5" fmla="*/ 58 h 58"/>
                    <a:gd name="T6" fmla="*/ 36 w 72"/>
                    <a:gd name="T7" fmla="*/ 0 h 58"/>
                  </a:gdLst>
                  <a:ahLst/>
                  <a:cxnLst>
                    <a:cxn ang="0">
                      <a:pos x="T0" y="T1"/>
                    </a:cxn>
                    <a:cxn ang="0">
                      <a:pos x="T2" y="T3"/>
                    </a:cxn>
                    <a:cxn ang="0">
                      <a:pos x="T4" y="T5"/>
                    </a:cxn>
                    <a:cxn ang="0">
                      <a:pos x="T6" y="T7"/>
                    </a:cxn>
                  </a:cxnLst>
                  <a:rect l="0" t="0" r="r" b="b"/>
                  <a:pathLst>
                    <a:path w="72" h="58">
                      <a:moveTo>
                        <a:pt x="36" y="0"/>
                      </a:moveTo>
                      <a:lnTo>
                        <a:pt x="0" y="58"/>
                      </a:lnTo>
                      <a:lnTo>
                        <a:pt x="72"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8" name="Freeform 53"/>
                <p:cNvSpPr>
                  <a:spLocks/>
                </p:cNvSpPr>
                <p:nvPr/>
              </p:nvSpPr>
              <p:spPr bwMode="auto">
                <a:xfrm>
                  <a:off x="1141" y="3434"/>
                  <a:ext cx="68" cy="62"/>
                </a:xfrm>
                <a:custGeom>
                  <a:avLst/>
                  <a:gdLst>
                    <a:gd name="T0" fmla="*/ 36 w 68"/>
                    <a:gd name="T1" fmla="*/ 0 h 62"/>
                    <a:gd name="T2" fmla="*/ 0 w 68"/>
                    <a:gd name="T3" fmla="*/ 62 h 62"/>
                    <a:gd name="T4" fmla="*/ 68 w 68"/>
                    <a:gd name="T5" fmla="*/ 62 h 62"/>
                    <a:gd name="T6" fmla="*/ 36 w 68"/>
                    <a:gd name="T7" fmla="*/ 0 h 62"/>
                  </a:gdLst>
                  <a:ahLst/>
                  <a:cxnLst>
                    <a:cxn ang="0">
                      <a:pos x="T0" y="T1"/>
                    </a:cxn>
                    <a:cxn ang="0">
                      <a:pos x="T2" y="T3"/>
                    </a:cxn>
                    <a:cxn ang="0">
                      <a:pos x="T4" y="T5"/>
                    </a:cxn>
                    <a:cxn ang="0">
                      <a:pos x="T6" y="T7"/>
                    </a:cxn>
                  </a:cxnLst>
                  <a:rect l="0" t="0" r="r" b="b"/>
                  <a:pathLst>
                    <a:path w="68" h="62">
                      <a:moveTo>
                        <a:pt x="36" y="0"/>
                      </a:moveTo>
                      <a:lnTo>
                        <a:pt x="0" y="62"/>
                      </a:lnTo>
                      <a:lnTo>
                        <a:pt x="68" y="62"/>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9" name="Freeform 54"/>
                <p:cNvSpPr>
                  <a:spLocks/>
                </p:cNvSpPr>
                <p:nvPr/>
              </p:nvSpPr>
              <p:spPr bwMode="auto">
                <a:xfrm>
                  <a:off x="1261" y="3385"/>
                  <a:ext cx="69" cy="59"/>
                </a:xfrm>
                <a:custGeom>
                  <a:avLst/>
                  <a:gdLst>
                    <a:gd name="T0" fmla="*/ 33 w 69"/>
                    <a:gd name="T1" fmla="*/ 0 h 59"/>
                    <a:gd name="T2" fmla="*/ 0 w 69"/>
                    <a:gd name="T3" fmla="*/ 59 h 59"/>
                    <a:gd name="T4" fmla="*/ 69 w 69"/>
                    <a:gd name="T5" fmla="*/ 59 h 59"/>
                    <a:gd name="T6" fmla="*/ 33 w 69"/>
                    <a:gd name="T7" fmla="*/ 0 h 59"/>
                  </a:gdLst>
                  <a:ahLst/>
                  <a:cxnLst>
                    <a:cxn ang="0">
                      <a:pos x="T0" y="T1"/>
                    </a:cxn>
                    <a:cxn ang="0">
                      <a:pos x="T2" y="T3"/>
                    </a:cxn>
                    <a:cxn ang="0">
                      <a:pos x="T4" y="T5"/>
                    </a:cxn>
                    <a:cxn ang="0">
                      <a:pos x="T6" y="T7"/>
                    </a:cxn>
                  </a:cxnLst>
                  <a:rect l="0" t="0" r="r" b="b"/>
                  <a:pathLst>
                    <a:path w="69" h="59">
                      <a:moveTo>
                        <a:pt x="33" y="0"/>
                      </a:moveTo>
                      <a:lnTo>
                        <a:pt x="0" y="59"/>
                      </a:lnTo>
                      <a:lnTo>
                        <a:pt x="69" y="59"/>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0" name="Freeform 55"/>
                <p:cNvSpPr>
                  <a:spLocks/>
                </p:cNvSpPr>
                <p:nvPr/>
              </p:nvSpPr>
              <p:spPr bwMode="auto">
                <a:xfrm>
                  <a:off x="1378" y="3333"/>
                  <a:ext cx="69" cy="62"/>
                </a:xfrm>
                <a:custGeom>
                  <a:avLst/>
                  <a:gdLst>
                    <a:gd name="T0" fmla="*/ 36 w 69"/>
                    <a:gd name="T1" fmla="*/ 0 h 62"/>
                    <a:gd name="T2" fmla="*/ 0 w 69"/>
                    <a:gd name="T3" fmla="*/ 62 h 62"/>
                    <a:gd name="T4" fmla="*/ 69 w 69"/>
                    <a:gd name="T5" fmla="*/ 62 h 62"/>
                    <a:gd name="T6" fmla="*/ 36 w 69"/>
                    <a:gd name="T7" fmla="*/ 0 h 62"/>
                  </a:gdLst>
                  <a:ahLst/>
                  <a:cxnLst>
                    <a:cxn ang="0">
                      <a:pos x="T0" y="T1"/>
                    </a:cxn>
                    <a:cxn ang="0">
                      <a:pos x="T2" y="T3"/>
                    </a:cxn>
                    <a:cxn ang="0">
                      <a:pos x="T4" y="T5"/>
                    </a:cxn>
                    <a:cxn ang="0">
                      <a:pos x="T6" y="T7"/>
                    </a:cxn>
                  </a:cxnLst>
                  <a:rect l="0" t="0" r="r" b="b"/>
                  <a:pathLst>
                    <a:path w="69" h="62">
                      <a:moveTo>
                        <a:pt x="36" y="0"/>
                      </a:moveTo>
                      <a:lnTo>
                        <a:pt x="0" y="62"/>
                      </a:lnTo>
                      <a:lnTo>
                        <a:pt x="69" y="62"/>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1" name="Freeform 56"/>
                <p:cNvSpPr>
                  <a:spLocks/>
                </p:cNvSpPr>
                <p:nvPr/>
              </p:nvSpPr>
              <p:spPr bwMode="auto">
                <a:xfrm>
                  <a:off x="1499" y="3333"/>
                  <a:ext cx="68" cy="62"/>
                </a:xfrm>
                <a:custGeom>
                  <a:avLst/>
                  <a:gdLst>
                    <a:gd name="T0" fmla="*/ 32 w 68"/>
                    <a:gd name="T1" fmla="*/ 0 h 62"/>
                    <a:gd name="T2" fmla="*/ 0 w 68"/>
                    <a:gd name="T3" fmla="*/ 62 h 62"/>
                    <a:gd name="T4" fmla="*/ 68 w 68"/>
                    <a:gd name="T5" fmla="*/ 62 h 62"/>
                    <a:gd name="T6" fmla="*/ 32 w 68"/>
                    <a:gd name="T7" fmla="*/ 0 h 62"/>
                  </a:gdLst>
                  <a:ahLst/>
                  <a:cxnLst>
                    <a:cxn ang="0">
                      <a:pos x="T0" y="T1"/>
                    </a:cxn>
                    <a:cxn ang="0">
                      <a:pos x="T2" y="T3"/>
                    </a:cxn>
                    <a:cxn ang="0">
                      <a:pos x="T4" y="T5"/>
                    </a:cxn>
                    <a:cxn ang="0">
                      <a:pos x="T6" y="T7"/>
                    </a:cxn>
                  </a:cxnLst>
                  <a:rect l="0" t="0" r="r" b="b"/>
                  <a:pathLst>
                    <a:path w="68" h="62">
                      <a:moveTo>
                        <a:pt x="32" y="0"/>
                      </a:moveTo>
                      <a:lnTo>
                        <a:pt x="0" y="62"/>
                      </a:lnTo>
                      <a:lnTo>
                        <a:pt x="68" y="62"/>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2" name="Freeform 57"/>
                <p:cNvSpPr>
                  <a:spLocks/>
                </p:cNvSpPr>
                <p:nvPr/>
              </p:nvSpPr>
              <p:spPr bwMode="auto">
                <a:xfrm>
                  <a:off x="1616" y="3284"/>
                  <a:ext cx="72" cy="59"/>
                </a:xfrm>
                <a:custGeom>
                  <a:avLst/>
                  <a:gdLst>
                    <a:gd name="T0" fmla="*/ 36 w 72"/>
                    <a:gd name="T1" fmla="*/ 0 h 59"/>
                    <a:gd name="T2" fmla="*/ 0 w 72"/>
                    <a:gd name="T3" fmla="*/ 59 h 59"/>
                    <a:gd name="T4" fmla="*/ 72 w 72"/>
                    <a:gd name="T5" fmla="*/ 59 h 59"/>
                    <a:gd name="T6" fmla="*/ 36 w 72"/>
                    <a:gd name="T7" fmla="*/ 0 h 59"/>
                  </a:gdLst>
                  <a:ahLst/>
                  <a:cxnLst>
                    <a:cxn ang="0">
                      <a:pos x="T0" y="T1"/>
                    </a:cxn>
                    <a:cxn ang="0">
                      <a:pos x="T2" y="T3"/>
                    </a:cxn>
                    <a:cxn ang="0">
                      <a:pos x="T4" y="T5"/>
                    </a:cxn>
                    <a:cxn ang="0">
                      <a:pos x="T6" y="T7"/>
                    </a:cxn>
                  </a:cxnLst>
                  <a:rect l="0" t="0" r="r" b="b"/>
                  <a:pathLst>
                    <a:path w="72" h="59">
                      <a:moveTo>
                        <a:pt x="36" y="0"/>
                      </a:moveTo>
                      <a:lnTo>
                        <a:pt x="0" y="59"/>
                      </a:lnTo>
                      <a:lnTo>
                        <a:pt x="72"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3" name="Freeform 58"/>
                <p:cNvSpPr>
                  <a:spLocks/>
                </p:cNvSpPr>
                <p:nvPr/>
              </p:nvSpPr>
              <p:spPr bwMode="auto">
                <a:xfrm>
                  <a:off x="1736" y="3284"/>
                  <a:ext cx="69" cy="59"/>
                </a:xfrm>
                <a:custGeom>
                  <a:avLst/>
                  <a:gdLst>
                    <a:gd name="T0" fmla="*/ 36 w 69"/>
                    <a:gd name="T1" fmla="*/ 0 h 59"/>
                    <a:gd name="T2" fmla="*/ 0 w 69"/>
                    <a:gd name="T3" fmla="*/ 59 h 59"/>
                    <a:gd name="T4" fmla="*/ 69 w 69"/>
                    <a:gd name="T5" fmla="*/ 59 h 59"/>
                    <a:gd name="T6" fmla="*/ 36 w 69"/>
                    <a:gd name="T7" fmla="*/ 0 h 59"/>
                  </a:gdLst>
                  <a:ahLst/>
                  <a:cxnLst>
                    <a:cxn ang="0">
                      <a:pos x="T0" y="T1"/>
                    </a:cxn>
                    <a:cxn ang="0">
                      <a:pos x="T2" y="T3"/>
                    </a:cxn>
                    <a:cxn ang="0">
                      <a:pos x="T4" y="T5"/>
                    </a:cxn>
                    <a:cxn ang="0">
                      <a:pos x="T6" y="T7"/>
                    </a:cxn>
                  </a:cxnLst>
                  <a:rect l="0" t="0" r="r" b="b"/>
                  <a:pathLst>
                    <a:path w="69" h="59">
                      <a:moveTo>
                        <a:pt x="36" y="0"/>
                      </a:moveTo>
                      <a:lnTo>
                        <a:pt x="0" y="59"/>
                      </a:lnTo>
                      <a:lnTo>
                        <a:pt x="69"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4" name="Freeform 59"/>
                <p:cNvSpPr>
                  <a:spLocks/>
                </p:cNvSpPr>
                <p:nvPr/>
              </p:nvSpPr>
              <p:spPr bwMode="auto">
                <a:xfrm>
                  <a:off x="1857" y="3284"/>
                  <a:ext cx="68" cy="59"/>
                </a:xfrm>
                <a:custGeom>
                  <a:avLst/>
                  <a:gdLst>
                    <a:gd name="T0" fmla="*/ 32 w 68"/>
                    <a:gd name="T1" fmla="*/ 0 h 59"/>
                    <a:gd name="T2" fmla="*/ 0 w 68"/>
                    <a:gd name="T3" fmla="*/ 59 h 59"/>
                    <a:gd name="T4" fmla="*/ 68 w 68"/>
                    <a:gd name="T5" fmla="*/ 59 h 59"/>
                    <a:gd name="T6" fmla="*/ 32 w 68"/>
                    <a:gd name="T7" fmla="*/ 0 h 59"/>
                  </a:gdLst>
                  <a:ahLst/>
                  <a:cxnLst>
                    <a:cxn ang="0">
                      <a:pos x="T0" y="T1"/>
                    </a:cxn>
                    <a:cxn ang="0">
                      <a:pos x="T2" y="T3"/>
                    </a:cxn>
                    <a:cxn ang="0">
                      <a:pos x="T4" y="T5"/>
                    </a:cxn>
                    <a:cxn ang="0">
                      <a:pos x="T6" y="T7"/>
                    </a:cxn>
                  </a:cxnLst>
                  <a:rect l="0" t="0" r="r" b="b"/>
                  <a:pathLst>
                    <a:path w="68" h="59">
                      <a:moveTo>
                        <a:pt x="32" y="0"/>
                      </a:moveTo>
                      <a:lnTo>
                        <a:pt x="0" y="59"/>
                      </a:lnTo>
                      <a:lnTo>
                        <a:pt x="68" y="59"/>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5" name="Freeform 60"/>
                <p:cNvSpPr>
                  <a:spLocks/>
                </p:cNvSpPr>
                <p:nvPr/>
              </p:nvSpPr>
              <p:spPr bwMode="auto">
                <a:xfrm>
                  <a:off x="1974" y="3232"/>
                  <a:ext cx="72" cy="62"/>
                </a:xfrm>
                <a:custGeom>
                  <a:avLst/>
                  <a:gdLst>
                    <a:gd name="T0" fmla="*/ 36 w 72"/>
                    <a:gd name="T1" fmla="*/ 0 h 62"/>
                    <a:gd name="T2" fmla="*/ 0 w 72"/>
                    <a:gd name="T3" fmla="*/ 62 h 62"/>
                    <a:gd name="T4" fmla="*/ 72 w 72"/>
                    <a:gd name="T5" fmla="*/ 62 h 62"/>
                    <a:gd name="T6" fmla="*/ 36 w 72"/>
                    <a:gd name="T7" fmla="*/ 0 h 62"/>
                  </a:gdLst>
                  <a:ahLst/>
                  <a:cxnLst>
                    <a:cxn ang="0">
                      <a:pos x="T0" y="T1"/>
                    </a:cxn>
                    <a:cxn ang="0">
                      <a:pos x="T2" y="T3"/>
                    </a:cxn>
                    <a:cxn ang="0">
                      <a:pos x="T4" y="T5"/>
                    </a:cxn>
                    <a:cxn ang="0">
                      <a:pos x="T6" y="T7"/>
                    </a:cxn>
                  </a:cxnLst>
                  <a:rect l="0" t="0" r="r" b="b"/>
                  <a:pathLst>
                    <a:path w="72" h="62">
                      <a:moveTo>
                        <a:pt x="36" y="0"/>
                      </a:moveTo>
                      <a:lnTo>
                        <a:pt x="0" y="62"/>
                      </a:lnTo>
                      <a:lnTo>
                        <a:pt x="72" y="62"/>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6" name="Freeform 61"/>
                <p:cNvSpPr>
                  <a:spLocks/>
                </p:cNvSpPr>
                <p:nvPr/>
              </p:nvSpPr>
              <p:spPr bwMode="auto">
                <a:xfrm>
                  <a:off x="2094" y="3183"/>
                  <a:ext cx="69" cy="59"/>
                </a:xfrm>
                <a:custGeom>
                  <a:avLst/>
                  <a:gdLst>
                    <a:gd name="T0" fmla="*/ 33 w 69"/>
                    <a:gd name="T1" fmla="*/ 0 h 59"/>
                    <a:gd name="T2" fmla="*/ 0 w 69"/>
                    <a:gd name="T3" fmla="*/ 59 h 59"/>
                    <a:gd name="T4" fmla="*/ 69 w 69"/>
                    <a:gd name="T5" fmla="*/ 59 h 59"/>
                    <a:gd name="T6" fmla="*/ 33 w 69"/>
                    <a:gd name="T7" fmla="*/ 0 h 59"/>
                  </a:gdLst>
                  <a:ahLst/>
                  <a:cxnLst>
                    <a:cxn ang="0">
                      <a:pos x="T0" y="T1"/>
                    </a:cxn>
                    <a:cxn ang="0">
                      <a:pos x="T2" y="T3"/>
                    </a:cxn>
                    <a:cxn ang="0">
                      <a:pos x="T4" y="T5"/>
                    </a:cxn>
                    <a:cxn ang="0">
                      <a:pos x="T6" y="T7"/>
                    </a:cxn>
                  </a:cxnLst>
                  <a:rect l="0" t="0" r="r" b="b"/>
                  <a:pathLst>
                    <a:path w="69" h="59">
                      <a:moveTo>
                        <a:pt x="33" y="0"/>
                      </a:moveTo>
                      <a:lnTo>
                        <a:pt x="0" y="59"/>
                      </a:lnTo>
                      <a:lnTo>
                        <a:pt x="69" y="59"/>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7" name="Freeform 62"/>
                <p:cNvSpPr>
                  <a:spLocks/>
                </p:cNvSpPr>
                <p:nvPr/>
              </p:nvSpPr>
              <p:spPr bwMode="auto">
                <a:xfrm>
                  <a:off x="2212" y="3082"/>
                  <a:ext cx="71" cy="59"/>
                </a:xfrm>
                <a:custGeom>
                  <a:avLst/>
                  <a:gdLst>
                    <a:gd name="T0" fmla="*/ 35 w 71"/>
                    <a:gd name="T1" fmla="*/ 0 h 59"/>
                    <a:gd name="T2" fmla="*/ 0 w 71"/>
                    <a:gd name="T3" fmla="*/ 59 h 59"/>
                    <a:gd name="T4" fmla="*/ 71 w 71"/>
                    <a:gd name="T5" fmla="*/ 59 h 59"/>
                    <a:gd name="T6" fmla="*/ 35 w 71"/>
                    <a:gd name="T7" fmla="*/ 0 h 59"/>
                  </a:gdLst>
                  <a:ahLst/>
                  <a:cxnLst>
                    <a:cxn ang="0">
                      <a:pos x="T0" y="T1"/>
                    </a:cxn>
                    <a:cxn ang="0">
                      <a:pos x="T2" y="T3"/>
                    </a:cxn>
                    <a:cxn ang="0">
                      <a:pos x="T4" y="T5"/>
                    </a:cxn>
                    <a:cxn ang="0">
                      <a:pos x="T6" y="T7"/>
                    </a:cxn>
                  </a:cxnLst>
                  <a:rect l="0" t="0" r="r" b="b"/>
                  <a:pathLst>
                    <a:path w="71" h="59">
                      <a:moveTo>
                        <a:pt x="35" y="0"/>
                      </a:moveTo>
                      <a:lnTo>
                        <a:pt x="0" y="59"/>
                      </a:lnTo>
                      <a:lnTo>
                        <a:pt x="71" y="59"/>
                      </a:lnTo>
                      <a:lnTo>
                        <a:pt x="35"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8" name="Freeform 63"/>
                <p:cNvSpPr>
                  <a:spLocks/>
                </p:cNvSpPr>
                <p:nvPr/>
              </p:nvSpPr>
              <p:spPr bwMode="auto">
                <a:xfrm>
                  <a:off x="2332" y="3082"/>
                  <a:ext cx="68" cy="59"/>
                </a:xfrm>
                <a:custGeom>
                  <a:avLst/>
                  <a:gdLst>
                    <a:gd name="T0" fmla="*/ 36 w 68"/>
                    <a:gd name="T1" fmla="*/ 0 h 59"/>
                    <a:gd name="T2" fmla="*/ 0 w 68"/>
                    <a:gd name="T3" fmla="*/ 59 h 59"/>
                    <a:gd name="T4" fmla="*/ 68 w 68"/>
                    <a:gd name="T5" fmla="*/ 59 h 59"/>
                    <a:gd name="T6" fmla="*/ 36 w 68"/>
                    <a:gd name="T7" fmla="*/ 0 h 59"/>
                  </a:gdLst>
                  <a:ahLst/>
                  <a:cxnLst>
                    <a:cxn ang="0">
                      <a:pos x="T0" y="T1"/>
                    </a:cxn>
                    <a:cxn ang="0">
                      <a:pos x="T2" y="T3"/>
                    </a:cxn>
                    <a:cxn ang="0">
                      <a:pos x="T4" y="T5"/>
                    </a:cxn>
                    <a:cxn ang="0">
                      <a:pos x="T6" y="T7"/>
                    </a:cxn>
                  </a:cxnLst>
                  <a:rect l="0" t="0" r="r" b="b"/>
                  <a:pathLst>
                    <a:path w="68" h="59">
                      <a:moveTo>
                        <a:pt x="36" y="0"/>
                      </a:moveTo>
                      <a:lnTo>
                        <a:pt x="0" y="59"/>
                      </a:lnTo>
                      <a:lnTo>
                        <a:pt x="68"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19" name="Freeform 64"/>
                <p:cNvSpPr>
                  <a:spLocks/>
                </p:cNvSpPr>
                <p:nvPr/>
              </p:nvSpPr>
              <p:spPr bwMode="auto">
                <a:xfrm>
                  <a:off x="2453" y="3034"/>
                  <a:ext cx="68" cy="58"/>
                </a:xfrm>
                <a:custGeom>
                  <a:avLst/>
                  <a:gdLst>
                    <a:gd name="T0" fmla="*/ 32 w 68"/>
                    <a:gd name="T1" fmla="*/ 0 h 58"/>
                    <a:gd name="T2" fmla="*/ 0 w 68"/>
                    <a:gd name="T3" fmla="*/ 58 h 58"/>
                    <a:gd name="T4" fmla="*/ 68 w 68"/>
                    <a:gd name="T5" fmla="*/ 58 h 58"/>
                    <a:gd name="T6" fmla="*/ 32 w 68"/>
                    <a:gd name="T7" fmla="*/ 0 h 58"/>
                  </a:gdLst>
                  <a:ahLst/>
                  <a:cxnLst>
                    <a:cxn ang="0">
                      <a:pos x="T0" y="T1"/>
                    </a:cxn>
                    <a:cxn ang="0">
                      <a:pos x="T2" y="T3"/>
                    </a:cxn>
                    <a:cxn ang="0">
                      <a:pos x="T4" y="T5"/>
                    </a:cxn>
                    <a:cxn ang="0">
                      <a:pos x="T6" y="T7"/>
                    </a:cxn>
                  </a:cxnLst>
                  <a:rect l="0" t="0" r="r" b="b"/>
                  <a:pathLst>
                    <a:path w="68" h="58">
                      <a:moveTo>
                        <a:pt x="32" y="0"/>
                      </a:moveTo>
                      <a:lnTo>
                        <a:pt x="0" y="58"/>
                      </a:lnTo>
                      <a:lnTo>
                        <a:pt x="68" y="58"/>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0" name="Freeform 65"/>
                <p:cNvSpPr>
                  <a:spLocks/>
                </p:cNvSpPr>
                <p:nvPr/>
              </p:nvSpPr>
              <p:spPr bwMode="auto">
                <a:xfrm>
                  <a:off x="2570" y="2982"/>
                  <a:ext cx="71" cy="58"/>
                </a:xfrm>
                <a:custGeom>
                  <a:avLst/>
                  <a:gdLst>
                    <a:gd name="T0" fmla="*/ 36 w 71"/>
                    <a:gd name="T1" fmla="*/ 0 h 58"/>
                    <a:gd name="T2" fmla="*/ 0 w 71"/>
                    <a:gd name="T3" fmla="*/ 58 h 58"/>
                    <a:gd name="T4" fmla="*/ 71 w 71"/>
                    <a:gd name="T5" fmla="*/ 58 h 58"/>
                    <a:gd name="T6" fmla="*/ 36 w 71"/>
                    <a:gd name="T7" fmla="*/ 0 h 58"/>
                  </a:gdLst>
                  <a:ahLst/>
                  <a:cxnLst>
                    <a:cxn ang="0">
                      <a:pos x="T0" y="T1"/>
                    </a:cxn>
                    <a:cxn ang="0">
                      <a:pos x="T2" y="T3"/>
                    </a:cxn>
                    <a:cxn ang="0">
                      <a:pos x="T4" y="T5"/>
                    </a:cxn>
                    <a:cxn ang="0">
                      <a:pos x="T6" y="T7"/>
                    </a:cxn>
                  </a:cxnLst>
                  <a:rect l="0" t="0" r="r" b="b"/>
                  <a:pathLst>
                    <a:path w="71" h="58">
                      <a:moveTo>
                        <a:pt x="36" y="0"/>
                      </a:moveTo>
                      <a:lnTo>
                        <a:pt x="0" y="58"/>
                      </a:lnTo>
                      <a:lnTo>
                        <a:pt x="71"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1" name="Freeform 66"/>
                <p:cNvSpPr>
                  <a:spLocks/>
                </p:cNvSpPr>
                <p:nvPr/>
              </p:nvSpPr>
              <p:spPr bwMode="auto">
                <a:xfrm>
                  <a:off x="2690" y="2933"/>
                  <a:ext cx="69" cy="58"/>
                </a:xfrm>
                <a:custGeom>
                  <a:avLst/>
                  <a:gdLst>
                    <a:gd name="T0" fmla="*/ 36 w 69"/>
                    <a:gd name="T1" fmla="*/ 0 h 58"/>
                    <a:gd name="T2" fmla="*/ 0 w 69"/>
                    <a:gd name="T3" fmla="*/ 58 h 58"/>
                    <a:gd name="T4" fmla="*/ 69 w 69"/>
                    <a:gd name="T5" fmla="*/ 58 h 58"/>
                    <a:gd name="T6" fmla="*/ 36 w 69"/>
                    <a:gd name="T7" fmla="*/ 0 h 58"/>
                  </a:gdLst>
                  <a:ahLst/>
                  <a:cxnLst>
                    <a:cxn ang="0">
                      <a:pos x="T0" y="T1"/>
                    </a:cxn>
                    <a:cxn ang="0">
                      <a:pos x="T2" y="T3"/>
                    </a:cxn>
                    <a:cxn ang="0">
                      <a:pos x="T4" y="T5"/>
                    </a:cxn>
                    <a:cxn ang="0">
                      <a:pos x="T6" y="T7"/>
                    </a:cxn>
                  </a:cxnLst>
                  <a:rect l="0" t="0" r="r" b="b"/>
                  <a:pathLst>
                    <a:path w="69" h="58">
                      <a:moveTo>
                        <a:pt x="36" y="0"/>
                      </a:moveTo>
                      <a:lnTo>
                        <a:pt x="0" y="58"/>
                      </a:lnTo>
                      <a:lnTo>
                        <a:pt x="69"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2" name="Freeform 67"/>
                <p:cNvSpPr>
                  <a:spLocks/>
                </p:cNvSpPr>
                <p:nvPr/>
              </p:nvSpPr>
              <p:spPr bwMode="auto">
                <a:xfrm>
                  <a:off x="2811" y="2933"/>
                  <a:ext cx="68" cy="58"/>
                </a:xfrm>
                <a:custGeom>
                  <a:avLst/>
                  <a:gdLst>
                    <a:gd name="T0" fmla="*/ 32 w 68"/>
                    <a:gd name="T1" fmla="*/ 0 h 58"/>
                    <a:gd name="T2" fmla="*/ 0 w 68"/>
                    <a:gd name="T3" fmla="*/ 58 h 58"/>
                    <a:gd name="T4" fmla="*/ 68 w 68"/>
                    <a:gd name="T5" fmla="*/ 58 h 58"/>
                    <a:gd name="T6" fmla="*/ 32 w 68"/>
                    <a:gd name="T7" fmla="*/ 0 h 58"/>
                  </a:gdLst>
                  <a:ahLst/>
                  <a:cxnLst>
                    <a:cxn ang="0">
                      <a:pos x="T0" y="T1"/>
                    </a:cxn>
                    <a:cxn ang="0">
                      <a:pos x="T2" y="T3"/>
                    </a:cxn>
                    <a:cxn ang="0">
                      <a:pos x="T4" y="T5"/>
                    </a:cxn>
                    <a:cxn ang="0">
                      <a:pos x="T6" y="T7"/>
                    </a:cxn>
                  </a:cxnLst>
                  <a:rect l="0" t="0" r="r" b="b"/>
                  <a:pathLst>
                    <a:path w="68" h="58">
                      <a:moveTo>
                        <a:pt x="32" y="0"/>
                      </a:moveTo>
                      <a:lnTo>
                        <a:pt x="0" y="58"/>
                      </a:lnTo>
                      <a:lnTo>
                        <a:pt x="68" y="58"/>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3" name="Freeform 68"/>
                <p:cNvSpPr>
                  <a:spLocks/>
                </p:cNvSpPr>
                <p:nvPr/>
              </p:nvSpPr>
              <p:spPr bwMode="auto">
                <a:xfrm>
                  <a:off x="2928" y="2881"/>
                  <a:ext cx="68" cy="58"/>
                </a:xfrm>
                <a:custGeom>
                  <a:avLst/>
                  <a:gdLst>
                    <a:gd name="T0" fmla="*/ 36 w 68"/>
                    <a:gd name="T1" fmla="*/ 0 h 58"/>
                    <a:gd name="T2" fmla="*/ 0 w 68"/>
                    <a:gd name="T3" fmla="*/ 58 h 58"/>
                    <a:gd name="T4" fmla="*/ 68 w 68"/>
                    <a:gd name="T5" fmla="*/ 58 h 58"/>
                    <a:gd name="T6" fmla="*/ 36 w 68"/>
                    <a:gd name="T7" fmla="*/ 0 h 58"/>
                  </a:gdLst>
                  <a:ahLst/>
                  <a:cxnLst>
                    <a:cxn ang="0">
                      <a:pos x="T0" y="T1"/>
                    </a:cxn>
                    <a:cxn ang="0">
                      <a:pos x="T2" y="T3"/>
                    </a:cxn>
                    <a:cxn ang="0">
                      <a:pos x="T4" y="T5"/>
                    </a:cxn>
                    <a:cxn ang="0">
                      <a:pos x="T6" y="T7"/>
                    </a:cxn>
                  </a:cxnLst>
                  <a:rect l="0" t="0" r="r" b="b"/>
                  <a:pathLst>
                    <a:path w="68" h="58">
                      <a:moveTo>
                        <a:pt x="36" y="0"/>
                      </a:moveTo>
                      <a:lnTo>
                        <a:pt x="0" y="58"/>
                      </a:lnTo>
                      <a:lnTo>
                        <a:pt x="68"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4" name="Freeform 69"/>
                <p:cNvSpPr>
                  <a:spLocks/>
                </p:cNvSpPr>
                <p:nvPr/>
              </p:nvSpPr>
              <p:spPr bwMode="auto">
                <a:xfrm>
                  <a:off x="3048" y="2780"/>
                  <a:ext cx="69" cy="58"/>
                </a:xfrm>
                <a:custGeom>
                  <a:avLst/>
                  <a:gdLst>
                    <a:gd name="T0" fmla="*/ 33 w 69"/>
                    <a:gd name="T1" fmla="*/ 0 h 58"/>
                    <a:gd name="T2" fmla="*/ 0 w 69"/>
                    <a:gd name="T3" fmla="*/ 58 h 58"/>
                    <a:gd name="T4" fmla="*/ 69 w 69"/>
                    <a:gd name="T5" fmla="*/ 58 h 58"/>
                    <a:gd name="T6" fmla="*/ 33 w 69"/>
                    <a:gd name="T7" fmla="*/ 0 h 58"/>
                  </a:gdLst>
                  <a:ahLst/>
                  <a:cxnLst>
                    <a:cxn ang="0">
                      <a:pos x="T0" y="T1"/>
                    </a:cxn>
                    <a:cxn ang="0">
                      <a:pos x="T2" y="T3"/>
                    </a:cxn>
                    <a:cxn ang="0">
                      <a:pos x="T4" y="T5"/>
                    </a:cxn>
                    <a:cxn ang="0">
                      <a:pos x="T6" y="T7"/>
                    </a:cxn>
                  </a:cxnLst>
                  <a:rect l="0" t="0" r="r" b="b"/>
                  <a:pathLst>
                    <a:path w="69" h="58">
                      <a:moveTo>
                        <a:pt x="33" y="0"/>
                      </a:moveTo>
                      <a:lnTo>
                        <a:pt x="0" y="58"/>
                      </a:lnTo>
                      <a:lnTo>
                        <a:pt x="69" y="58"/>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5" name="Freeform 70"/>
                <p:cNvSpPr>
                  <a:spLocks/>
                </p:cNvSpPr>
                <p:nvPr/>
              </p:nvSpPr>
              <p:spPr bwMode="auto">
                <a:xfrm>
                  <a:off x="3165" y="2780"/>
                  <a:ext cx="72" cy="58"/>
                </a:xfrm>
                <a:custGeom>
                  <a:avLst/>
                  <a:gdLst>
                    <a:gd name="T0" fmla="*/ 36 w 72"/>
                    <a:gd name="T1" fmla="*/ 0 h 58"/>
                    <a:gd name="T2" fmla="*/ 0 w 72"/>
                    <a:gd name="T3" fmla="*/ 58 h 58"/>
                    <a:gd name="T4" fmla="*/ 72 w 72"/>
                    <a:gd name="T5" fmla="*/ 58 h 58"/>
                    <a:gd name="T6" fmla="*/ 36 w 72"/>
                    <a:gd name="T7" fmla="*/ 0 h 58"/>
                  </a:gdLst>
                  <a:ahLst/>
                  <a:cxnLst>
                    <a:cxn ang="0">
                      <a:pos x="T0" y="T1"/>
                    </a:cxn>
                    <a:cxn ang="0">
                      <a:pos x="T2" y="T3"/>
                    </a:cxn>
                    <a:cxn ang="0">
                      <a:pos x="T4" y="T5"/>
                    </a:cxn>
                    <a:cxn ang="0">
                      <a:pos x="T6" y="T7"/>
                    </a:cxn>
                  </a:cxnLst>
                  <a:rect l="0" t="0" r="r" b="b"/>
                  <a:pathLst>
                    <a:path w="72" h="58">
                      <a:moveTo>
                        <a:pt x="36" y="0"/>
                      </a:moveTo>
                      <a:lnTo>
                        <a:pt x="0" y="58"/>
                      </a:lnTo>
                      <a:lnTo>
                        <a:pt x="72"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6" name="Freeform 71"/>
                <p:cNvSpPr>
                  <a:spLocks/>
                </p:cNvSpPr>
                <p:nvPr/>
              </p:nvSpPr>
              <p:spPr bwMode="auto">
                <a:xfrm>
                  <a:off x="3286" y="2780"/>
                  <a:ext cx="68" cy="58"/>
                </a:xfrm>
                <a:custGeom>
                  <a:avLst/>
                  <a:gdLst>
                    <a:gd name="T0" fmla="*/ 36 w 68"/>
                    <a:gd name="T1" fmla="*/ 0 h 58"/>
                    <a:gd name="T2" fmla="*/ 0 w 68"/>
                    <a:gd name="T3" fmla="*/ 58 h 58"/>
                    <a:gd name="T4" fmla="*/ 68 w 68"/>
                    <a:gd name="T5" fmla="*/ 58 h 58"/>
                    <a:gd name="T6" fmla="*/ 36 w 68"/>
                    <a:gd name="T7" fmla="*/ 0 h 58"/>
                  </a:gdLst>
                  <a:ahLst/>
                  <a:cxnLst>
                    <a:cxn ang="0">
                      <a:pos x="T0" y="T1"/>
                    </a:cxn>
                    <a:cxn ang="0">
                      <a:pos x="T2" y="T3"/>
                    </a:cxn>
                    <a:cxn ang="0">
                      <a:pos x="T4" y="T5"/>
                    </a:cxn>
                    <a:cxn ang="0">
                      <a:pos x="T6" y="T7"/>
                    </a:cxn>
                  </a:cxnLst>
                  <a:rect l="0" t="0" r="r" b="b"/>
                  <a:pathLst>
                    <a:path w="68" h="58">
                      <a:moveTo>
                        <a:pt x="36" y="0"/>
                      </a:moveTo>
                      <a:lnTo>
                        <a:pt x="0" y="58"/>
                      </a:lnTo>
                      <a:lnTo>
                        <a:pt x="68"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7" name="Freeform 72"/>
                <p:cNvSpPr>
                  <a:spLocks/>
                </p:cNvSpPr>
                <p:nvPr/>
              </p:nvSpPr>
              <p:spPr bwMode="auto">
                <a:xfrm>
                  <a:off x="3406" y="2731"/>
                  <a:ext cx="69" cy="59"/>
                </a:xfrm>
                <a:custGeom>
                  <a:avLst/>
                  <a:gdLst>
                    <a:gd name="T0" fmla="*/ 33 w 69"/>
                    <a:gd name="T1" fmla="*/ 0 h 59"/>
                    <a:gd name="T2" fmla="*/ 0 w 69"/>
                    <a:gd name="T3" fmla="*/ 59 h 59"/>
                    <a:gd name="T4" fmla="*/ 69 w 69"/>
                    <a:gd name="T5" fmla="*/ 59 h 59"/>
                    <a:gd name="T6" fmla="*/ 33 w 69"/>
                    <a:gd name="T7" fmla="*/ 0 h 59"/>
                  </a:gdLst>
                  <a:ahLst/>
                  <a:cxnLst>
                    <a:cxn ang="0">
                      <a:pos x="T0" y="T1"/>
                    </a:cxn>
                    <a:cxn ang="0">
                      <a:pos x="T2" y="T3"/>
                    </a:cxn>
                    <a:cxn ang="0">
                      <a:pos x="T4" y="T5"/>
                    </a:cxn>
                    <a:cxn ang="0">
                      <a:pos x="T6" y="T7"/>
                    </a:cxn>
                  </a:cxnLst>
                  <a:rect l="0" t="0" r="r" b="b"/>
                  <a:pathLst>
                    <a:path w="69" h="59">
                      <a:moveTo>
                        <a:pt x="33" y="0"/>
                      </a:moveTo>
                      <a:lnTo>
                        <a:pt x="0" y="59"/>
                      </a:lnTo>
                      <a:lnTo>
                        <a:pt x="69" y="59"/>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8" name="Freeform 73"/>
                <p:cNvSpPr>
                  <a:spLocks/>
                </p:cNvSpPr>
                <p:nvPr/>
              </p:nvSpPr>
              <p:spPr bwMode="auto">
                <a:xfrm>
                  <a:off x="3524" y="2679"/>
                  <a:ext cx="71" cy="58"/>
                </a:xfrm>
                <a:custGeom>
                  <a:avLst/>
                  <a:gdLst>
                    <a:gd name="T0" fmla="*/ 35 w 71"/>
                    <a:gd name="T1" fmla="*/ 0 h 58"/>
                    <a:gd name="T2" fmla="*/ 0 w 71"/>
                    <a:gd name="T3" fmla="*/ 58 h 58"/>
                    <a:gd name="T4" fmla="*/ 71 w 71"/>
                    <a:gd name="T5" fmla="*/ 58 h 58"/>
                    <a:gd name="T6" fmla="*/ 35 w 71"/>
                    <a:gd name="T7" fmla="*/ 0 h 58"/>
                  </a:gdLst>
                  <a:ahLst/>
                  <a:cxnLst>
                    <a:cxn ang="0">
                      <a:pos x="T0" y="T1"/>
                    </a:cxn>
                    <a:cxn ang="0">
                      <a:pos x="T2" y="T3"/>
                    </a:cxn>
                    <a:cxn ang="0">
                      <a:pos x="T4" y="T5"/>
                    </a:cxn>
                    <a:cxn ang="0">
                      <a:pos x="T6" y="T7"/>
                    </a:cxn>
                  </a:cxnLst>
                  <a:rect l="0" t="0" r="r" b="b"/>
                  <a:pathLst>
                    <a:path w="71" h="58">
                      <a:moveTo>
                        <a:pt x="35" y="0"/>
                      </a:moveTo>
                      <a:lnTo>
                        <a:pt x="0" y="58"/>
                      </a:lnTo>
                      <a:lnTo>
                        <a:pt x="71" y="58"/>
                      </a:lnTo>
                      <a:lnTo>
                        <a:pt x="35"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9" name="Freeform 74"/>
                <p:cNvSpPr>
                  <a:spLocks/>
                </p:cNvSpPr>
                <p:nvPr/>
              </p:nvSpPr>
              <p:spPr bwMode="auto">
                <a:xfrm>
                  <a:off x="3644" y="2679"/>
                  <a:ext cx="68" cy="58"/>
                </a:xfrm>
                <a:custGeom>
                  <a:avLst/>
                  <a:gdLst>
                    <a:gd name="T0" fmla="*/ 36 w 68"/>
                    <a:gd name="T1" fmla="*/ 0 h 58"/>
                    <a:gd name="T2" fmla="*/ 0 w 68"/>
                    <a:gd name="T3" fmla="*/ 58 h 58"/>
                    <a:gd name="T4" fmla="*/ 68 w 68"/>
                    <a:gd name="T5" fmla="*/ 58 h 58"/>
                    <a:gd name="T6" fmla="*/ 36 w 68"/>
                    <a:gd name="T7" fmla="*/ 0 h 58"/>
                  </a:gdLst>
                  <a:ahLst/>
                  <a:cxnLst>
                    <a:cxn ang="0">
                      <a:pos x="T0" y="T1"/>
                    </a:cxn>
                    <a:cxn ang="0">
                      <a:pos x="T2" y="T3"/>
                    </a:cxn>
                    <a:cxn ang="0">
                      <a:pos x="T4" y="T5"/>
                    </a:cxn>
                    <a:cxn ang="0">
                      <a:pos x="T6" y="T7"/>
                    </a:cxn>
                  </a:cxnLst>
                  <a:rect l="0" t="0" r="r" b="b"/>
                  <a:pathLst>
                    <a:path w="68" h="58">
                      <a:moveTo>
                        <a:pt x="36" y="0"/>
                      </a:moveTo>
                      <a:lnTo>
                        <a:pt x="0" y="58"/>
                      </a:lnTo>
                      <a:lnTo>
                        <a:pt x="68" y="58"/>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0" name="Freeform 75"/>
                <p:cNvSpPr>
                  <a:spLocks/>
                </p:cNvSpPr>
                <p:nvPr/>
              </p:nvSpPr>
              <p:spPr bwMode="auto">
                <a:xfrm>
                  <a:off x="3764" y="2679"/>
                  <a:ext cx="69" cy="58"/>
                </a:xfrm>
                <a:custGeom>
                  <a:avLst/>
                  <a:gdLst>
                    <a:gd name="T0" fmla="*/ 33 w 69"/>
                    <a:gd name="T1" fmla="*/ 0 h 58"/>
                    <a:gd name="T2" fmla="*/ 0 w 69"/>
                    <a:gd name="T3" fmla="*/ 58 h 58"/>
                    <a:gd name="T4" fmla="*/ 69 w 69"/>
                    <a:gd name="T5" fmla="*/ 58 h 58"/>
                    <a:gd name="T6" fmla="*/ 33 w 69"/>
                    <a:gd name="T7" fmla="*/ 0 h 58"/>
                  </a:gdLst>
                  <a:ahLst/>
                  <a:cxnLst>
                    <a:cxn ang="0">
                      <a:pos x="T0" y="T1"/>
                    </a:cxn>
                    <a:cxn ang="0">
                      <a:pos x="T2" y="T3"/>
                    </a:cxn>
                    <a:cxn ang="0">
                      <a:pos x="T4" y="T5"/>
                    </a:cxn>
                    <a:cxn ang="0">
                      <a:pos x="T6" y="T7"/>
                    </a:cxn>
                  </a:cxnLst>
                  <a:rect l="0" t="0" r="r" b="b"/>
                  <a:pathLst>
                    <a:path w="69" h="58">
                      <a:moveTo>
                        <a:pt x="33" y="0"/>
                      </a:moveTo>
                      <a:lnTo>
                        <a:pt x="0" y="58"/>
                      </a:lnTo>
                      <a:lnTo>
                        <a:pt x="69" y="58"/>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1" name="Freeform 76"/>
                <p:cNvSpPr>
                  <a:spLocks/>
                </p:cNvSpPr>
                <p:nvPr/>
              </p:nvSpPr>
              <p:spPr bwMode="auto">
                <a:xfrm>
                  <a:off x="3882" y="2630"/>
                  <a:ext cx="68" cy="59"/>
                </a:xfrm>
                <a:custGeom>
                  <a:avLst/>
                  <a:gdLst>
                    <a:gd name="T0" fmla="*/ 35 w 68"/>
                    <a:gd name="T1" fmla="*/ 0 h 59"/>
                    <a:gd name="T2" fmla="*/ 0 w 68"/>
                    <a:gd name="T3" fmla="*/ 59 h 59"/>
                    <a:gd name="T4" fmla="*/ 68 w 68"/>
                    <a:gd name="T5" fmla="*/ 59 h 59"/>
                    <a:gd name="T6" fmla="*/ 35 w 68"/>
                    <a:gd name="T7" fmla="*/ 0 h 59"/>
                  </a:gdLst>
                  <a:ahLst/>
                  <a:cxnLst>
                    <a:cxn ang="0">
                      <a:pos x="T0" y="T1"/>
                    </a:cxn>
                    <a:cxn ang="0">
                      <a:pos x="T2" y="T3"/>
                    </a:cxn>
                    <a:cxn ang="0">
                      <a:pos x="T4" y="T5"/>
                    </a:cxn>
                    <a:cxn ang="0">
                      <a:pos x="T6" y="T7"/>
                    </a:cxn>
                  </a:cxnLst>
                  <a:rect l="0" t="0" r="r" b="b"/>
                  <a:pathLst>
                    <a:path w="68" h="59">
                      <a:moveTo>
                        <a:pt x="35" y="0"/>
                      </a:moveTo>
                      <a:lnTo>
                        <a:pt x="0" y="59"/>
                      </a:lnTo>
                      <a:lnTo>
                        <a:pt x="68" y="59"/>
                      </a:lnTo>
                      <a:lnTo>
                        <a:pt x="35"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2" name="Freeform 77"/>
                <p:cNvSpPr>
                  <a:spLocks/>
                </p:cNvSpPr>
                <p:nvPr/>
              </p:nvSpPr>
              <p:spPr bwMode="auto">
                <a:xfrm>
                  <a:off x="4002" y="2630"/>
                  <a:ext cx="68" cy="59"/>
                </a:xfrm>
                <a:custGeom>
                  <a:avLst/>
                  <a:gdLst>
                    <a:gd name="T0" fmla="*/ 33 w 68"/>
                    <a:gd name="T1" fmla="*/ 0 h 59"/>
                    <a:gd name="T2" fmla="*/ 0 w 68"/>
                    <a:gd name="T3" fmla="*/ 59 h 59"/>
                    <a:gd name="T4" fmla="*/ 68 w 68"/>
                    <a:gd name="T5" fmla="*/ 59 h 59"/>
                    <a:gd name="T6" fmla="*/ 33 w 68"/>
                    <a:gd name="T7" fmla="*/ 0 h 59"/>
                  </a:gdLst>
                  <a:ahLst/>
                  <a:cxnLst>
                    <a:cxn ang="0">
                      <a:pos x="T0" y="T1"/>
                    </a:cxn>
                    <a:cxn ang="0">
                      <a:pos x="T2" y="T3"/>
                    </a:cxn>
                    <a:cxn ang="0">
                      <a:pos x="T4" y="T5"/>
                    </a:cxn>
                    <a:cxn ang="0">
                      <a:pos x="T6" y="T7"/>
                    </a:cxn>
                  </a:cxnLst>
                  <a:rect l="0" t="0" r="r" b="b"/>
                  <a:pathLst>
                    <a:path w="68" h="59">
                      <a:moveTo>
                        <a:pt x="33" y="0"/>
                      </a:moveTo>
                      <a:lnTo>
                        <a:pt x="0" y="59"/>
                      </a:lnTo>
                      <a:lnTo>
                        <a:pt x="68" y="59"/>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3" name="Freeform 78"/>
                <p:cNvSpPr>
                  <a:spLocks/>
                </p:cNvSpPr>
                <p:nvPr/>
              </p:nvSpPr>
              <p:spPr bwMode="auto">
                <a:xfrm>
                  <a:off x="4119" y="2630"/>
                  <a:ext cx="72" cy="59"/>
                </a:xfrm>
                <a:custGeom>
                  <a:avLst/>
                  <a:gdLst>
                    <a:gd name="T0" fmla="*/ 36 w 72"/>
                    <a:gd name="T1" fmla="*/ 0 h 59"/>
                    <a:gd name="T2" fmla="*/ 0 w 72"/>
                    <a:gd name="T3" fmla="*/ 59 h 59"/>
                    <a:gd name="T4" fmla="*/ 72 w 72"/>
                    <a:gd name="T5" fmla="*/ 59 h 59"/>
                    <a:gd name="T6" fmla="*/ 36 w 72"/>
                    <a:gd name="T7" fmla="*/ 0 h 59"/>
                  </a:gdLst>
                  <a:ahLst/>
                  <a:cxnLst>
                    <a:cxn ang="0">
                      <a:pos x="T0" y="T1"/>
                    </a:cxn>
                    <a:cxn ang="0">
                      <a:pos x="T2" y="T3"/>
                    </a:cxn>
                    <a:cxn ang="0">
                      <a:pos x="T4" y="T5"/>
                    </a:cxn>
                    <a:cxn ang="0">
                      <a:pos x="T6" y="T7"/>
                    </a:cxn>
                  </a:cxnLst>
                  <a:rect l="0" t="0" r="r" b="b"/>
                  <a:pathLst>
                    <a:path w="72" h="59">
                      <a:moveTo>
                        <a:pt x="36" y="0"/>
                      </a:moveTo>
                      <a:lnTo>
                        <a:pt x="0" y="59"/>
                      </a:lnTo>
                      <a:lnTo>
                        <a:pt x="72"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4" name="Freeform 79"/>
                <p:cNvSpPr>
                  <a:spLocks/>
                </p:cNvSpPr>
                <p:nvPr/>
              </p:nvSpPr>
              <p:spPr bwMode="auto">
                <a:xfrm>
                  <a:off x="4240" y="2630"/>
                  <a:ext cx="68" cy="59"/>
                </a:xfrm>
                <a:custGeom>
                  <a:avLst/>
                  <a:gdLst>
                    <a:gd name="T0" fmla="*/ 35 w 68"/>
                    <a:gd name="T1" fmla="*/ 0 h 59"/>
                    <a:gd name="T2" fmla="*/ 0 w 68"/>
                    <a:gd name="T3" fmla="*/ 59 h 59"/>
                    <a:gd name="T4" fmla="*/ 68 w 68"/>
                    <a:gd name="T5" fmla="*/ 59 h 59"/>
                    <a:gd name="T6" fmla="*/ 35 w 68"/>
                    <a:gd name="T7" fmla="*/ 0 h 59"/>
                  </a:gdLst>
                  <a:ahLst/>
                  <a:cxnLst>
                    <a:cxn ang="0">
                      <a:pos x="T0" y="T1"/>
                    </a:cxn>
                    <a:cxn ang="0">
                      <a:pos x="T2" y="T3"/>
                    </a:cxn>
                    <a:cxn ang="0">
                      <a:pos x="T4" y="T5"/>
                    </a:cxn>
                    <a:cxn ang="0">
                      <a:pos x="T6" y="T7"/>
                    </a:cxn>
                  </a:cxnLst>
                  <a:rect l="0" t="0" r="r" b="b"/>
                  <a:pathLst>
                    <a:path w="68" h="59">
                      <a:moveTo>
                        <a:pt x="35" y="0"/>
                      </a:moveTo>
                      <a:lnTo>
                        <a:pt x="0" y="59"/>
                      </a:lnTo>
                      <a:lnTo>
                        <a:pt x="68" y="59"/>
                      </a:lnTo>
                      <a:lnTo>
                        <a:pt x="35"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5" name="Freeform 80"/>
                <p:cNvSpPr>
                  <a:spLocks/>
                </p:cNvSpPr>
                <p:nvPr/>
              </p:nvSpPr>
              <p:spPr bwMode="auto">
                <a:xfrm>
                  <a:off x="4360" y="2630"/>
                  <a:ext cx="68" cy="59"/>
                </a:xfrm>
                <a:custGeom>
                  <a:avLst/>
                  <a:gdLst>
                    <a:gd name="T0" fmla="*/ 33 w 68"/>
                    <a:gd name="T1" fmla="*/ 0 h 59"/>
                    <a:gd name="T2" fmla="*/ 0 w 68"/>
                    <a:gd name="T3" fmla="*/ 59 h 59"/>
                    <a:gd name="T4" fmla="*/ 68 w 68"/>
                    <a:gd name="T5" fmla="*/ 59 h 59"/>
                    <a:gd name="T6" fmla="*/ 33 w 68"/>
                    <a:gd name="T7" fmla="*/ 0 h 59"/>
                  </a:gdLst>
                  <a:ahLst/>
                  <a:cxnLst>
                    <a:cxn ang="0">
                      <a:pos x="T0" y="T1"/>
                    </a:cxn>
                    <a:cxn ang="0">
                      <a:pos x="T2" y="T3"/>
                    </a:cxn>
                    <a:cxn ang="0">
                      <a:pos x="T4" y="T5"/>
                    </a:cxn>
                    <a:cxn ang="0">
                      <a:pos x="T6" y="T7"/>
                    </a:cxn>
                  </a:cxnLst>
                  <a:rect l="0" t="0" r="r" b="b"/>
                  <a:pathLst>
                    <a:path w="68" h="59">
                      <a:moveTo>
                        <a:pt x="33" y="0"/>
                      </a:moveTo>
                      <a:lnTo>
                        <a:pt x="0" y="59"/>
                      </a:lnTo>
                      <a:lnTo>
                        <a:pt x="68" y="59"/>
                      </a:lnTo>
                      <a:lnTo>
                        <a:pt x="33"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6" name="Freeform 81"/>
                <p:cNvSpPr>
                  <a:spLocks/>
                </p:cNvSpPr>
                <p:nvPr/>
              </p:nvSpPr>
              <p:spPr bwMode="auto">
                <a:xfrm>
                  <a:off x="4477" y="2630"/>
                  <a:ext cx="69" cy="59"/>
                </a:xfrm>
                <a:custGeom>
                  <a:avLst/>
                  <a:gdLst>
                    <a:gd name="T0" fmla="*/ 36 w 69"/>
                    <a:gd name="T1" fmla="*/ 0 h 59"/>
                    <a:gd name="T2" fmla="*/ 0 w 69"/>
                    <a:gd name="T3" fmla="*/ 59 h 59"/>
                    <a:gd name="T4" fmla="*/ 69 w 69"/>
                    <a:gd name="T5" fmla="*/ 59 h 59"/>
                    <a:gd name="T6" fmla="*/ 36 w 69"/>
                    <a:gd name="T7" fmla="*/ 0 h 59"/>
                  </a:gdLst>
                  <a:ahLst/>
                  <a:cxnLst>
                    <a:cxn ang="0">
                      <a:pos x="T0" y="T1"/>
                    </a:cxn>
                    <a:cxn ang="0">
                      <a:pos x="T2" y="T3"/>
                    </a:cxn>
                    <a:cxn ang="0">
                      <a:pos x="T4" y="T5"/>
                    </a:cxn>
                    <a:cxn ang="0">
                      <a:pos x="T6" y="T7"/>
                    </a:cxn>
                  </a:cxnLst>
                  <a:rect l="0" t="0" r="r" b="b"/>
                  <a:pathLst>
                    <a:path w="69" h="59">
                      <a:moveTo>
                        <a:pt x="36" y="0"/>
                      </a:moveTo>
                      <a:lnTo>
                        <a:pt x="0" y="59"/>
                      </a:lnTo>
                      <a:lnTo>
                        <a:pt x="69"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7" name="Freeform 82"/>
                <p:cNvSpPr>
                  <a:spLocks/>
                </p:cNvSpPr>
                <p:nvPr/>
              </p:nvSpPr>
              <p:spPr bwMode="auto">
                <a:xfrm>
                  <a:off x="4598" y="2578"/>
                  <a:ext cx="68" cy="59"/>
                </a:xfrm>
                <a:custGeom>
                  <a:avLst/>
                  <a:gdLst>
                    <a:gd name="T0" fmla="*/ 32 w 68"/>
                    <a:gd name="T1" fmla="*/ 0 h 59"/>
                    <a:gd name="T2" fmla="*/ 0 w 68"/>
                    <a:gd name="T3" fmla="*/ 59 h 59"/>
                    <a:gd name="T4" fmla="*/ 68 w 68"/>
                    <a:gd name="T5" fmla="*/ 59 h 59"/>
                    <a:gd name="T6" fmla="*/ 32 w 68"/>
                    <a:gd name="T7" fmla="*/ 0 h 59"/>
                  </a:gdLst>
                  <a:ahLst/>
                  <a:cxnLst>
                    <a:cxn ang="0">
                      <a:pos x="T0" y="T1"/>
                    </a:cxn>
                    <a:cxn ang="0">
                      <a:pos x="T2" y="T3"/>
                    </a:cxn>
                    <a:cxn ang="0">
                      <a:pos x="T4" y="T5"/>
                    </a:cxn>
                    <a:cxn ang="0">
                      <a:pos x="T6" y="T7"/>
                    </a:cxn>
                  </a:cxnLst>
                  <a:rect l="0" t="0" r="r" b="b"/>
                  <a:pathLst>
                    <a:path w="68" h="59">
                      <a:moveTo>
                        <a:pt x="32" y="0"/>
                      </a:moveTo>
                      <a:lnTo>
                        <a:pt x="0" y="59"/>
                      </a:lnTo>
                      <a:lnTo>
                        <a:pt x="68" y="59"/>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8" name="Freeform 83"/>
                <p:cNvSpPr>
                  <a:spLocks/>
                </p:cNvSpPr>
                <p:nvPr/>
              </p:nvSpPr>
              <p:spPr bwMode="auto">
                <a:xfrm>
                  <a:off x="4715" y="2578"/>
                  <a:ext cx="72" cy="59"/>
                </a:xfrm>
                <a:custGeom>
                  <a:avLst/>
                  <a:gdLst>
                    <a:gd name="T0" fmla="*/ 36 w 72"/>
                    <a:gd name="T1" fmla="*/ 0 h 59"/>
                    <a:gd name="T2" fmla="*/ 0 w 72"/>
                    <a:gd name="T3" fmla="*/ 59 h 59"/>
                    <a:gd name="T4" fmla="*/ 72 w 72"/>
                    <a:gd name="T5" fmla="*/ 59 h 59"/>
                    <a:gd name="T6" fmla="*/ 36 w 72"/>
                    <a:gd name="T7" fmla="*/ 0 h 59"/>
                  </a:gdLst>
                  <a:ahLst/>
                  <a:cxnLst>
                    <a:cxn ang="0">
                      <a:pos x="T0" y="T1"/>
                    </a:cxn>
                    <a:cxn ang="0">
                      <a:pos x="T2" y="T3"/>
                    </a:cxn>
                    <a:cxn ang="0">
                      <a:pos x="T4" y="T5"/>
                    </a:cxn>
                    <a:cxn ang="0">
                      <a:pos x="T6" y="T7"/>
                    </a:cxn>
                  </a:cxnLst>
                  <a:rect l="0" t="0" r="r" b="b"/>
                  <a:pathLst>
                    <a:path w="72" h="59">
                      <a:moveTo>
                        <a:pt x="36" y="0"/>
                      </a:moveTo>
                      <a:lnTo>
                        <a:pt x="0" y="59"/>
                      </a:lnTo>
                      <a:lnTo>
                        <a:pt x="72"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39" name="Freeform 84"/>
                <p:cNvSpPr>
                  <a:spLocks/>
                </p:cNvSpPr>
                <p:nvPr/>
              </p:nvSpPr>
              <p:spPr bwMode="auto">
                <a:xfrm>
                  <a:off x="4835" y="2529"/>
                  <a:ext cx="69" cy="59"/>
                </a:xfrm>
                <a:custGeom>
                  <a:avLst/>
                  <a:gdLst>
                    <a:gd name="T0" fmla="*/ 36 w 69"/>
                    <a:gd name="T1" fmla="*/ 0 h 59"/>
                    <a:gd name="T2" fmla="*/ 0 w 69"/>
                    <a:gd name="T3" fmla="*/ 59 h 59"/>
                    <a:gd name="T4" fmla="*/ 69 w 69"/>
                    <a:gd name="T5" fmla="*/ 59 h 59"/>
                    <a:gd name="T6" fmla="*/ 36 w 69"/>
                    <a:gd name="T7" fmla="*/ 0 h 59"/>
                  </a:gdLst>
                  <a:ahLst/>
                  <a:cxnLst>
                    <a:cxn ang="0">
                      <a:pos x="T0" y="T1"/>
                    </a:cxn>
                    <a:cxn ang="0">
                      <a:pos x="T2" y="T3"/>
                    </a:cxn>
                    <a:cxn ang="0">
                      <a:pos x="T4" y="T5"/>
                    </a:cxn>
                    <a:cxn ang="0">
                      <a:pos x="T6" y="T7"/>
                    </a:cxn>
                  </a:cxnLst>
                  <a:rect l="0" t="0" r="r" b="b"/>
                  <a:pathLst>
                    <a:path w="69" h="59">
                      <a:moveTo>
                        <a:pt x="36" y="0"/>
                      </a:moveTo>
                      <a:lnTo>
                        <a:pt x="0" y="59"/>
                      </a:lnTo>
                      <a:lnTo>
                        <a:pt x="69"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0" name="Freeform 85"/>
                <p:cNvSpPr>
                  <a:spLocks/>
                </p:cNvSpPr>
                <p:nvPr/>
              </p:nvSpPr>
              <p:spPr bwMode="auto">
                <a:xfrm>
                  <a:off x="4956" y="2529"/>
                  <a:ext cx="68" cy="59"/>
                </a:xfrm>
                <a:custGeom>
                  <a:avLst/>
                  <a:gdLst>
                    <a:gd name="T0" fmla="*/ 32 w 68"/>
                    <a:gd name="T1" fmla="*/ 0 h 59"/>
                    <a:gd name="T2" fmla="*/ 0 w 68"/>
                    <a:gd name="T3" fmla="*/ 59 h 59"/>
                    <a:gd name="T4" fmla="*/ 68 w 68"/>
                    <a:gd name="T5" fmla="*/ 59 h 59"/>
                    <a:gd name="T6" fmla="*/ 32 w 68"/>
                    <a:gd name="T7" fmla="*/ 0 h 59"/>
                  </a:gdLst>
                  <a:ahLst/>
                  <a:cxnLst>
                    <a:cxn ang="0">
                      <a:pos x="T0" y="T1"/>
                    </a:cxn>
                    <a:cxn ang="0">
                      <a:pos x="T2" y="T3"/>
                    </a:cxn>
                    <a:cxn ang="0">
                      <a:pos x="T4" y="T5"/>
                    </a:cxn>
                    <a:cxn ang="0">
                      <a:pos x="T6" y="T7"/>
                    </a:cxn>
                  </a:cxnLst>
                  <a:rect l="0" t="0" r="r" b="b"/>
                  <a:pathLst>
                    <a:path w="68" h="59">
                      <a:moveTo>
                        <a:pt x="32" y="0"/>
                      </a:moveTo>
                      <a:lnTo>
                        <a:pt x="0" y="59"/>
                      </a:lnTo>
                      <a:lnTo>
                        <a:pt x="68" y="59"/>
                      </a:lnTo>
                      <a:lnTo>
                        <a:pt x="32"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1" name="Freeform 86"/>
                <p:cNvSpPr>
                  <a:spLocks/>
                </p:cNvSpPr>
                <p:nvPr/>
              </p:nvSpPr>
              <p:spPr bwMode="auto">
                <a:xfrm>
                  <a:off x="5073" y="2529"/>
                  <a:ext cx="72" cy="59"/>
                </a:xfrm>
                <a:custGeom>
                  <a:avLst/>
                  <a:gdLst>
                    <a:gd name="T0" fmla="*/ 36 w 72"/>
                    <a:gd name="T1" fmla="*/ 0 h 59"/>
                    <a:gd name="T2" fmla="*/ 0 w 72"/>
                    <a:gd name="T3" fmla="*/ 59 h 59"/>
                    <a:gd name="T4" fmla="*/ 72 w 72"/>
                    <a:gd name="T5" fmla="*/ 59 h 59"/>
                    <a:gd name="T6" fmla="*/ 36 w 72"/>
                    <a:gd name="T7" fmla="*/ 0 h 59"/>
                  </a:gdLst>
                  <a:ahLst/>
                  <a:cxnLst>
                    <a:cxn ang="0">
                      <a:pos x="T0" y="T1"/>
                    </a:cxn>
                    <a:cxn ang="0">
                      <a:pos x="T2" y="T3"/>
                    </a:cxn>
                    <a:cxn ang="0">
                      <a:pos x="T4" y="T5"/>
                    </a:cxn>
                    <a:cxn ang="0">
                      <a:pos x="T6" y="T7"/>
                    </a:cxn>
                  </a:cxnLst>
                  <a:rect l="0" t="0" r="r" b="b"/>
                  <a:pathLst>
                    <a:path w="72" h="59">
                      <a:moveTo>
                        <a:pt x="36" y="0"/>
                      </a:moveTo>
                      <a:lnTo>
                        <a:pt x="0" y="59"/>
                      </a:lnTo>
                      <a:lnTo>
                        <a:pt x="72" y="59"/>
                      </a:lnTo>
                      <a:lnTo>
                        <a:pt x="36" y="0"/>
                      </a:lnTo>
                      <a:close/>
                    </a:path>
                  </a:pathLst>
                </a:custGeom>
                <a:solidFill>
                  <a:srgbClr val="90353B"/>
                </a:solidFill>
                <a:ln w="13">
                  <a:solidFill>
                    <a:srgbClr val="90353B"/>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2" name="Line 87"/>
                <p:cNvSpPr>
                  <a:spLocks noChangeShapeType="1"/>
                </p:cNvSpPr>
                <p:nvPr/>
              </p:nvSpPr>
              <p:spPr bwMode="auto">
                <a:xfrm flipV="1">
                  <a:off x="698" y="3453"/>
                  <a:ext cx="33" cy="7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3" name="Line 88"/>
                <p:cNvSpPr>
                  <a:spLocks noChangeShapeType="1"/>
                </p:cNvSpPr>
                <p:nvPr/>
              </p:nvSpPr>
              <p:spPr bwMode="auto">
                <a:xfrm flipV="1">
                  <a:off x="747" y="3349"/>
                  <a:ext cx="32" cy="6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4" name="Line 89"/>
                <p:cNvSpPr>
                  <a:spLocks noChangeShapeType="1"/>
                </p:cNvSpPr>
                <p:nvPr/>
              </p:nvSpPr>
              <p:spPr bwMode="auto">
                <a:xfrm flipV="1">
                  <a:off x="796" y="3265"/>
                  <a:ext cx="22" cy="4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5" name="Line 90"/>
                <p:cNvSpPr>
                  <a:spLocks noChangeShapeType="1"/>
                </p:cNvSpPr>
                <p:nvPr/>
              </p:nvSpPr>
              <p:spPr bwMode="auto">
                <a:xfrm flipV="1">
                  <a:off x="818" y="3245"/>
                  <a:ext cx="13" cy="2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6" name="Line 91"/>
                <p:cNvSpPr>
                  <a:spLocks noChangeShapeType="1"/>
                </p:cNvSpPr>
                <p:nvPr/>
              </p:nvSpPr>
              <p:spPr bwMode="auto">
                <a:xfrm flipV="1">
                  <a:off x="854" y="3147"/>
                  <a:ext cx="46" cy="6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7" name="Line 92"/>
                <p:cNvSpPr>
                  <a:spLocks noChangeShapeType="1"/>
                </p:cNvSpPr>
                <p:nvPr/>
              </p:nvSpPr>
              <p:spPr bwMode="auto">
                <a:xfrm flipV="1">
                  <a:off x="923" y="3092"/>
                  <a:ext cx="13" cy="2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8" name="Line 93"/>
                <p:cNvSpPr>
                  <a:spLocks noChangeShapeType="1"/>
                </p:cNvSpPr>
                <p:nvPr/>
              </p:nvSpPr>
              <p:spPr bwMode="auto">
                <a:xfrm>
                  <a:off x="936" y="3092"/>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9" name="Line 94"/>
                <p:cNvSpPr>
                  <a:spLocks noChangeShapeType="1"/>
                </p:cNvSpPr>
                <p:nvPr/>
              </p:nvSpPr>
              <p:spPr bwMode="auto">
                <a:xfrm>
                  <a:off x="1027" y="3092"/>
                  <a:ext cx="2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0" name="Line 95"/>
                <p:cNvSpPr>
                  <a:spLocks noChangeShapeType="1"/>
                </p:cNvSpPr>
                <p:nvPr/>
              </p:nvSpPr>
              <p:spPr bwMode="auto">
                <a:xfrm flipV="1">
                  <a:off x="1056" y="3050"/>
                  <a:ext cx="23" cy="4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1" name="Line 96"/>
                <p:cNvSpPr>
                  <a:spLocks noChangeShapeType="1"/>
                </p:cNvSpPr>
                <p:nvPr/>
              </p:nvSpPr>
              <p:spPr bwMode="auto">
                <a:xfrm flipV="1">
                  <a:off x="1095" y="2946"/>
                  <a:ext cx="36" cy="6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2" name="Line 97"/>
                <p:cNvSpPr>
                  <a:spLocks noChangeShapeType="1"/>
                </p:cNvSpPr>
                <p:nvPr/>
              </p:nvSpPr>
              <p:spPr bwMode="auto">
                <a:xfrm flipV="1">
                  <a:off x="1151" y="2864"/>
                  <a:ext cx="26" cy="4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3" name="Line 98"/>
                <p:cNvSpPr>
                  <a:spLocks noChangeShapeType="1"/>
                </p:cNvSpPr>
                <p:nvPr/>
              </p:nvSpPr>
              <p:spPr bwMode="auto">
                <a:xfrm flipV="1">
                  <a:off x="1177" y="2851"/>
                  <a:ext cx="19"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4" name="Line 99"/>
                <p:cNvSpPr>
                  <a:spLocks noChangeShapeType="1"/>
                </p:cNvSpPr>
                <p:nvPr/>
              </p:nvSpPr>
              <p:spPr bwMode="auto">
                <a:xfrm flipV="1">
                  <a:off x="1229" y="2790"/>
                  <a:ext cx="65" cy="4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5" name="Line 100"/>
                <p:cNvSpPr>
                  <a:spLocks noChangeShapeType="1"/>
                </p:cNvSpPr>
                <p:nvPr/>
              </p:nvSpPr>
              <p:spPr bwMode="auto">
                <a:xfrm>
                  <a:off x="1294" y="2790"/>
                  <a:ext cx="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6" name="Line 101"/>
                <p:cNvSpPr>
                  <a:spLocks noChangeShapeType="1"/>
                </p:cNvSpPr>
                <p:nvPr/>
              </p:nvSpPr>
              <p:spPr bwMode="auto">
                <a:xfrm>
                  <a:off x="1336" y="2790"/>
                  <a:ext cx="7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7" name="Line 102"/>
                <p:cNvSpPr>
                  <a:spLocks noChangeShapeType="1"/>
                </p:cNvSpPr>
                <p:nvPr/>
              </p:nvSpPr>
              <p:spPr bwMode="auto">
                <a:xfrm flipV="1">
                  <a:off x="1447" y="2731"/>
                  <a:ext cx="65" cy="3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8" name="Line 103"/>
                <p:cNvSpPr>
                  <a:spLocks noChangeShapeType="1"/>
                </p:cNvSpPr>
                <p:nvPr/>
              </p:nvSpPr>
              <p:spPr bwMode="auto">
                <a:xfrm flipV="1">
                  <a:off x="1548" y="2672"/>
                  <a:ext cx="65" cy="3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59" name="Line 104"/>
                <p:cNvSpPr>
                  <a:spLocks noChangeShapeType="1"/>
                </p:cNvSpPr>
                <p:nvPr/>
              </p:nvSpPr>
              <p:spPr bwMode="auto">
                <a:xfrm>
                  <a:off x="1649" y="2650"/>
                  <a:ext cx="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0" name="Line 105"/>
                <p:cNvSpPr>
                  <a:spLocks noChangeShapeType="1"/>
                </p:cNvSpPr>
                <p:nvPr/>
              </p:nvSpPr>
              <p:spPr bwMode="auto">
                <a:xfrm>
                  <a:off x="1652" y="2650"/>
                  <a:ext cx="71"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1" name="Line 106"/>
                <p:cNvSpPr>
                  <a:spLocks noChangeShapeType="1"/>
                </p:cNvSpPr>
                <p:nvPr/>
              </p:nvSpPr>
              <p:spPr bwMode="auto">
                <a:xfrm>
                  <a:off x="1762" y="2650"/>
                  <a:ext cx="1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2" name="Line 107"/>
                <p:cNvSpPr>
                  <a:spLocks noChangeShapeType="1"/>
                </p:cNvSpPr>
                <p:nvPr/>
              </p:nvSpPr>
              <p:spPr bwMode="auto">
                <a:xfrm flipV="1">
                  <a:off x="1772" y="2594"/>
                  <a:ext cx="46" cy="5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3" name="Line 108"/>
                <p:cNvSpPr>
                  <a:spLocks noChangeShapeType="1"/>
                </p:cNvSpPr>
                <p:nvPr/>
              </p:nvSpPr>
              <p:spPr bwMode="auto">
                <a:xfrm flipV="1">
                  <a:off x="1844" y="2510"/>
                  <a:ext cx="45"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4" name="Line 109"/>
                <p:cNvSpPr>
                  <a:spLocks noChangeShapeType="1"/>
                </p:cNvSpPr>
                <p:nvPr/>
              </p:nvSpPr>
              <p:spPr bwMode="auto">
                <a:xfrm flipV="1">
                  <a:off x="1889" y="2506"/>
                  <a:ext cx="4" cy="4"/>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5" name="Line 110"/>
                <p:cNvSpPr>
                  <a:spLocks noChangeShapeType="1"/>
                </p:cNvSpPr>
                <p:nvPr/>
              </p:nvSpPr>
              <p:spPr bwMode="auto">
                <a:xfrm flipV="1">
                  <a:off x="1919" y="2419"/>
                  <a:ext cx="52" cy="5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6" name="Line 111"/>
                <p:cNvSpPr>
                  <a:spLocks noChangeShapeType="1"/>
                </p:cNvSpPr>
                <p:nvPr/>
              </p:nvSpPr>
              <p:spPr bwMode="auto">
                <a:xfrm flipV="1">
                  <a:off x="1997" y="2376"/>
                  <a:ext cx="13"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7" name="Line 112"/>
                <p:cNvSpPr>
                  <a:spLocks noChangeShapeType="1"/>
                </p:cNvSpPr>
                <p:nvPr/>
              </p:nvSpPr>
              <p:spPr bwMode="auto">
                <a:xfrm flipV="1">
                  <a:off x="2010" y="2347"/>
                  <a:ext cx="52" cy="2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8" name="Line 113"/>
                <p:cNvSpPr>
                  <a:spLocks noChangeShapeType="1"/>
                </p:cNvSpPr>
                <p:nvPr/>
              </p:nvSpPr>
              <p:spPr bwMode="auto">
                <a:xfrm flipV="1">
                  <a:off x="2094" y="2308"/>
                  <a:ext cx="33" cy="1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9" name="Line 114"/>
                <p:cNvSpPr>
                  <a:spLocks noChangeShapeType="1"/>
                </p:cNvSpPr>
                <p:nvPr/>
              </p:nvSpPr>
              <p:spPr bwMode="auto">
                <a:xfrm flipV="1">
                  <a:off x="2127" y="2275"/>
                  <a:ext cx="23" cy="3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0" name="Line 115"/>
                <p:cNvSpPr>
                  <a:spLocks noChangeShapeType="1"/>
                </p:cNvSpPr>
                <p:nvPr/>
              </p:nvSpPr>
              <p:spPr bwMode="auto">
                <a:xfrm flipV="1">
                  <a:off x="2169" y="2174"/>
                  <a:ext cx="43" cy="6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1" name="Line 116"/>
                <p:cNvSpPr>
                  <a:spLocks noChangeShapeType="1"/>
                </p:cNvSpPr>
                <p:nvPr/>
              </p:nvSpPr>
              <p:spPr bwMode="auto">
                <a:xfrm flipV="1">
                  <a:off x="2231" y="2113"/>
                  <a:ext cx="16" cy="2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2" name="Line 117"/>
                <p:cNvSpPr>
                  <a:spLocks noChangeShapeType="1"/>
                </p:cNvSpPr>
                <p:nvPr/>
              </p:nvSpPr>
              <p:spPr bwMode="auto">
                <a:xfrm flipV="1">
                  <a:off x="2247" y="2080"/>
                  <a:ext cx="30" cy="3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3" name="Line 118"/>
                <p:cNvSpPr>
                  <a:spLocks noChangeShapeType="1"/>
                </p:cNvSpPr>
                <p:nvPr/>
              </p:nvSpPr>
              <p:spPr bwMode="auto">
                <a:xfrm flipV="1">
                  <a:off x="2306" y="1995"/>
                  <a:ext cx="52" cy="5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4" name="Line 119"/>
                <p:cNvSpPr>
                  <a:spLocks noChangeShapeType="1"/>
                </p:cNvSpPr>
                <p:nvPr/>
              </p:nvSpPr>
              <p:spPr bwMode="auto">
                <a:xfrm>
                  <a:off x="2394" y="1986"/>
                  <a:ext cx="78"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5" name="Line 120"/>
                <p:cNvSpPr>
                  <a:spLocks noChangeShapeType="1"/>
                </p:cNvSpPr>
                <p:nvPr/>
              </p:nvSpPr>
              <p:spPr bwMode="auto">
                <a:xfrm flipV="1">
                  <a:off x="2501" y="1911"/>
                  <a:ext cx="56"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6" name="Line 121"/>
                <p:cNvSpPr>
                  <a:spLocks noChangeShapeType="1"/>
                </p:cNvSpPr>
                <p:nvPr/>
              </p:nvSpPr>
              <p:spPr bwMode="auto">
                <a:xfrm flipV="1">
                  <a:off x="2583" y="1859"/>
                  <a:ext cx="23" cy="2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7" name="Line 122"/>
                <p:cNvSpPr>
                  <a:spLocks noChangeShapeType="1"/>
                </p:cNvSpPr>
                <p:nvPr/>
              </p:nvSpPr>
              <p:spPr bwMode="auto">
                <a:xfrm flipV="1">
                  <a:off x="2606" y="1826"/>
                  <a:ext cx="29" cy="3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8" name="Line 123"/>
                <p:cNvSpPr>
                  <a:spLocks noChangeShapeType="1"/>
                </p:cNvSpPr>
                <p:nvPr/>
              </p:nvSpPr>
              <p:spPr bwMode="auto">
                <a:xfrm flipV="1">
                  <a:off x="2664" y="1742"/>
                  <a:ext cx="52"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79" name="Line 124"/>
                <p:cNvSpPr>
                  <a:spLocks noChangeShapeType="1"/>
                </p:cNvSpPr>
                <p:nvPr/>
              </p:nvSpPr>
              <p:spPr bwMode="auto">
                <a:xfrm flipV="1">
                  <a:off x="2746" y="1657"/>
                  <a:ext cx="52"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0" name="Line 125"/>
                <p:cNvSpPr>
                  <a:spLocks noChangeShapeType="1"/>
                </p:cNvSpPr>
                <p:nvPr/>
              </p:nvSpPr>
              <p:spPr bwMode="auto">
                <a:xfrm flipV="1">
                  <a:off x="2824" y="1608"/>
                  <a:ext cx="19" cy="2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1" name="Line 126"/>
                <p:cNvSpPr>
                  <a:spLocks noChangeShapeType="1"/>
                </p:cNvSpPr>
                <p:nvPr/>
              </p:nvSpPr>
              <p:spPr bwMode="auto">
                <a:xfrm>
                  <a:off x="2843" y="1608"/>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2" name="Line 127"/>
                <p:cNvSpPr>
                  <a:spLocks noChangeShapeType="1"/>
                </p:cNvSpPr>
                <p:nvPr/>
              </p:nvSpPr>
              <p:spPr bwMode="auto">
                <a:xfrm>
                  <a:off x="2934" y="1608"/>
                  <a:ext cx="3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3" name="Line 128"/>
                <p:cNvSpPr>
                  <a:spLocks noChangeShapeType="1"/>
                </p:cNvSpPr>
                <p:nvPr/>
              </p:nvSpPr>
              <p:spPr bwMode="auto">
                <a:xfrm flipV="1">
                  <a:off x="2964" y="1585"/>
                  <a:ext cx="42" cy="2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4" name="Line 129"/>
                <p:cNvSpPr>
                  <a:spLocks noChangeShapeType="1"/>
                </p:cNvSpPr>
                <p:nvPr/>
              </p:nvSpPr>
              <p:spPr bwMode="auto">
                <a:xfrm flipV="1">
                  <a:off x="3042" y="1546"/>
                  <a:ext cx="39" cy="2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5" name="Line 130"/>
                <p:cNvSpPr>
                  <a:spLocks noChangeShapeType="1"/>
                </p:cNvSpPr>
                <p:nvPr/>
              </p:nvSpPr>
              <p:spPr bwMode="auto">
                <a:xfrm>
                  <a:off x="3081" y="1546"/>
                  <a:ext cx="3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6" name="Line 131"/>
                <p:cNvSpPr>
                  <a:spLocks noChangeShapeType="1"/>
                </p:cNvSpPr>
                <p:nvPr/>
              </p:nvSpPr>
              <p:spPr bwMode="auto">
                <a:xfrm>
                  <a:off x="3152" y="1546"/>
                  <a:ext cx="4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7" name="Line 132"/>
                <p:cNvSpPr>
                  <a:spLocks noChangeShapeType="1"/>
                </p:cNvSpPr>
                <p:nvPr/>
              </p:nvSpPr>
              <p:spPr bwMode="auto">
                <a:xfrm>
                  <a:off x="3201" y="1546"/>
                  <a:ext cx="3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8" name="Line 133"/>
                <p:cNvSpPr>
                  <a:spLocks noChangeShapeType="1"/>
                </p:cNvSpPr>
                <p:nvPr/>
              </p:nvSpPr>
              <p:spPr bwMode="auto">
                <a:xfrm>
                  <a:off x="3270" y="1546"/>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9" name="Line 134"/>
                <p:cNvSpPr>
                  <a:spLocks noChangeShapeType="1"/>
                </p:cNvSpPr>
                <p:nvPr/>
              </p:nvSpPr>
              <p:spPr bwMode="auto">
                <a:xfrm>
                  <a:off x="3322" y="1546"/>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0" name="Line 135"/>
                <p:cNvSpPr>
                  <a:spLocks noChangeShapeType="1"/>
                </p:cNvSpPr>
                <p:nvPr/>
              </p:nvSpPr>
              <p:spPr bwMode="auto">
                <a:xfrm>
                  <a:off x="3387" y="1546"/>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1" name="Line 136"/>
                <p:cNvSpPr>
                  <a:spLocks noChangeShapeType="1"/>
                </p:cNvSpPr>
                <p:nvPr/>
              </p:nvSpPr>
              <p:spPr bwMode="auto">
                <a:xfrm>
                  <a:off x="3439" y="1546"/>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2" name="Line 137"/>
                <p:cNvSpPr>
                  <a:spLocks noChangeShapeType="1"/>
                </p:cNvSpPr>
                <p:nvPr/>
              </p:nvSpPr>
              <p:spPr bwMode="auto">
                <a:xfrm>
                  <a:off x="3504" y="1546"/>
                  <a:ext cx="5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3" name="Line 138"/>
                <p:cNvSpPr>
                  <a:spLocks noChangeShapeType="1"/>
                </p:cNvSpPr>
                <p:nvPr/>
              </p:nvSpPr>
              <p:spPr bwMode="auto">
                <a:xfrm flipV="1">
                  <a:off x="3559" y="1537"/>
                  <a:ext cx="20" cy="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4" name="Line 139"/>
                <p:cNvSpPr>
                  <a:spLocks noChangeShapeType="1"/>
                </p:cNvSpPr>
                <p:nvPr/>
              </p:nvSpPr>
              <p:spPr bwMode="auto">
                <a:xfrm flipV="1">
                  <a:off x="3615" y="1485"/>
                  <a:ext cx="65" cy="3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5" name="Line 140"/>
                <p:cNvSpPr>
                  <a:spLocks noChangeShapeType="1"/>
                </p:cNvSpPr>
                <p:nvPr/>
              </p:nvSpPr>
              <p:spPr bwMode="auto">
                <a:xfrm flipV="1">
                  <a:off x="3680" y="1481"/>
                  <a:ext cx="3" cy="4"/>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6" name="Line 141"/>
                <p:cNvSpPr>
                  <a:spLocks noChangeShapeType="1"/>
                </p:cNvSpPr>
                <p:nvPr/>
              </p:nvSpPr>
              <p:spPr bwMode="auto">
                <a:xfrm flipV="1">
                  <a:off x="3719" y="1429"/>
                  <a:ext cx="68" cy="3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7" name="Line 142"/>
                <p:cNvSpPr>
                  <a:spLocks noChangeShapeType="1"/>
                </p:cNvSpPr>
                <p:nvPr/>
              </p:nvSpPr>
              <p:spPr bwMode="auto">
                <a:xfrm flipV="1">
                  <a:off x="3816" y="1348"/>
                  <a:ext cx="56"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8" name="Line 143"/>
                <p:cNvSpPr>
                  <a:spLocks noChangeShapeType="1"/>
                </p:cNvSpPr>
                <p:nvPr/>
              </p:nvSpPr>
              <p:spPr bwMode="auto">
                <a:xfrm flipV="1">
                  <a:off x="3898" y="1302"/>
                  <a:ext cx="19" cy="17"/>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99" name="Line 144"/>
                <p:cNvSpPr>
                  <a:spLocks noChangeShapeType="1"/>
                </p:cNvSpPr>
                <p:nvPr/>
              </p:nvSpPr>
              <p:spPr bwMode="auto">
                <a:xfrm flipV="1">
                  <a:off x="3917" y="1257"/>
                  <a:ext cx="30" cy="4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0" name="Line 145"/>
                <p:cNvSpPr>
                  <a:spLocks noChangeShapeType="1"/>
                </p:cNvSpPr>
                <p:nvPr/>
              </p:nvSpPr>
              <p:spPr bwMode="auto">
                <a:xfrm flipV="1">
                  <a:off x="3966" y="1159"/>
                  <a:ext cx="46" cy="6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1" name="Line 146"/>
                <p:cNvSpPr>
                  <a:spLocks noChangeShapeType="1"/>
                </p:cNvSpPr>
                <p:nvPr/>
              </p:nvSpPr>
              <p:spPr bwMode="auto">
                <a:xfrm flipV="1">
                  <a:off x="4031" y="1123"/>
                  <a:ext cx="4" cy="4"/>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2" name="Line 147"/>
                <p:cNvSpPr>
                  <a:spLocks noChangeShapeType="1"/>
                </p:cNvSpPr>
                <p:nvPr/>
              </p:nvSpPr>
              <p:spPr bwMode="auto">
                <a:xfrm>
                  <a:off x="4035" y="1123"/>
                  <a:ext cx="71"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3" name="Line 148"/>
                <p:cNvSpPr>
                  <a:spLocks noChangeShapeType="1"/>
                </p:cNvSpPr>
                <p:nvPr/>
              </p:nvSpPr>
              <p:spPr bwMode="auto">
                <a:xfrm>
                  <a:off x="4145" y="1123"/>
                  <a:ext cx="1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4" name="Line 149"/>
                <p:cNvSpPr>
                  <a:spLocks noChangeShapeType="1"/>
                </p:cNvSpPr>
                <p:nvPr/>
              </p:nvSpPr>
              <p:spPr bwMode="auto">
                <a:xfrm>
                  <a:off x="4155" y="1123"/>
                  <a:ext cx="68"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5" name="Line 150"/>
                <p:cNvSpPr>
                  <a:spLocks noChangeShapeType="1"/>
                </p:cNvSpPr>
                <p:nvPr/>
              </p:nvSpPr>
              <p:spPr bwMode="auto">
                <a:xfrm>
                  <a:off x="4262" y="1123"/>
                  <a:ext cx="1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6" name="Line 151"/>
                <p:cNvSpPr>
                  <a:spLocks noChangeShapeType="1"/>
                </p:cNvSpPr>
                <p:nvPr/>
              </p:nvSpPr>
              <p:spPr bwMode="auto">
                <a:xfrm>
                  <a:off x="4275" y="1123"/>
                  <a:ext cx="6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7" name="Line 152"/>
                <p:cNvSpPr>
                  <a:spLocks noChangeShapeType="1"/>
                </p:cNvSpPr>
                <p:nvPr/>
              </p:nvSpPr>
              <p:spPr bwMode="auto">
                <a:xfrm>
                  <a:off x="4380" y="1123"/>
                  <a:ext cx="1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8" name="Line 153"/>
                <p:cNvSpPr>
                  <a:spLocks noChangeShapeType="1"/>
                </p:cNvSpPr>
                <p:nvPr/>
              </p:nvSpPr>
              <p:spPr bwMode="auto">
                <a:xfrm>
                  <a:off x="4393" y="1123"/>
                  <a:ext cx="6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9" name="Line 154"/>
                <p:cNvSpPr>
                  <a:spLocks noChangeShapeType="1"/>
                </p:cNvSpPr>
                <p:nvPr/>
              </p:nvSpPr>
              <p:spPr bwMode="auto">
                <a:xfrm>
                  <a:off x="4497" y="1123"/>
                  <a:ext cx="1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0" name="Line 155"/>
                <p:cNvSpPr>
                  <a:spLocks noChangeShapeType="1"/>
                </p:cNvSpPr>
                <p:nvPr/>
              </p:nvSpPr>
              <p:spPr bwMode="auto">
                <a:xfrm>
                  <a:off x="4513" y="1123"/>
                  <a:ext cx="6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1" name="Line 156"/>
                <p:cNvSpPr>
                  <a:spLocks noChangeShapeType="1"/>
                </p:cNvSpPr>
                <p:nvPr/>
              </p:nvSpPr>
              <p:spPr bwMode="auto">
                <a:xfrm>
                  <a:off x="4614" y="1123"/>
                  <a:ext cx="1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2" name="Line 157"/>
                <p:cNvSpPr>
                  <a:spLocks noChangeShapeType="1"/>
                </p:cNvSpPr>
                <p:nvPr/>
              </p:nvSpPr>
              <p:spPr bwMode="auto">
                <a:xfrm flipV="1">
                  <a:off x="4630" y="1068"/>
                  <a:ext cx="30"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3" name="Line 158"/>
                <p:cNvSpPr>
                  <a:spLocks noChangeShapeType="1"/>
                </p:cNvSpPr>
                <p:nvPr/>
              </p:nvSpPr>
              <p:spPr bwMode="auto">
                <a:xfrm flipV="1">
                  <a:off x="4676" y="964"/>
                  <a:ext cx="36" cy="6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4" name="Line 159"/>
                <p:cNvSpPr>
                  <a:spLocks noChangeShapeType="1"/>
                </p:cNvSpPr>
                <p:nvPr/>
              </p:nvSpPr>
              <p:spPr bwMode="auto">
                <a:xfrm flipV="1">
                  <a:off x="4728" y="886"/>
                  <a:ext cx="23" cy="4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5" name="Line 160"/>
                <p:cNvSpPr>
                  <a:spLocks noChangeShapeType="1"/>
                </p:cNvSpPr>
                <p:nvPr/>
              </p:nvSpPr>
              <p:spPr bwMode="auto">
                <a:xfrm flipV="1">
                  <a:off x="4751" y="873"/>
                  <a:ext cx="26"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6" name="Line 161"/>
                <p:cNvSpPr>
                  <a:spLocks noChangeShapeType="1"/>
                </p:cNvSpPr>
                <p:nvPr/>
              </p:nvSpPr>
              <p:spPr bwMode="auto">
                <a:xfrm flipV="1">
                  <a:off x="4813" y="827"/>
                  <a:ext cx="58"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7" name="Line 162"/>
                <p:cNvSpPr>
                  <a:spLocks noChangeShapeType="1"/>
                </p:cNvSpPr>
                <p:nvPr/>
              </p:nvSpPr>
              <p:spPr bwMode="auto">
                <a:xfrm>
                  <a:off x="4871" y="827"/>
                  <a:ext cx="1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8" name="Line 163"/>
                <p:cNvSpPr>
                  <a:spLocks noChangeShapeType="1"/>
                </p:cNvSpPr>
                <p:nvPr/>
              </p:nvSpPr>
              <p:spPr bwMode="auto">
                <a:xfrm>
                  <a:off x="4923" y="827"/>
                  <a:ext cx="6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19" name="Line 164"/>
                <p:cNvSpPr>
                  <a:spLocks noChangeShapeType="1"/>
                </p:cNvSpPr>
                <p:nvPr/>
              </p:nvSpPr>
              <p:spPr bwMode="auto">
                <a:xfrm flipV="1">
                  <a:off x="4988" y="817"/>
                  <a:ext cx="10" cy="1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0" name="Line 165"/>
                <p:cNvSpPr>
                  <a:spLocks noChangeShapeType="1"/>
                </p:cNvSpPr>
                <p:nvPr/>
              </p:nvSpPr>
              <p:spPr bwMode="auto">
                <a:xfrm flipV="1">
                  <a:off x="5024" y="736"/>
                  <a:ext cx="59" cy="5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1" name="Line 166"/>
                <p:cNvSpPr>
                  <a:spLocks noChangeShapeType="1"/>
                </p:cNvSpPr>
                <p:nvPr/>
              </p:nvSpPr>
              <p:spPr bwMode="auto">
                <a:xfrm>
                  <a:off x="698" y="3525"/>
                  <a:ext cx="75"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2" name="Line 167"/>
                <p:cNvSpPr>
                  <a:spLocks noChangeShapeType="1"/>
                </p:cNvSpPr>
                <p:nvPr/>
              </p:nvSpPr>
              <p:spPr bwMode="auto">
                <a:xfrm>
                  <a:off x="809" y="3564"/>
                  <a:ext cx="9" cy="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3" name="Line 168"/>
                <p:cNvSpPr>
                  <a:spLocks noChangeShapeType="1"/>
                </p:cNvSpPr>
                <p:nvPr/>
              </p:nvSpPr>
              <p:spPr bwMode="auto">
                <a:xfrm flipV="1">
                  <a:off x="818" y="3541"/>
                  <a:ext cx="62"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4" name="Line 169"/>
                <p:cNvSpPr>
                  <a:spLocks noChangeShapeType="1"/>
                </p:cNvSpPr>
                <p:nvPr/>
              </p:nvSpPr>
              <p:spPr bwMode="auto">
                <a:xfrm flipV="1">
                  <a:off x="916" y="3518"/>
                  <a:ext cx="20" cy="7"/>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5" name="Line 170"/>
                <p:cNvSpPr>
                  <a:spLocks noChangeShapeType="1"/>
                </p:cNvSpPr>
                <p:nvPr/>
              </p:nvSpPr>
              <p:spPr bwMode="auto">
                <a:xfrm>
                  <a:off x="936" y="3518"/>
                  <a:ext cx="58"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6" name="Line 171"/>
                <p:cNvSpPr>
                  <a:spLocks noChangeShapeType="1"/>
                </p:cNvSpPr>
                <p:nvPr/>
              </p:nvSpPr>
              <p:spPr bwMode="auto">
                <a:xfrm>
                  <a:off x="1033" y="3518"/>
                  <a:ext cx="2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7" name="Line 172"/>
                <p:cNvSpPr>
                  <a:spLocks noChangeShapeType="1"/>
                </p:cNvSpPr>
                <p:nvPr/>
              </p:nvSpPr>
              <p:spPr bwMode="auto">
                <a:xfrm flipV="1">
                  <a:off x="1056" y="3483"/>
                  <a:ext cx="42" cy="3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8" name="Line 173"/>
                <p:cNvSpPr>
                  <a:spLocks noChangeShapeType="1"/>
                </p:cNvSpPr>
                <p:nvPr/>
              </p:nvSpPr>
              <p:spPr bwMode="auto">
                <a:xfrm flipV="1">
                  <a:off x="1128" y="3418"/>
                  <a:ext cx="49" cy="3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9" name="Line 174"/>
                <p:cNvSpPr>
                  <a:spLocks noChangeShapeType="1"/>
                </p:cNvSpPr>
                <p:nvPr/>
              </p:nvSpPr>
              <p:spPr bwMode="auto">
                <a:xfrm flipV="1">
                  <a:off x="1177" y="3414"/>
                  <a:ext cx="13" cy="4"/>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0" name="Line 175"/>
                <p:cNvSpPr>
                  <a:spLocks noChangeShapeType="1"/>
                </p:cNvSpPr>
                <p:nvPr/>
              </p:nvSpPr>
              <p:spPr bwMode="auto">
                <a:xfrm flipV="1">
                  <a:off x="1229" y="3382"/>
                  <a:ext cx="65" cy="1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1" name="Line 176"/>
                <p:cNvSpPr>
                  <a:spLocks noChangeShapeType="1"/>
                </p:cNvSpPr>
                <p:nvPr/>
              </p:nvSpPr>
              <p:spPr bwMode="auto">
                <a:xfrm>
                  <a:off x="1294" y="3382"/>
                  <a:ext cx="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2" name="Line 177"/>
                <p:cNvSpPr>
                  <a:spLocks noChangeShapeType="1"/>
                </p:cNvSpPr>
                <p:nvPr/>
              </p:nvSpPr>
              <p:spPr bwMode="auto">
                <a:xfrm>
                  <a:off x="1343" y="3382"/>
                  <a:ext cx="71"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3" name="Line 178"/>
                <p:cNvSpPr>
                  <a:spLocks noChangeShapeType="1"/>
                </p:cNvSpPr>
                <p:nvPr/>
              </p:nvSpPr>
              <p:spPr bwMode="auto">
                <a:xfrm flipV="1">
                  <a:off x="1414" y="3379"/>
                  <a:ext cx="7" cy="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4" name="Line 179"/>
                <p:cNvSpPr>
                  <a:spLocks noChangeShapeType="1"/>
                </p:cNvSpPr>
                <p:nvPr/>
              </p:nvSpPr>
              <p:spPr bwMode="auto">
                <a:xfrm flipV="1">
                  <a:off x="1456" y="3343"/>
                  <a:ext cx="75"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5" name="Line 180"/>
                <p:cNvSpPr>
                  <a:spLocks noChangeShapeType="1"/>
                </p:cNvSpPr>
                <p:nvPr/>
              </p:nvSpPr>
              <p:spPr bwMode="auto">
                <a:xfrm flipV="1">
                  <a:off x="1567" y="3307"/>
                  <a:ext cx="75" cy="2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6" name="Line 181"/>
                <p:cNvSpPr>
                  <a:spLocks noChangeShapeType="1"/>
                </p:cNvSpPr>
                <p:nvPr/>
              </p:nvSpPr>
              <p:spPr bwMode="auto">
                <a:xfrm>
                  <a:off x="1681" y="3304"/>
                  <a:ext cx="78"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7" name="Line 182"/>
                <p:cNvSpPr>
                  <a:spLocks noChangeShapeType="1"/>
                </p:cNvSpPr>
                <p:nvPr/>
              </p:nvSpPr>
              <p:spPr bwMode="auto">
                <a:xfrm flipV="1">
                  <a:off x="1795" y="3245"/>
                  <a:ext cx="62" cy="4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8" name="Line 183"/>
                <p:cNvSpPr>
                  <a:spLocks noChangeShapeType="1"/>
                </p:cNvSpPr>
                <p:nvPr/>
              </p:nvSpPr>
              <p:spPr bwMode="auto">
                <a:xfrm>
                  <a:off x="1889" y="3222"/>
                  <a:ext cx="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39" name="Line 184"/>
                <p:cNvSpPr>
                  <a:spLocks noChangeShapeType="1"/>
                </p:cNvSpPr>
                <p:nvPr/>
              </p:nvSpPr>
              <p:spPr bwMode="auto">
                <a:xfrm flipV="1">
                  <a:off x="1889" y="3177"/>
                  <a:ext cx="66" cy="45"/>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0" name="Line 185"/>
                <p:cNvSpPr>
                  <a:spLocks noChangeShapeType="1"/>
                </p:cNvSpPr>
                <p:nvPr/>
              </p:nvSpPr>
              <p:spPr bwMode="auto">
                <a:xfrm flipV="1">
                  <a:off x="1987" y="3138"/>
                  <a:ext cx="23" cy="1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1" name="Line 186"/>
                <p:cNvSpPr>
                  <a:spLocks noChangeShapeType="1"/>
                </p:cNvSpPr>
                <p:nvPr/>
              </p:nvSpPr>
              <p:spPr bwMode="auto">
                <a:xfrm flipV="1">
                  <a:off x="2010" y="3121"/>
                  <a:ext cx="45" cy="17"/>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2" name="Line 187"/>
                <p:cNvSpPr>
                  <a:spLocks noChangeShapeType="1"/>
                </p:cNvSpPr>
                <p:nvPr/>
              </p:nvSpPr>
              <p:spPr bwMode="auto">
                <a:xfrm flipV="1">
                  <a:off x="2091" y="3092"/>
                  <a:ext cx="36"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3" name="Line 188"/>
                <p:cNvSpPr>
                  <a:spLocks noChangeShapeType="1"/>
                </p:cNvSpPr>
                <p:nvPr/>
              </p:nvSpPr>
              <p:spPr bwMode="auto">
                <a:xfrm flipV="1">
                  <a:off x="2127" y="3063"/>
                  <a:ext cx="26" cy="2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4" name="Line 189"/>
                <p:cNvSpPr>
                  <a:spLocks noChangeShapeType="1"/>
                </p:cNvSpPr>
                <p:nvPr/>
              </p:nvSpPr>
              <p:spPr bwMode="auto">
                <a:xfrm flipV="1">
                  <a:off x="2179" y="2978"/>
                  <a:ext cx="52" cy="5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5" name="Line 190"/>
                <p:cNvSpPr>
                  <a:spLocks noChangeShapeType="1"/>
                </p:cNvSpPr>
                <p:nvPr/>
              </p:nvSpPr>
              <p:spPr bwMode="auto">
                <a:xfrm flipV="1">
                  <a:off x="2261" y="2903"/>
                  <a:ext cx="61" cy="4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6" name="Line 191"/>
                <p:cNvSpPr>
                  <a:spLocks noChangeShapeType="1"/>
                </p:cNvSpPr>
                <p:nvPr/>
              </p:nvSpPr>
              <p:spPr bwMode="auto">
                <a:xfrm flipV="1">
                  <a:off x="2355" y="2868"/>
                  <a:ext cx="13"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7" name="Line 192"/>
                <p:cNvSpPr>
                  <a:spLocks noChangeShapeType="1"/>
                </p:cNvSpPr>
                <p:nvPr/>
              </p:nvSpPr>
              <p:spPr bwMode="auto">
                <a:xfrm>
                  <a:off x="2368" y="2868"/>
                  <a:ext cx="6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8" name="Line 193"/>
                <p:cNvSpPr>
                  <a:spLocks noChangeShapeType="1"/>
                </p:cNvSpPr>
                <p:nvPr/>
              </p:nvSpPr>
              <p:spPr bwMode="auto">
                <a:xfrm>
                  <a:off x="2466" y="2868"/>
                  <a:ext cx="1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9" name="Line 194"/>
                <p:cNvSpPr>
                  <a:spLocks noChangeShapeType="1"/>
                </p:cNvSpPr>
                <p:nvPr/>
              </p:nvSpPr>
              <p:spPr bwMode="auto">
                <a:xfrm flipV="1">
                  <a:off x="2485" y="2832"/>
                  <a:ext cx="49" cy="3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0" name="Line 195"/>
                <p:cNvSpPr>
                  <a:spLocks noChangeShapeType="1"/>
                </p:cNvSpPr>
                <p:nvPr/>
              </p:nvSpPr>
              <p:spPr bwMode="auto">
                <a:xfrm flipV="1">
                  <a:off x="2563" y="2776"/>
                  <a:ext cx="43" cy="3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1" name="Line 196"/>
                <p:cNvSpPr>
                  <a:spLocks noChangeShapeType="1"/>
                </p:cNvSpPr>
                <p:nvPr/>
              </p:nvSpPr>
              <p:spPr bwMode="auto">
                <a:xfrm flipV="1">
                  <a:off x="2606" y="2760"/>
                  <a:ext cx="19" cy="1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2" name="Line 197"/>
                <p:cNvSpPr>
                  <a:spLocks noChangeShapeType="1"/>
                </p:cNvSpPr>
                <p:nvPr/>
              </p:nvSpPr>
              <p:spPr bwMode="auto">
                <a:xfrm flipV="1">
                  <a:off x="2654" y="2689"/>
                  <a:ext cx="62" cy="4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3" name="Line 198"/>
                <p:cNvSpPr>
                  <a:spLocks noChangeShapeType="1"/>
                </p:cNvSpPr>
                <p:nvPr/>
              </p:nvSpPr>
              <p:spPr bwMode="auto">
                <a:xfrm flipV="1">
                  <a:off x="2749" y="2614"/>
                  <a:ext cx="58" cy="4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4" name="Line 199"/>
                <p:cNvSpPr>
                  <a:spLocks noChangeShapeType="1"/>
                </p:cNvSpPr>
                <p:nvPr/>
              </p:nvSpPr>
              <p:spPr bwMode="auto">
                <a:xfrm flipV="1">
                  <a:off x="2840" y="2584"/>
                  <a:ext cx="3" cy="7"/>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5" name="Line 200"/>
                <p:cNvSpPr>
                  <a:spLocks noChangeShapeType="1"/>
                </p:cNvSpPr>
                <p:nvPr/>
              </p:nvSpPr>
              <p:spPr bwMode="auto">
                <a:xfrm>
                  <a:off x="2843" y="2584"/>
                  <a:ext cx="7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6" name="Line 201"/>
                <p:cNvSpPr>
                  <a:spLocks noChangeShapeType="1"/>
                </p:cNvSpPr>
                <p:nvPr/>
              </p:nvSpPr>
              <p:spPr bwMode="auto">
                <a:xfrm>
                  <a:off x="2954" y="2584"/>
                  <a:ext cx="10"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7" name="Line 202"/>
                <p:cNvSpPr>
                  <a:spLocks noChangeShapeType="1"/>
                </p:cNvSpPr>
                <p:nvPr/>
              </p:nvSpPr>
              <p:spPr bwMode="auto">
                <a:xfrm flipV="1">
                  <a:off x="2964" y="2558"/>
                  <a:ext cx="65"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8" name="Line 203"/>
                <p:cNvSpPr>
                  <a:spLocks noChangeShapeType="1"/>
                </p:cNvSpPr>
                <p:nvPr/>
              </p:nvSpPr>
              <p:spPr bwMode="auto">
                <a:xfrm flipV="1">
                  <a:off x="3065" y="2539"/>
                  <a:ext cx="16" cy="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59" name="Line 204"/>
                <p:cNvSpPr>
                  <a:spLocks noChangeShapeType="1"/>
                </p:cNvSpPr>
                <p:nvPr/>
              </p:nvSpPr>
              <p:spPr bwMode="auto">
                <a:xfrm>
                  <a:off x="3081" y="2539"/>
                  <a:ext cx="58"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grpSp>
          <p:grpSp>
            <p:nvGrpSpPr>
              <p:cNvPr id="8" name="Group 406"/>
              <p:cNvGrpSpPr>
                <a:grpSpLocks/>
              </p:cNvGrpSpPr>
              <p:nvPr/>
            </p:nvGrpSpPr>
            <p:grpSpPr bwMode="auto">
              <a:xfrm>
                <a:off x="384" y="424"/>
                <a:ext cx="4712" cy="3234"/>
                <a:chOff x="384" y="424"/>
                <a:chExt cx="4712" cy="3234"/>
              </a:xfrm>
            </p:grpSpPr>
            <p:sp>
              <p:nvSpPr>
                <p:cNvPr id="64" name="Line 206"/>
                <p:cNvSpPr>
                  <a:spLocks noChangeShapeType="1"/>
                </p:cNvSpPr>
                <p:nvPr/>
              </p:nvSpPr>
              <p:spPr bwMode="auto">
                <a:xfrm>
                  <a:off x="3178" y="2539"/>
                  <a:ext cx="2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5" name="Line 207"/>
                <p:cNvSpPr>
                  <a:spLocks noChangeShapeType="1"/>
                </p:cNvSpPr>
                <p:nvPr/>
              </p:nvSpPr>
              <p:spPr bwMode="auto">
                <a:xfrm>
                  <a:off x="3201" y="2539"/>
                  <a:ext cx="5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6" name="Line 208"/>
                <p:cNvSpPr>
                  <a:spLocks noChangeShapeType="1"/>
                </p:cNvSpPr>
                <p:nvPr/>
              </p:nvSpPr>
              <p:spPr bwMode="auto">
                <a:xfrm>
                  <a:off x="3296" y="2539"/>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7" name="Line 209"/>
                <p:cNvSpPr>
                  <a:spLocks noChangeShapeType="1"/>
                </p:cNvSpPr>
                <p:nvPr/>
              </p:nvSpPr>
              <p:spPr bwMode="auto">
                <a:xfrm>
                  <a:off x="3322" y="2539"/>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8" name="Line 210"/>
                <p:cNvSpPr>
                  <a:spLocks noChangeShapeType="1"/>
                </p:cNvSpPr>
                <p:nvPr/>
              </p:nvSpPr>
              <p:spPr bwMode="auto">
                <a:xfrm>
                  <a:off x="3413" y="2539"/>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9" name="Line 211"/>
                <p:cNvSpPr>
                  <a:spLocks noChangeShapeType="1"/>
                </p:cNvSpPr>
                <p:nvPr/>
              </p:nvSpPr>
              <p:spPr bwMode="auto">
                <a:xfrm>
                  <a:off x="3439" y="2539"/>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0" name="Line 212"/>
                <p:cNvSpPr>
                  <a:spLocks noChangeShapeType="1"/>
                </p:cNvSpPr>
                <p:nvPr/>
              </p:nvSpPr>
              <p:spPr bwMode="auto">
                <a:xfrm>
                  <a:off x="3530" y="2539"/>
                  <a:ext cx="2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1" name="Line 213"/>
                <p:cNvSpPr>
                  <a:spLocks noChangeShapeType="1"/>
                </p:cNvSpPr>
                <p:nvPr/>
              </p:nvSpPr>
              <p:spPr bwMode="auto">
                <a:xfrm flipV="1">
                  <a:off x="3559" y="2519"/>
                  <a:ext cx="46" cy="2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2" name="Line 214"/>
                <p:cNvSpPr>
                  <a:spLocks noChangeShapeType="1"/>
                </p:cNvSpPr>
                <p:nvPr/>
              </p:nvSpPr>
              <p:spPr bwMode="auto">
                <a:xfrm flipV="1">
                  <a:off x="3641" y="2490"/>
                  <a:ext cx="39" cy="1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3" name="Line 215"/>
                <p:cNvSpPr>
                  <a:spLocks noChangeShapeType="1"/>
                </p:cNvSpPr>
                <p:nvPr/>
              </p:nvSpPr>
              <p:spPr bwMode="auto">
                <a:xfrm flipV="1">
                  <a:off x="3680" y="2474"/>
                  <a:ext cx="32" cy="1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4" name="Line 216"/>
                <p:cNvSpPr>
                  <a:spLocks noChangeShapeType="1"/>
                </p:cNvSpPr>
                <p:nvPr/>
              </p:nvSpPr>
              <p:spPr bwMode="auto">
                <a:xfrm flipV="1">
                  <a:off x="3748" y="2441"/>
                  <a:ext cx="49" cy="2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5" name="Line 217"/>
                <p:cNvSpPr>
                  <a:spLocks noChangeShapeType="1"/>
                </p:cNvSpPr>
                <p:nvPr/>
              </p:nvSpPr>
              <p:spPr bwMode="auto">
                <a:xfrm flipV="1">
                  <a:off x="3797" y="2425"/>
                  <a:ext cx="19" cy="1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6" name="Line 218"/>
                <p:cNvSpPr>
                  <a:spLocks noChangeShapeType="1"/>
                </p:cNvSpPr>
                <p:nvPr/>
              </p:nvSpPr>
              <p:spPr bwMode="auto">
                <a:xfrm flipV="1">
                  <a:off x="3849" y="2350"/>
                  <a:ext cx="59" cy="4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7" name="Line 219"/>
                <p:cNvSpPr>
                  <a:spLocks noChangeShapeType="1"/>
                </p:cNvSpPr>
                <p:nvPr/>
              </p:nvSpPr>
              <p:spPr bwMode="auto">
                <a:xfrm flipV="1">
                  <a:off x="3934" y="2259"/>
                  <a:ext cx="48" cy="6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8" name="Line 220"/>
                <p:cNvSpPr>
                  <a:spLocks noChangeShapeType="1"/>
                </p:cNvSpPr>
                <p:nvPr/>
              </p:nvSpPr>
              <p:spPr bwMode="auto">
                <a:xfrm flipV="1">
                  <a:off x="4009" y="2194"/>
                  <a:ext cx="26" cy="3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79" name="Line 221"/>
                <p:cNvSpPr>
                  <a:spLocks noChangeShapeType="1"/>
                </p:cNvSpPr>
                <p:nvPr/>
              </p:nvSpPr>
              <p:spPr bwMode="auto">
                <a:xfrm>
                  <a:off x="4035" y="2194"/>
                  <a:ext cx="3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0" name="Line 222"/>
                <p:cNvSpPr>
                  <a:spLocks noChangeShapeType="1"/>
                </p:cNvSpPr>
                <p:nvPr/>
              </p:nvSpPr>
              <p:spPr bwMode="auto">
                <a:xfrm>
                  <a:off x="4106" y="2194"/>
                  <a:ext cx="4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1" name="Line 223"/>
                <p:cNvSpPr>
                  <a:spLocks noChangeShapeType="1"/>
                </p:cNvSpPr>
                <p:nvPr/>
              </p:nvSpPr>
              <p:spPr bwMode="auto">
                <a:xfrm>
                  <a:off x="4155" y="2194"/>
                  <a:ext cx="29"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2" name="Line 224"/>
                <p:cNvSpPr>
                  <a:spLocks noChangeShapeType="1"/>
                </p:cNvSpPr>
                <p:nvPr/>
              </p:nvSpPr>
              <p:spPr bwMode="auto">
                <a:xfrm>
                  <a:off x="4223" y="2194"/>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3" name="Line 225"/>
                <p:cNvSpPr>
                  <a:spLocks noChangeShapeType="1"/>
                </p:cNvSpPr>
                <p:nvPr/>
              </p:nvSpPr>
              <p:spPr bwMode="auto">
                <a:xfrm>
                  <a:off x="4275" y="2194"/>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4" name="Line 226"/>
                <p:cNvSpPr>
                  <a:spLocks noChangeShapeType="1"/>
                </p:cNvSpPr>
                <p:nvPr/>
              </p:nvSpPr>
              <p:spPr bwMode="auto">
                <a:xfrm>
                  <a:off x="4341" y="2194"/>
                  <a:ext cx="52"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5" name="Line 227"/>
                <p:cNvSpPr>
                  <a:spLocks noChangeShapeType="1"/>
                </p:cNvSpPr>
                <p:nvPr/>
              </p:nvSpPr>
              <p:spPr bwMode="auto">
                <a:xfrm>
                  <a:off x="4393" y="2194"/>
                  <a:ext cx="26"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6" name="Line 228"/>
                <p:cNvSpPr>
                  <a:spLocks noChangeShapeType="1"/>
                </p:cNvSpPr>
                <p:nvPr/>
              </p:nvSpPr>
              <p:spPr bwMode="auto">
                <a:xfrm>
                  <a:off x="4458" y="2194"/>
                  <a:ext cx="5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7" name="Line 229"/>
                <p:cNvSpPr>
                  <a:spLocks noChangeShapeType="1"/>
                </p:cNvSpPr>
                <p:nvPr/>
              </p:nvSpPr>
              <p:spPr bwMode="auto">
                <a:xfrm>
                  <a:off x="4513" y="2194"/>
                  <a:ext cx="23"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8" name="Line 230"/>
                <p:cNvSpPr>
                  <a:spLocks noChangeShapeType="1"/>
                </p:cNvSpPr>
                <p:nvPr/>
              </p:nvSpPr>
              <p:spPr bwMode="auto">
                <a:xfrm>
                  <a:off x="4575" y="2194"/>
                  <a:ext cx="55"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89" name="Line 231"/>
                <p:cNvSpPr>
                  <a:spLocks noChangeShapeType="1"/>
                </p:cNvSpPr>
                <p:nvPr/>
              </p:nvSpPr>
              <p:spPr bwMode="auto">
                <a:xfrm flipV="1">
                  <a:off x="4630" y="2174"/>
                  <a:ext cx="13" cy="2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0" name="Line 232"/>
                <p:cNvSpPr>
                  <a:spLocks noChangeShapeType="1"/>
                </p:cNvSpPr>
                <p:nvPr/>
              </p:nvSpPr>
              <p:spPr bwMode="auto">
                <a:xfrm flipV="1">
                  <a:off x="4663" y="2074"/>
                  <a:ext cx="39" cy="68"/>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1" name="Line 233"/>
                <p:cNvSpPr>
                  <a:spLocks noChangeShapeType="1"/>
                </p:cNvSpPr>
                <p:nvPr/>
              </p:nvSpPr>
              <p:spPr bwMode="auto">
                <a:xfrm flipV="1">
                  <a:off x="4721" y="1992"/>
                  <a:ext cx="30" cy="49"/>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2" name="Line 234"/>
                <p:cNvSpPr>
                  <a:spLocks noChangeShapeType="1"/>
                </p:cNvSpPr>
                <p:nvPr/>
              </p:nvSpPr>
              <p:spPr bwMode="auto">
                <a:xfrm flipV="1">
                  <a:off x="4751" y="1982"/>
                  <a:ext cx="19" cy="1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3" name="Line 235"/>
                <p:cNvSpPr>
                  <a:spLocks noChangeShapeType="1"/>
                </p:cNvSpPr>
                <p:nvPr/>
              </p:nvSpPr>
              <p:spPr bwMode="auto">
                <a:xfrm flipV="1">
                  <a:off x="4806" y="1940"/>
                  <a:ext cx="65" cy="26"/>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4" name="Line 236"/>
                <p:cNvSpPr>
                  <a:spLocks noChangeShapeType="1"/>
                </p:cNvSpPr>
                <p:nvPr/>
              </p:nvSpPr>
              <p:spPr bwMode="auto">
                <a:xfrm>
                  <a:off x="4871" y="1940"/>
                  <a:ext cx="7"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5" name="Line 237"/>
                <p:cNvSpPr>
                  <a:spLocks noChangeShapeType="1"/>
                </p:cNvSpPr>
                <p:nvPr/>
              </p:nvSpPr>
              <p:spPr bwMode="auto">
                <a:xfrm>
                  <a:off x="4917" y="1940"/>
                  <a:ext cx="71" cy="0"/>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6" name="Line 238"/>
                <p:cNvSpPr>
                  <a:spLocks noChangeShapeType="1"/>
                </p:cNvSpPr>
                <p:nvPr/>
              </p:nvSpPr>
              <p:spPr bwMode="auto">
                <a:xfrm flipV="1">
                  <a:off x="4988" y="1937"/>
                  <a:ext cx="7" cy="3"/>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7" name="Line 239"/>
                <p:cNvSpPr>
                  <a:spLocks noChangeShapeType="1"/>
                </p:cNvSpPr>
                <p:nvPr/>
              </p:nvSpPr>
              <p:spPr bwMode="auto">
                <a:xfrm flipV="1">
                  <a:off x="5024" y="1859"/>
                  <a:ext cx="59" cy="52"/>
                </a:xfrm>
                <a:prstGeom prst="line">
                  <a:avLst/>
                </a:prstGeom>
                <a:noFill/>
                <a:ln w="13">
                  <a:solidFill>
                    <a:srgbClr val="1A476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8" name="Line 240"/>
                <p:cNvSpPr>
                  <a:spLocks noChangeShapeType="1"/>
                </p:cNvSpPr>
                <p:nvPr/>
              </p:nvSpPr>
              <p:spPr bwMode="auto">
                <a:xfrm>
                  <a:off x="698" y="3525"/>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99" name="Line 241"/>
                <p:cNvSpPr>
                  <a:spLocks noChangeShapeType="1"/>
                </p:cNvSpPr>
                <p:nvPr/>
              </p:nvSpPr>
              <p:spPr bwMode="auto">
                <a:xfrm>
                  <a:off x="812" y="3525"/>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0" name="Line 242"/>
                <p:cNvSpPr>
                  <a:spLocks noChangeShapeType="1"/>
                </p:cNvSpPr>
                <p:nvPr/>
              </p:nvSpPr>
              <p:spPr bwMode="auto">
                <a:xfrm>
                  <a:off x="851" y="3525"/>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1" name="Line 243"/>
                <p:cNvSpPr>
                  <a:spLocks noChangeShapeType="1"/>
                </p:cNvSpPr>
                <p:nvPr/>
              </p:nvSpPr>
              <p:spPr bwMode="auto">
                <a:xfrm>
                  <a:off x="965" y="3525"/>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2" name="Line 244"/>
                <p:cNvSpPr>
                  <a:spLocks noChangeShapeType="1"/>
                </p:cNvSpPr>
                <p:nvPr/>
              </p:nvSpPr>
              <p:spPr bwMode="auto">
                <a:xfrm>
                  <a:off x="1004" y="3525"/>
                  <a:ext cx="5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3" name="Line 245"/>
                <p:cNvSpPr>
                  <a:spLocks noChangeShapeType="1"/>
                </p:cNvSpPr>
                <p:nvPr/>
              </p:nvSpPr>
              <p:spPr bwMode="auto">
                <a:xfrm flipV="1">
                  <a:off x="1056" y="3505"/>
                  <a:ext cx="16" cy="2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4" name="Line 246"/>
                <p:cNvSpPr>
                  <a:spLocks noChangeShapeType="1"/>
                </p:cNvSpPr>
                <p:nvPr/>
              </p:nvSpPr>
              <p:spPr bwMode="auto">
                <a:xfrm flipV="1">
                  <a:off x="1092" y="3476"/>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5" name="Line 247"/>
                <p:cNvSpPr>
                  <a:spLocks noChangeShapeType="1"/>
                </p:cNvSpPr>
                <p:nvPr/>
              </p:nvSpPr>
              <p:spPr bwMode="auto">
                <a:xfrm flipV="1">
                  <a:off x="1118" y="3388"/>
                  <a:ext cx="49" cy="5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6" name="Line 248"/>
                <p:cNvSpPr>
                  <a:spLocks noChangeShapeType="1"/>
                </p:cNvSpPr>
                <p:nvPr/>
              </p:nvSpPr>
              <p:spPr bwMode="auto">
                <a:xfrm>
                  <a:off x="1193" y="3362"/>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7" name="Line 249"/>
                <p:cNvSpPr>
                  <a:spLocks noChangeShapeType="1"/>
                </p:cNvSpPr>
                <p:nvPr/>
              </p:nvSpPr>
              <p:spPr bwMode="auto">
                <a:xfrm flipV="1">
                  <a:off x="1222" y="3291"/>
                  <a:ext cx="62" cy="48"/>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8" name="Line 250"/>
                <p:cNvSpPr>
                  <a:spLocks noChangeShapeType="1"/>
                </p:cNvSpPr>
                <p:nvPr/>
              </p:nvSpPr>
              <p:spPr bwMode="auto">
                <a:xfrm>
                  <a:off x="1313" y="3271"/>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9" name="Line 251"/>
                <p:cNvSpPr>
                  <a:spLocks noChangeShapeType="1"/>
                </p:cNvSpPr>
                <p:nvPr/>
              </p:nvSpPr>
              <p:spPr bwMode="auto">
                <a:xfrm flipV="1">
                  <a:off x="1346" y="3206"/>
                  <a:ext cx="65" cy="42"/>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0" name="Line 252"/>
                <p:cNvSpPr>
                  <a:spLocks noChangeShapeType="1"/>
                </p:cNvSpPr>
                <p:nvPr/>
              </p:nvSpPr>
              <p:spPr bwMode="auto">
                <a:xfrm>
                  <a:off x="1447" y="3203"/>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1" name="Line 253"/>
                <p:cNvSpPr>
                  <a:spLocks noChangeShapeType="1"/>
                </p:cNvSpPr>
                <p:nvPr/>
              </p:nvSpPr>
              <p:spPr bwMode="auto">
                <a:xfrm>
                  <a:off x="1486" y="3203"/>
                  <a:ext cx="45"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2" name="Line 254"/>
                <p:cNvSpPr>
                  <a:spLocks noChangeShapeType="1"/>
                </p:cNvSpPr>
                <p:nvPr/>
              </p:nvSpPr>
              <p:spPr bwMode="auto">
                <a:xfrm flipV="1">
                  <a:off x="1531" y="3187"/>
                  <a:ext cx="26" cy="1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3" name="Line 255"/>
                <p:cNvSpPr>
                  <a:spLocks noChangeShapeType="1"/>
                </p:cNvSpPr>
                <p:nvPr/>
              </p:nvSpPr>
              <p:spPr bwMode="auto">
                <a:xfrm flipV="1">
                  <a:off x="1587" y="3167"/>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4" name="Line 256"/>
                <p:cNvSpPr>
                  <a:spLocks noChangeShapeType="1"/>
                </p:cNvSpPr>
                <p:nvPr/>
              </p:nvSpPr>
              <p:spPr bwMode="auto">
                <a:xfrm flipV="1">
                  <a:off x="1619" y="3128"/>
                  <a:ext cx="33" cy="1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5" name="Line 257"/>
                <p:cNvSpPr>
                  <a:spLocks noChangeShapeType="1"/>
                </p:cNvSpPr>
                <p:nvPr/>
              </p:nvSpPr>
              <p:spPr bwMode="auto">
                <a:xfrm>
                  <a:off x="1652" y="3128"/>
                  <a:ext cx="4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6" name="Line 258"/>
                <p:cNvSpPr>
                  <a:spLocks noChangeShapeType="1"/>
                </p:cNvSpPr>
                <p:nvPr/>
              </p:nvSpPr>
              <p:spPr bwMode="auto">
                <a:xfrm>
                  <a:off x="1727" y="3128"/>
                  <a:ext cx="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7" name="Line 259"/>
                <p:cNvSpPr>
                  <a:spLocks noChangeShapeType="1"/>
                </p:cNvSpPr>
                <p:nvPr/>
              </p:nvSpPr>
              <p:spPr bwMode="auto">
                <a:xfrm>
                  <a:off x="1766" y="3128"/>
                  <a:ext cx="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8" name="Line 260"/>
                <p:cNvSpPr>
                  <a:spLocks noChangeShapeType="1"/>
                </p:cNvSpPr>
                <p:nvPr/>
              </p:nvSpPr>
              <p:spPr bwMode="auto">
                <a:xfrm>
                  <a:off x="1772" y="3128"/>
                  <a:ext cx="7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19" name="Line 261"/>
                <p:cNvSpPr>
                  <a:spLocks noChangeShapeType="1"/>
                </p:cNvSpPr>
                <p:nvPr/>
              </p:nvSpPr>
              <p:spPr bwMode="auto">
                <a:xfrm>
                  <a:off x="1880" y="312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0" name="Line 262"/>
                <p:cNvSpPr>
                  <a:spLocks noChangeShapeType="1"/>
                </p:cNvSpPr>
                <p:nvPr/>
              </p:nvSpPr>
              <p:spPr bwMode="auto">
                <a:xfrm flipV="1">
                  <a:off x="1915" y="3073"/>
                  <a:ext cx="66" cy="3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1" name="Line 263"/>
                <p:cNvSpPr>
                  <a:spLocks noChangeShapeType="1"/>
                </p:cNvSpPr>
                <p:nvPr/>
              </p:nvSpPr>
              <p:spPr bwMode="auto">
                <a:xfrm>
                  <a:off x="2013" y="3053"/>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2" name="Line 264"/>
                <p:cNvSpPr>
                  <a:spLocks noChangeShapeType="1"/>
                </p:cNvSpPr>
                <p:nvPr/>
              </p:nvSpPr>
              <p:spPr bwMode="auto">
                <a:xfrm flipV="1">
                  <a:off x="2046" y="2995"/>
                  <a:ext cx="68" cy="3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3" name="Line 265"/>
                <p:cNvSpPr>
                  <a:spLocks noChangeShapeType="1"/>
                </p:cNvSpPr>
                <p:nvPr/>
              </p:nvSpPr>
              <p:spPr bwMode="auto">
                <a:xfrm>
                  <a:off x="2140" y="2972"/>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4" name="Line 266"/>
                <p:cNvSpPr>
                  <a:spLocks noChangeShapeType="1"/>
                </p:cNvSpPr>
                <p:nvPr/>
              </p:nvSpPr>
              <p:spPr bwMode="auto">
                <a:xfrm flipV="1">
                  <a:off x="2166" y="2884"/>
                  <a:ext cx="52" cy="58"/>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5" name="Line 267"/>
                <p:cNvSpPr>
                  <a:spLocks noChangeShapeType="1"/>
                </p:cNvSpPr>
                <p:nvPr/>
              </p:nvSpPr>
              <p:spPr bwMode="auto">
                <a:xfrm flipV="1">
                  <a:off x="2241" y="2855"/>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6" name="Line 268"/>
                <p:cNvSpPr>
                  <a:spLocks noChangeShapeType="1"/>
                </p:cNvSpPr>
                <p:nvPr/>
              </p:nvSpPr>
              <p:spPr bwMode="auto">
                <a:xfrm>
                  <a:off x="2277" y="2851"/>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7" name="Line 269"/>
                <p:cNvSpPr>
                  <a:spLocks noChangeShapeType="1"/>
                </p:cNvSpPr>
                <p:nvPr/>
              </p:nvSpPr>
              <p:spPr bwMode="auto">
                <a:xfrm flipV="1">
                  <a:off x="2387" y="2838"/>
                  <a:ext cx="4" cy="4"/>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8" name="Line 270"/>
                <p:cNvSpPr>
                  <a:spLocks noChangeShapeType="1"/>
                </p:cNvSpPr>
                <p:nvPr/>
              </p:nvSpPr>
              <p:spPr bwMode="auto">
                <a:xfrm flipV="1">
                  <a:off x="2420" y="2786"/>
                  <a:ext cx="65" cy="3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9" name="Line 271"/>
                <p:cNvSpPr>
                  <a:spLocks noChangeShapeType="1"/>
                </p:cNvSpPr>
                <p:nvPr/>
              </p:nvSpPr>
              <p:spPr bwMode="auto">
                <a:xfrm flipV="1">
                  <a:off x="2485" y="2783"/>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0" name="Line 272"/>
                <p:cNvSpPr>
                  <a:spLocks noChangeShapeType="1"/>
                </p:cNvSpPr>
                <p:nvPr/>
              </p:nvSpPr>
              <p:spPr bwMode="auto">
                <a:xfrm flipV="1">
                  <a:off x="2521" y="2763"/>
                  <a:ext cx="3" cy="4"/>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1" name="Line 273"/>
                <p:cNvSpPr>
                  <a:spLocks noChangeShapeType="1"/>
                </p:cNvSpPr>
                <p:nvPr/>
              </p:nvSpPr>
              <p:spPr bwMode="auto">
                <a:xfrm flipV="1">
                  <a:off x="2553" y="2721"/>
                  <a:ext cx="53" cy="2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2" name="Line 274"/>
                <p:cNvSpPr>
                  <a:spLocks noChangeShapeType="1"/>
                </p:cNvSpPr>
                <p:nvPr/>
              </p:nvSpPr>
              <p:spPr bwMode="auto">
                <a:xfrm flipV="1">
                  <a:off x="2606" y="2711"/>
                  <a:ext cx="16" cy="1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3" name="Line 275"/>
                <p:cNvSpPr>
                  <a:spLocks noChangeShapeType="1"/>
                </p:cNvSpPr>
                <p:nvPr/>
              </p:nvSpPr>
              <p:spPr bwMode="auto">
                <a:xfrm flipV="1">
                  <a:off x="2654" y="2692"/>
                  <a:ext cx="4"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4" name="Line 276"/>
                <p:cNvSpPr>
                  <a:spLocks noChangeShapeType="1"/>
                </p:cNvSpPr>
                <p:nvPr/>
              </p:nvSpPr>
              <p:spPr bwMode="auto">
                <a:xfrm flipV="1">
                  <a:off x="2687" y="2656"/>
                  <a:ext cx="39" cy="2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5" name="Line 277"/>
                <p:cNvSpPr>
                  <a:spLocks noChangeShapeType="1"/>
                </p:cNvSpPr>
                <p:nvPr/>
              </p:nvSpPr>
              <p:spPr bwMode="auto">
                <a:xfrm>
                  <a:off x="2726" y="2656"/>
                  <a:ext cx="3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6" name="Line 278"/>
                <p:cNvSpPr>
                  <a:spLocks noChangeShapeType="1"/>
                </p:cNvSpPr>
                <p:nvPr/>
              </p:nvSpPr>
              <p:spPr bwMode="auto">
                <a:xfrm>
                  <a:off x="2798" y="2656"/>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7" name="Line 279"/>
                <p:cNvSpPr>
                  <a:spLocks noChangeShapeType="1"/>
                </p:cNvSpPr>
                <p:nvPr/>
              </p:nvSpPr>
              <p:spPr bwMode="auto">
                <a:xfrm>
                  <a:off x="2837" y="2656"/>
                  <a:ext cx="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8" name="Line 280"/>
                <p:cNvSpPr>
                  <a:spLocks noChangeShapeType="1"/>
                </p:cNvSpPr>
                <p:nvPr/>
              </p:nvSpPr>
              <p:spPr bwMode="auto">
                <a:xfrm flipV="1">
                  <a:off x="2843" y="2624"/>
                  <a:ext cx="62" cy="32"/>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39" name="Line 281"/>
                <p:cNvSpPr>
                  <a:spLocks noChangeShapeType="1"/>
                </p:cNvSpPr>
                <p:nvPr/>
              </p:nvSpPr>
              <p:spPr bwMode="auto">
                <a:xfrm flipV="1">
                  <a:off x="2938" y="2604"/>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0" name="Line 282"/>
                <p:cNvSpPr>
                  <a:spLocks noChangeShapeType="1"/>
                </p:cNvSpPr>
                <p:nvPr/>
              </p:nvSpPr>
              <p:spPr bwMode="auto">
                <a:xfrm flipV="1">
                  <a:off x="2970" y="2529"/>
                  <a:ext cx="52" cy="5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1" name="Line 283"/>
                <p:cNvSpPr>
                  <a:spLocks noChangeShapeType="1"/>
                </p:cNvSpPr>
                <p:nvPr/>
              </p:nvSpPr>
              <p:spPr bwMode="auto">
                <a:xfrm flipV="1">
                  <a:off x="3048" y="2503"/>
                  <a:ext cx="4"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2" name="Line 284"/>
                <p:cNvSpPr>
                  <a:spLocks noChangeShapeType="1"/>
                </p:cNvSpPr>
                <p:nvPr/>
              </p:nvSpPr>
              <p:spPr bwMode="auto">
                <a:xfrm flipV="1">
                  <a:off x="3074" y="2467"/>
                  <a:ext cx="7" cy="1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3" name="Line 285"/>
                <p:cNvSpPr>
                  <a:spLocks noChangeShapeType="1"/>
                </p:cNvSpPr>
                <p:nvPr/>
              </p:nvSpPr>
              <p:spPr bwMode="auto">
                <a:xfrm>
                  <a:off x="3081" y="2467"/>
                  <a:ext cx="6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4" name="Line 286"/>
                <p:cNvSpPr>
                  <a:spLocks noChangeShapeType="1"/>
                </p:cNvSpPr>
                <p:nvPr/>
              </p:nvSpPr>
              <p:spPr bwMode="auto">
                <a:xfrm>
                  <a:off x="3185" y="2467"/>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5" name="Line 287"/>
                <p:cNvSpPr>
                  <a:spLocks noChangeShapeType="1"/>
                </p:cNvSpPr>
                <p:nvPr/>
              </p:nvSpPr>
              <p:spPr bwMode="auto">
                <a:xfrm>
                  <a:off x="3224" y="2467"/>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6" name="Line 288"/>
                <p:cNvSpPr>
                  <a:spLocks noChangeShapeType="1"/>
                </p:cNvSpPr>
                <p:nvPr/>
              </p:nvSpPr>
              <p:spPr bwMode="auto">
                <a:xfrm>
                  <a:off x="3335" y="2461"/>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7" name="Line 289"/>
                <p:cNvSpPr>
                  <a:spLocks noChangeShapeType="1"/>
                </p:cNvSpPr>
                <p:nvPr/>
              </p:nvSpPr>
              <p:spPr bwMode="auto">
                <a:xfrm flipV="1">
                  <a:off x="3371" y="2409"/>
                  <a:ext cx="68" cy="3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8" name="Line 290"/>
                <p:cNvSpPr>
                  <a:spLocks noChangeShapeType="1"/>
                </p:cNvSpPr>
                <p:nvPr/>
              </p:nvSpPr>
              <p:spPr bwMode="auto">
                <a:xfrm flipV="1">
                  <a:off x="3471" y="2389"/>
                  <a:ext cx="4"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9" name="Line 291"/>
                <p:cNvSpPr>
                  <a:spLocks noChangeShapeType="1"/>
                </p:cNvSpPr>
                <p:nvPr/>
              </p:nvSpPr>
              <p:spPr bwMode="auto">
                <a:xfrm flipV="1">
                  <a:off x="3504" y="2347"/>
                  <a:ext cx="55" cy="2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0" name="Line 292"/>
                <p:cNvSpPr>
                  <a:spLocks noChangeShapeType="1"/>
                </p:cNvSpPr>
                <p:nvPr/>
              </p:nvSpPr>
              <p:spPr bwMode="auto">
                <a:xfrm>
                  <a:off x="3559" y="2347"/>
                  <a:ext cx="17"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1" name="Line 293"/>
                <p:cNvSpPr>
                  <a:spLocks noChangeShapeType="1"/>
                </p:cNvSpPr>
                <p:nvPr/>
              </p:nvSpPr>
              <p:spPr bwMode="auto">
                <a:xfrm>
                  <a:off x="3611" y="2347"/>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2" name="Line 294"/>
                <p:cNvSpPr>
                  <a:spLocks noChangeShapeType="1"/>
                </p:cNvSpPr>
                <p:nvPr/>
              </p:nvSpPr>
              <p:spPr bwMode="auto">
                <a:xfrm>
                  <a:off x="3650" y="2347"/>
                  <a:ext cx="30"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3" name="Line 295"/>
                <p:cNvSpPr>
                  <a:spLocks noChangeShapeType="1"/>
                </p:cNvSpPr>
                <p:nvPr/>
              </p:nvSpPr>
              <p:spPr bwMode="auto">
                <a:xfrm>
                  <a:off x="3680" y="2347"/>
                  <a:ext cx="4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4" name="Line 296"/>
                <p:cNvSpPr>
                  <a:spLocks noChangeShapeType="1"/>
                </p:cNvSpPr>
                <p:nvPr/>
              </p:nvSpPr>
              <p:spPr bwMode="auto">
                <a:xfrm>
                  <a:off x="3764" y="2347"/>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5" name="Line 297"/>
                <p:cNvSpPr>
                  <a:spLocks noChangeShapeType="1"/>
                </p:cNvSpPr>
                <p:nvPr/>
              </p:nvSpPr>
              <p:spPr bwMode="auto">
                <a:xfrm flipV="1">
                  <a:off x="3803" y="2308"/>
                  <a:ext cx="69" cy="3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6" name="Line 298"/>
                <p:cNvSpPr>
                  <a:spLocks noChangeShapeType="1"/>
                </p:cNvSpPr>
                <p:nvPr/>
              </p:nvSpPr>
              <p:spPr bwMode="auto">
                <a:xfrm flipV="1">
                  <a:off x="3904" y="2292"/>
                  <a:ext cx="4"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7" name="Line 299"/>
                <p:cNvSpPr>
                  <a:spLocks noChangeShapeType="1"/>
                </p:cNvSpPr>
                <p:nvPr/>
              </p:nvSpPr>
              <p:spPr bwMode="auto">
                <a:xfrm>
                  <a:off x="3940" y="2288"/>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8" name="Line 300"/>
                <p:cNvSpPr>
                  <a:spLocks noChangeShapeType="1"/>
                </p:cNvSpPr>
                <p:nvPr/>
              </p:nvSpPr>
              <p:spPr bwMode="auto">
                <a:xfrm>
                  <a:off x="4054" y="228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59" name="Line 301"/>
                <p:cNvSpPr>
                  <a:spLocks noChangeShapeType="1"/>
                </p:cNvSpPr>
                <p:nvPr/>
              </p:nvSpPr>
              <p:spPr bwMode="auto">
                <a:xfrm>
                  <a:off x="4093" y="2288"/>
                  <a:ext cx="6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0" name="Line 302"/>
                <p:cNvSpPr>
                  <a:spLocks noChangeShapeType="1"/>
                </p:cNvSpPr>
                <p:nvPr/>
              </p:nvSpPr>
              <p:spPr bwMode="auto">
                <a:xfrm>
                  <a:off x="4155" y="2288"/>
                  <a:ext cx="1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1" name="Line 303"/>
                <p:cNvSpPr>
                  <a:spLocks noChangeShapeType="1"/>
                </p:cNvSpPr>
                <p:nvPr/>
              </p:nvSpPr>
              <p:spPr bwMode="auto">
                <a:xfrm>
                  <a:off x="4207" y="228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2" name="Line 304"/>
                <p:cNvSpPr>
                  <a:spLocks noChangeShapeType="1"/>
                </p:cNvSpPr>
                <p:nvPr/>
              </p:nvSpPr>
              <p:spPr bwMode="auto">
                <a:xfrm>
                  <a:off x="4246" y="2288"/>
                  <a:ext cx="2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3" name="Line 305"/>
                <p:cNvSpPr>
                  <a:spLocks noChangeShapeType="1"/>
                </p:cNvSpPr>
                <p:nvPr/>
              </p:nvSpPr>
              <p:spPr bwMode="auto">
                <a:xfrm>
                  <a:off x="4275" y="2288"/>
                  <a:ext cx="4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4" name="Line 306"/>
                <p:cNvSpPr>
                  <a:spLocks noChangeShapeType="1"/>
                </p:cNvSpPr>
                <p:nvPr/>
              </p:nvSpPr>
              <p:spPr bwMode="auto">
                <a:xfrm>
                  <a:off x="4360" y="228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5" name="Line 307"/>
                <p:cNvSpPr>
                  <a:spLocks noChangeShapeType="1"/>
                </p:cNvSpPr>
                <p:nvPr/>
              </p:nvSpPr>
              <p:spPr bwMode="auto">
                <a:xfrm>
                  <a:off x="4399" y="2288"/>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6" name="Line 308"/>
                <p:cNvSpPr>
                  <a:spLocks noChangeShapeType="1"/>
                </p:cNvSpPr>
                <p:nvPr/>
              </p:nvSpPr>
              <p:spPr bwMode="auto">
                <a:xfrm>
                  <a:off x="4510" y="228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7" name="Line 309"/>
                <p:cNvSpPr>
                  <a:spLocks noChangeShapeType="1"/>
                </p:cNvSpPr>
                <p:nvPr/>
              </p:nvSpPr>
              <p:spPr bwMode="auto">
                <a:xfrm flipV="1">
                  <a:off x="4513" y="2285"/>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8" name="Line 310"/>
                <p:cNvSpPr>
                  <a:spLocks noChangeShapeType="1"/>
                </p:cNvSpPr>
                <p:nvPr/>
              </p:nvSpPr>
              <p:spPr bwMode="auto">
                <a:xfrm flipV="1">
                  <a:off x="4546" y="2236"/>
                  <a:ext cx="71" cy="3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9" name="Line 311"/>
                <p:cNvSpPr>
                  <a:spLocks noChangeShapeType="1"/>
                </p:cNvSpPr>
                <p:nvPr/>
              </p:nvSpPr>
              <p:spPr bwMode="auto">
                <a:xfrm>
                  <a:off x="4650" y="2227"/>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0" name="Line 312"/>
                <p:cNvSpPr>
                  <a:spLocks noChangeShapeType="1"/>
                </p:cNvSpPr>
                <p:nvPr/>
              </p:nvSpPr>
              <p:spPr bwMode="auto">
                <a:xfrm>
                  <a:off x="4689" y="2227"/>
                  <a:ext cx="6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1" name="Line 313"/>
                <p:cNvSpPr>
                  <a:spLocks noChangeShapeType="1"/>
                </p:cNvSpPr>
                <p:nvPr/>
              </p:nvSpPr>
              <p:spPr bwMode="auto">
                <a:xfrm flipV="1">
                  <a:off x="4751" y="2220"/>
                  <a:ext cx="13" cy="7"/>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2" name="Line 314"/>
                <p:cNvSpPr>
                  <a:spLocks noChangeShapeType="1"/>
                </p:cNvSpPr>
                <p:nvPr/>
              </p:nvSpPr>
              <p:spPr bwMode="auto">
                <a:xfrm>
                  <a:off x="4796" y="2204"/>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3" name="Line 315"/>
                <p:cNvSpPr>
                  <a:spLocks noChangeShapeType="1"/>
                </p:cNvSpPr>
                <p:nvPr/>
              </p:nvSpPr>
              <p:spPr bwMode="auto">
                <a:xfrm flipV="1">
                  <a:off x="4832" y="2168"/>
                  <a:ext cx="39" cy="1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4" name="Line 316"/>
                <p:cNvSpPr>
                  <a:spLocks noChangeShapeType="1"/>
                </p:cNvSpPr>
                <p:nvPr/>
              </p:nvSpPr>
              <p:spPr bwMode="auto">
                <a:xfrm>
                  <a:off x="4871" y="2168"/>
                  <a:ext cx="3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5" name="Line 317"/>
                <p:cNvSpPr>
                  <a:spLocks noChangeShapeType="1"/>
                </p:cNvSpPr>
                <p:nvPr/>
              </p:nvSpPr>
              <p:spPr bwMode="auto">
                <a:xfrm>
                  <a:off x="4940" y="216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6" name="Line 318"/>
                <p:cNvSpPr>
                  <a:spLocks noChangeShapeType="1"/>
                </p:cNvSpPr>
                <p:nvPr/>
              </p:nvSpPr>
              <p:spPr bwMode="auto">
                <a:xfrm>
                  <a:off x="4979" y="2168"/>
                  <a:ext cx="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7" name="Line 319"/>
                <p:cNvSpPr>
                  <a:spLocks noChangeShapeType="1"/>
                </p:cNvSpPr>
                <p:nvPr/>
              </p:nvSpPr>
              <p:spPr bwMode="auto">
                <a:xfrm>
                  <a:off x="4988" y="2168"/>
                  <a:ext cx="6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8" name="Line 320"/>
                <p:cNvSpPr>
                  <a:spLocks noChangeShapeType="1"/>
                </p:cNvSpPr>
                <p:nvPr/>
              </p:nvSpPr>
              <p:spPr bwMode="auto">
                <a:xfrm>
                  <a:off x="5092" y="2168"/>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79" name="Line 321"/>
                <p:cNvSpPr>
                  <a:spLocks noChangeShapeType="1"/>
                </p:cNvSpPr>
                <p:nvPr/>
              </p:nvSpPr>
              <p:spPr bwMode="auto">
                <a:xfrm>
                  <a:off x="698" y="3525"/>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0" name="Line 322"/>
                <p:cNvSpPr>
                  <a:spLocks noChangeShapeType="1"/>
                </p:cNvSpPr>
                <p:nvPr/>
              </p:nvSpPr>
              <p:spPr bwMode="auto">
                <a:xfrm>
                  <a:off x="812" y="3525"/>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1" name="Line 323"/>
                <p:cNvSpPr>
                  <a:spLocks noChangeShapeType="1"/>
                </p:cNvSpPr>
                <p:nvPr/>
              </p:nvSpPr>
              <p:spPr bwMode="auto">
                <a:xfrm>
                  <a:off x="851" y="3525"/>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2" name="Line 324"/>
                <p:cNvSpPr>
                  <a:spLocks noChangeShapeType="1"/>
                </p:cNvSpPr>
                <p:nvPr/>
              </p:nvSpPr>
              <p:spPr bwMode="auto">
                <a:xfrm>
                  <a:off x="965" y="3525"/>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3" name="Line 325"/>
                <p:cNvSpPr>
                  <a:spLocks noChangeShapeType="1"/>
                </p:cNvSpPr>
                <p:nvPr/>
              </p:nvSpPr>
              <p:spPr bwMode="auto">
                <a:xfrm>
                  <a:off x="1004" y="3525"/>
                  <a:ext cx="5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4" name="Line 326"/>
                <p:cNvSpPr>
                  <a:spLocks noChangeShapeType="1"/>
                </p:cNvSpPr>
                <p:nvPr/>
              </p:nvSpPr>
              <p:spPr bwMode="auto">
                <a:xfrm>
                  <a:off x="1056" y="3525"/>
                  <a:ext cx="23" cy="1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5" name="Line 327"/>
                <p:cNvSpPr>
                  <a:spLocks noChangeShapeType="1"/>
                </p:cNvSpPr>
                <p:nvPr/>
              </p:nvSpPr>
              <p:spPr bwMode="auto">
                <a:xfrm>
                  <a:off x="1111" y="3548"/>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6" name="Line 328"/>
                <p:cNvSpPr>
                  <a:spLocks noChangeShapeType="1"/>
                </p:cNvSpPr>
                <p:nvPr/>
              </p:nvSpPr>
              <p:spPr bwMode="auto">
                <a:xfrm>
                  <a:off x="1147" y="3564"/>
                  <a:ext cx="30" cy="1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7" name="Line 329"/>
                <p:cNvSpPr>
                  <a:spLocks noChangeShapeType="1"/>
                </p:cNvSpPr>
                <p:nvPr/>
              </p:nvSpPr>
              <p:spPr bwMode="auto">
                <a:xfrm flipV="1">
                  <a:off x="1177" y="3571"/>
                  <a:ext cx="45"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8" name="Line 330"/>
                <p:cNvSpPr>
                  <a:spLocks noChangeShapeType="1"/>
                </p:cNvSpPr>
                <p:nvPr/>
              </p:nvSpPr>
              <p:spPr bwMode="auto">
                <a:xfrm>
                  <a:off x="1258" y="3567"/>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9" name="Line 331"/>
                <p:cNvSpPr>
                  <a:spLocks noChangeShapeType="1"/>
                </p:cNvSpPr>
                <p:nvPr/>
              </p:nvSpPr>
              <p:spPr bwMode="auto">
                <a:xfrm flipV="1">
                  <a:off x="1297" y="3551"/>
                  <a:ext cx="78" cy="1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0" name="Line 332"/>
                <p:cNvSpPr>
                  <a:spLocks noChangeShapeType="1"/>
                </p:cNvSpPr>
                <p:nvPr/>
              </p:nvSpPr>
              <p:spPr bwMode="auto">
                <a:xfrm>
                  <a:off x="1411" y="3544"/>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1" name="Line 333"/>
                <p:cNvSpPr>
                  <a:spLocks noChangeShapeType="1"/>
                </p:cNvSpPr>
                <p:nvPr/>
              </p:nvSpPr>
              <p:spPr bwMode="auto">
                <a:xfrm>
                  <a:off x="1447" y="3544"/>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2" name="Line 334"/>
                <p:cNvSpPr>
                  <a:spLocks noChangeShapeType="1"/>
                </p:cNvSpPr>
                <p:nvPr/>
              </p:nvSpPr>
              <p:spPr bwMode="auto">
                <a:xfrm>
                  <a:off x="1561" y="353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3" name="Line 335"/>
                <p:cNvSpPr>
                  <a:spLocks noChangeShapeType="1"/>
                </p:cNvSpPr>
                <p:nvPr/>
              </p:nvSpPr>
              <p:spPr bwMode="auto">
                <a:xfrm flipV="1">
                  <a:off x="1600" y="3518"/>
                  <a:ext cx="52" cy="1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4" name="Line 336"/>
                <p:cNvSpPr>
                  <a:spLocks noChangeShapeType="1"/>
                </p:cNvSpPr>
                <p:nvPr/>
              </p:nvSpPr>
              <p:spPr bwMode="auto">
                <a:xfrm>
                  <a:off x="1652" y="3518"/>
                  <a:ext cx="2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5" name="Line 337"/>
                <p:cNvSpPr>
                  <a:spLocks noChangeShapeType="1"/>
                </p:cNvSpPr>
                <p:nvPr/>
              </p:nvSpPr>
              <p:spPr bwMode="auto">
                <a:xfrm>
                  <a:off x="1710" y="3518"/>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6" name="Line 338"/>
                <p:cNvSpPr>
                  <a:spLocks noChangeShapeType="1"/>
                </p:cNvSpPr>
                <p:nvPr/>
              </p:nvSpPr>
              <p:spPr bwMode="auto">
                <a:xfrm>
                  <a:off x="1749" y="3518"/>
                  <a:ext cx="2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7" name="Line 339"/>
                <p:cNvSpPr>
                  <a:spLocks noChangeShapeType="1"/>
                </p:cNvSpPr>
                <p:nvPr/>
              </p:nvSpPr>
              <p:spPr bwMode="auto">
                <a:xfrm>
                  <a:off x="1772" y="3518"/>
                  <a:ext cx="5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8" name="Line 340"/>
                <p:cNvSpPr>
                  <a:spLocks noChangeShapeType="1"/>
                </p:cNvSpPr>
                <p:nvPr/>
              </p:nvSpPr>
              <p:spPr bwMode="auto">
                <a:xfrm>
                  <a:off x="1863" y="3518"/>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99" name="Line 341"/>
                <p:cNvSpPr>
                  <a:spLocks noChangeShapeType="1"/>
                </p:cNvSpPr>
                <p:nvPr/>
              </p:nvSpPr>
              <p:spPr bwMode="auto">
                <a:xfrm flipV="1">
                  <a:off x="1902" y="3499"/>
                  <a:ext cx="75" cy="1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0" name="Line 342"/>
                <p:cNvSpPr>
                  <a:spLocks noChangeShapeType="1"/>
                </p:cNvSpPr>
                <p:nvPr/>
              </p:nvSpPr>
              <p:spPr bwMode="auto">
                <a:xfrm>
                  <a:off x="2013" y="3489"/>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1" name="Line 343"/>
                <p:cNvSpPr>
                  <a:spLocks noChangeShapeType="1"/>
                </p:cNvSpPr>
                <p:nvPr/>
              </p:nvSpPr>
              <p:spPr bwMode="auto">
                <a:xfrm flipV="1">
                  <a:off x="2049" y="3460"/>
                  <a:ext cx="78" cy="1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2" name="Line 344"/>
                <p:cNvSpPr>
                  <a:spLocks noChangeShapeType="1"/>
                </p:cNvSpPr>
                <p:nvPr/>
              </p:nvSpPr>
              <p:spPr bwMode="auto">
                <a:xfrm>
                  <a:off x="2156" y="3444"/>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3" name="Line 345"/>
                <p:cNvSpPr>
                  <a:spLocks noChangeShapeType="1"/>
                </p:cNvSpPr>
                <p:nvPr/>
              </p:nvSpPr>
              <p:spPr bwMode="auto">
                <a:xfrm flipV="1">
                  <a:off x="2192" y="3395"/>
                  <a:ext cx="55" cy="2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4" name="Line 346"/>
                <p:cNvSpPr>
                  <a:spLocks noChangeShapeType="1"/>
                </p:cNvSpPr>
                <p:nvPr/>
              </p:nvSpPr>
              <p:spPr bwMode="auto">
                <a:xfrm>
                  <a:off x="2247" y="3395"/>
                  <a:ext cx="1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5" name="Line 347"/>
                <p:cNvSpPr>
                  <a:spLocks noChangeShapeType="1"/>
                </p:cNvSpPr>
                <p:nvPr/>
              </p:nvSpPr>
              <p:spPr bwMode="auto">
                <a:xfrm>
                  <a:off x="2296" y="3395"/>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6" name="Line 348"/>
                <p:cNvSpPr>
                  <a:spLocks noChangeShapeType="1"/>
                </p:cNvSpPr>
                <p:nvPr/>
              </p:nvSpPr>
              <p:spPr bwMode="auto">
                <a:xfrm>
                  <a:off x="2335" y="3395"/>
                  <a:ext cx="3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7" name="Line 349"/>
                <p:cNvSpPr>
                  <a:spLocks noChangeShapeType="1"/>
                </p:cNvSpPr>
                <p:nvPr/>
              </p:nvSpPr>
              <p:spPr bwMode="auto">
                <a:xfrm flipV="1">
                  <a:off x="2368" y="3382"/>
                  <a:ext cx="42" cy="1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8" name="Line 350"/>
                <p:cNvSpPr>
                  <a:spLocks noChangeShapeType="1"/>
                </p:cNvSpPr>
                <p:nvPr/>
              </p:nvSpPr>
              <p:spPr bwMode="auto">
                <a:xfrm flipV="1">
                  <a:off x="2446" y="3369"/>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9" name="Line 351"/>
                <p:cNvSpPr>
                  <a:spLocks noChangeShapeType="1"/>
                </p:cNvSpPr>
                <p:nvPr/>
              </p:nvSpPr>
              <p:spPr bwMode="auto">
                <a:xfrm>
                  <a:off x="2482" y="3359"/>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0" name="Line 352"/>
                <p:cNvSpPr>
                  <a:spLocks noChangeShapeType="1"/>
                </p:cNvSpPr>
                <p:nvPr/>
              </p:nvSpPr>
              <p:spPr bwMode="auto">
                <a:xfrm flipV="1">
                  <a:off x="2485" y="3336"/>
                  <a:ext cx="72" cy="2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1" name="Line 353"/>
                <p:cNvSpPr>
                  <a:spLocks noChangeShapeType="1"/>
                </p:cNvSpPr>
                <p:nvPr/>
              </p:nvSpPr>
              <p:spPr bwMode="auto">
                <a:xfrm>
                  <a:off x="2589" y="3326"/>
                  <a:ext cx="7"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2" name="Line 354"/>
                <p:cNvSpPr>
                  <a:spLocks noChangeShapeType="1"/>
                </p:cNvSpPr>
                <p:nvPr/>
              </p:nvSpPr>
              <p:spPr bwMode="auto">
                <a:xfrm flipV="1">
                  <a:off x="2628" y="3294"/>
                  <a:ext cx="75" cy="2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3" name="Line 355"/>
                <p:cNvSpPr>
                  <a:spLocks noChangeShapeType="1"/>
                </p:cNvSpPr>
                <p:nvPr/>
              </p:nvSpPr>
              <p:spPr bwMode="auto">
                <a:xfrm>
                  <a:off x="2736" y="3287"/>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4" name="Line 356"/>
                <p:cNvSpPr>
                  <a:spLocks noChangeShapeType="1"/>
                </p:cNvSpPr>
                <p:nvPr/>
              </p:nvSpPr>
              <p:spPr bwMode="auto">
                <a:xfrm>
                  <a:off x="2775" y="3287"/>
                  <a:ext cx="6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5" name="Line 357"/>
                <p:cNvSpPr>
                  <a:spLocks noChangeShapeType="1"/>
                </p:cNvSpPr>
                <p:nvPr/>
              </p:nvSpPr>
              <p:spPr bwMode="auto">
                <a:xfrm flipV="1">
                  <a:off x="2843" y="3284"/>
                  <a:ext cx="10"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6" name="Line 358"/>
                <p:cNvSpPr>
                  <a:spLocks noChangeShapeType="1"/>
                </p:cNvSpPr>
                <p:nvPr/>
              </p:nvSpPr>
              <p:spPr bwMode="auto">
                <a:xfrm>
                  <a:off x="2886" y="3271"/>
                  <a:ext cx="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7" name="Line 359"/>
                <p:cNvSpPr>
                  <a:spLocks noChangeShapeType="1"/>
                </p:cNvSpPr>
                <p:nvPr/>
              </p:nvSpPr>
              <p:spPr bwMode="auto">
                <a:xfrm flipV="1">
                  <a:off x="2925" y="3248"/>
                  <a:ext cx="39" cy="1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8" name="Line 360"/>
                <p:cNvSpPr>
                  <a:spLocks noChangeShapeType="1"/>
                </p:cNvSpPr>
                <p:nvPr/>
              </p:nvSpPr>
              <p:spPr bwMode="auto">
                <a:xfrm flipV="1">
                  <a:off x="2964" y="3229"/>
                  <a:ext cx="29" cy="19"/>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19" name="Line 361"/>
                <p:cNvSpPr>
                  <a:spLocks noChangeShapeType="1"/>
                </p:cNvSpPr>
                <p:nvPr/>
              </p:nvSpPr>
              <p:spPr bwMode="auto">
                <a:xfrm flipV="1">
                  <a:off x="3022" y="3206"/>
                  <a:ext cx="3" cy="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0" name="Line 362"/>
                <p:cNvSpPr>
                  <a:spLocks noChangeShapeType="1"/>
                </p:cNvSpPr>
                <p:nvPr/>
              </p:nvSpPr>
              <p:spPr bwMode="auto">
                <a:xfrm flipV="1">
                  <a:off x="3055" y="3170"/>
                  <a:ext cx="26" cy="17"/>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1" name="Line 363"/>
                <p:cNvSpPr>
                  <a:spLocks noChangeShapeType="1"/>
                </p:cNvSpPr>
                <p:nvPr/>
              </p:nvSpPr>
              <p:spPr bwMode="auto">
                <a:xfrm>
                  <a:off x="3081" y="3170"/>
                  <a:ext cx="4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2" name="Line 364"/>
                <p:cNvSpPr>
                  <a:spLocks noChangeShapeType="1"/>
                </p:cNvSpPr>
                <p:nvPr/>
              </p:nvSpPr>
              <p:spPr bwMode="auto">
                <a:xfrm>
                  <a:off x="3165" y="3170"/>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3" name="Line 365"/>
                <p:cNvSpPr>
                  <a:spLocks noChangeShapeType="1"/>
                </p:cNvSpPr>
                <p:nvPr/>
              </p:nvSpPr>
              <p:spPr bwMode="auto">
                <a:xfrm>
                  <a:off x="3205" y="3170"/>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4" name="Line 366"/>
                <p:cNvSpPr>
                  <a:spLocks noChangeShapeType="1"/>
                </p:cNvSpPr>
                <p:nvPr/>
              </p:nvSpPr>
              <p:spPr bwMode="auto">
                <a:xfrm>
                  <a:off x="3318" y="3170"/>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5" name="Line 367"/>
                <p:cNvSpPr>
                  <a:spLocks noChangeShapeType="1"/>
                </p:cNvSpPr>
                <p:nvPr/>
              </p:nvSpPr>
              <p:spPr bwMode="auto">
                <a:xfrm>
                  <a:off x="3322" y="3170"/>
                  <a:ext cx="0"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6" name="Line 368"/>
                <p:cNvSpPr>
                  <a:spLocks noChangeShapeType="1"/>
                </p:cNvSpPr>
                <p:nvPr/>
              </p:nvSpPr>
              <p:spPr bwMode="auto">
                <a:xfrm flipV="1">
                  <a:off x="3354" y="3134"/>
                  <a:ext cx="75" cy="2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7" name="Line 369"/>
                <p:cNvSpPr>
                  <a:spLocks noChangeShapeType="1"/>
                </p:cNvSpPr>
                <p:nvPr/>
              </p:nvSpPr>
              <p:spPr bwMode="auto">
                <a:xfrm flipV="1">
                  <a:off x="3462" y="3121"/>
                  <a:ext cx="3" cy="4"/>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8" name="Line 370"/>
                <p:cNvSpPr>
                  <a:spLocks noChangeShapeType="1"/>
                </p:cNvSpPr>
                <p:nvPr/>
              </p:nvSpPr>
              <p:spPr bwMode="auto">
                <a:xfrm flipV="1">
                  <a:off x="3497" y="3092"/>
                  <a:ext cx="62" cy="2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29" name="Line 371"/>
                <p:cNvSpPr>
                  <a:spLocks noChangeShapeType="1"/>
                </p:cNvSpPr>
                <p:nvPr/>
              </p:nvSpPr>
              <p:spPr bwMode="auto">
                <a:xfrm>
                  <a:off x="3559" y="3092"/>
                  <a:ext cx="1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0" name="Line 372"/>
                <p:cNvSpPr>
                  <a:spLocks noChangeShapeType="1"/>
                </p:cNvSpPr>
                <p:nvPr/>
              </p:nvSpPr>
              <p:spPr bwMode="auto">
                <a:xfrm>
                  <a:off x="3608" y="3092"/>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1" name="Line 373"/>
                <p:cNvSpPr>
                  <a:spLocks noChangeShapeType="1"/>
                </p:cNvSpPr>
                <p:nvPr/>
              </p:nvSpPr>
              <p:spPr bwMode="auto">
                <a:xfrm>
                  <a:off x="3647" y="3092"/>
                  <a:ext cx="3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2" name="Line 374"/>
                <p:cNvSpPr>
                  <a:spLocks noChangeShapeType="1"/>
                </p:cNvSpPr>
                <p:nvPr/>
              </p:nvSpPr>
              <p:spPr bwMode="auto">
                <a:xfrm>
                  <a:off x="3680" y="3092"/>
                  <a:ext cx="45"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3" name="Line 375"/>
                <p:cNvSpPr>
                  <a:spLocks noChangeShapeType="1"/>
                </p:cNvSpPr>
                <p:nvPr/>
              </p:nvSpPr>
              <p:spPr bwMode="auto">
                <a:xfrm>
                  <a:off x="3761" y="3092"/>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4" name="Line 376"/>
                <p:cNvSpPr>
                  <a:spLocks noChangeShapeType="1"/>
                </p:cNvSpPr>
                <p:nvPr/>
              </p:nvSpPr>
              <p:spPr bwMode="auto">
                <a:xfrm flipV="1">
                  <a:off x="3800" y="3066"/>
                  <a:ext cx="75" cy="23"/>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5" name="Line 377"/>
                <p:cNvSpPr>
                  <a:spLocks noChangeShapeType="1"/>
                </p:cNvSpPr>
                <p:nvPr/>
              </p:nvSpPr>
              <p:spPr bwMode="auto">
                <a:xfrm>
                  <a:off x="3908" y="3053"/>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6" name="Line 378"/>
                <p:cNvSpPr>
                  <a:spLocks noChangeShapeType="1"/>
                </p:cNvSpPr>
                <p:nvPr/>
              </p:nvSpPr>
              <p:spPr bwMode="auto">
                <a:xfrm>
                  <a:off x="3947" y="3050"/>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7" name="Line 379"/>
                <p:cNvSpPr>
                  <a:spLocks noChangeShapeType="1"/>
                </p:cNvSpPr>
                <p:nvPr/>
              </p:nvSpPr>
              <p:spPr bwMode="auto">
                <a:xfrm>
                  <a:off x="4057" y="3050"/>
                  <a:ext cx="7"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8" name="Line 380"/>
                <p:cNvSpPr>
                  <a:spLocks noChangeShapeType="1"/>
                </p:cNvSpPr>
                <p:nvPr/>
              </p:nvSpPr>
              <p:spPr bwMode="auto">
                <a:xfrm>
                  <a:off x="4096" y="3050"/>
                  <a:ext cx="5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9" name="Line 381"/>
                <p:cNvSpPr>
                  <a:spLocks noChangeShapeType="1"/>
                </p:cNvSpPr>
                <p:nvPr/>
              </p:nvSpPr>
              <p:spPr bwMode="auto">
                <a:xfrm>
                  <a:off x="4155" y="3050"/>
                  <a:ext cx="20"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0" name="Line 382"/>
                <p:cNvSpPr>
                  <a:spLocks noChangeShapeType="1"/>
                </p:cNvSpPr>
                <p:nvPr/>
              </p:nvSpPr>
              <p:spPr bwMode="auto">
                <a:xfrm>
                  <a:off x="4210" y="3050"/>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1" name="Line 383"/>
                <p:cNvSpPr>
                  <a:spLocks noChangeShapeType="1"/>
                </p:cNvSpPr>
                <p:nvPr/>
              </p:nvSpPr>
              <p:spPr bwMode="auto">
                <a:xfrm>
                  <a:off x="4249" y="3050"/>
                  <a:ext cx="2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2" name="Line 384"/>
                <p:cNvSpPr>
                  <a:spLocks noChangeShapeType="1"/>
                </p:cNvSpPr>
                <p:nvPr/>
              </p:nvSpPr>
              <p:spPr bwMode="auto">
                <a:xfrm>
                  <a:off x="4275" y="3050"/>
                  <a:ext cx="5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3" name="Line 385"/>
                <p:cNvSpPr>
                  <a:spLocks noChangeShapeType="1"/>
                </p:cNvSpPr>
                <p:nvPr/>
              </p:nvSpPr>
              <p:spPr bwMode="auto">
                <a:xfrm>
                  <a:off x="4363" y="3050"/>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4" name="Line 386"/>
                <p:cNvSpPr>
                  <a:spLocks noChangeShapeType="1"/>
                </p:cNvSpPr>
                <p:nvPr/>
              </p:nvSpPr>
              <p:spPr bwMode="auto">
                <a:xfrm>
                  <a:off x="4402" y="3050"/>
                  <a:ext cx="79"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5" name="Line 387"/>
                <p:cNvSpPr>
                  <a:spLocks noChangeShapeType="1"/>
                </p:cNvSpPr>
                <p:nvPr/>
              </p:nvSpPr>
              <p:spPr bwMode="auto">
                <a:xfrm>
                  <a:off x="4516" y="3050"/>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6" name="Line 388"/>
                <p:cNvSpPr>
                  <a:spLocks noChangeShapeType="1"/>
                </p:cNvSpPr>
                <p:nvPr/>
              </p:nvSpPr>
              <p:spPr bwMode="auto">
                <a:xfrm flipV="1">
                  <a:off x="4552" y="3011"/>
                  <a:ext cx="75" cy="26"/>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7" name="Line 389"/>
                <p:cNvSpPr>
                  <a:spLocks noChangeShapeType="1"/>
                </p:cNvSpPr>
                <p:nvPr/>
              </p:nvSpPr>
              <p:spPr bwMode="auto">
                <a:xfrm>
                  <a:off x="4660" y="3011"/>
                  <a:ext cx="6"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8" name="Line 390"/>
                <p:cNvSpPr>
                  <a:spLocks noChangeShapeType="1"/>
                </p:cNvSpPr>
                <p:nvPr/>
              </p:nvSpPr>
              <p:spPr bwMode="auto">
                <a:xfrm>
                  <a:off x="4699" y="3011"/>
                  <a:ext cx="5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9" name="Line 391"/>
                <p:cNvSpPr>
                  <a:spLocks noChangeShapeType="1"/>
                </p:cNvSpPr>
                <p:nvPr/>
              </p:nvSpPr>
              <p:spPr bwMode="auto">
                <a:xfrm flipV="1">
                  <a:off x="4751" y="3001"/>
                  <a:ext cx="26" cy="1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0" name="Line 392"/>
                <p:cNvSpPr>
                  <a:spLocks noChangeShapeType="1"/>
                </p:cNvSpPr>
                <p:nvPr/>
              </p:nvSpPr>
              <p:spPr bwMode="auto">
                <a:xfrm>
                  <a:off x="4809" y="2988"/>
                  <a:ext cx="4"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1" name="Line 393"/>
                <p:cNvSpPr>
                  <a:spLocks noChangeShapeType="1"/>
                </p:cNvSpPr>
                <p:nvPr/>
              </p:nvSpPr>
              <p:spPr bwMode="auto">
                <a:xfrm flipV="1">
                  <a:off x="4845" y="2968"/>
                  <a:ext cx="26" cy="7"/>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2" name="Line 394"/>
                <p:cNvSpPr>
                  <a:spLocks noChangeShapeType="1"/>
                </p:cNvSpPr>
                <p:nvPr/>
              </p:nvSpPr>
              <p:spPr bwMode="auto">
                <a:xfrm>
                  <a:off x="4871" y="2968"/>
                  <a:ext cx="52"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3" name="Line 395"/>
                <p:cNvSpPr>
                  <a:spLocks noChangeShapeType="1"/>
                </p:cNvSpPr>
                <p:nvPr/>
              </p:nvSpPr>
              <p:spPr bwMode="auto">
                <a:xfrm>
                  <a:off x="4959" y="2968"/>
                  <a:ext cx="3"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4" name="Line 396"/>
                <p:cNvSpPr>
                  <a:spLocks noChangeShapeType="1"/>
                </p:cNvSpPr>
                <p:nvPr/>
              </p:nvSpPr>
              <p:spPr bwMode="auto">
                <a:xfrm>
                  <a:off x="4998" y="2968"/>
                  <a:ext cx="78" cy="0"/>
                </a:xfrm>
                <a:prstGeom prst="line">
                  <a:avLst/>
                </a:prstGeom>
                <a:noFill/>
                <a:ln w="13">
                  <a:solidFill>
                    <a:srgbClr val="90353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5" name="Line 397"/>
                <p:cNvSpPr>
                  <a:spLocks noChangeShapeType="1"/>
                </p:cNvSpPr>
                <p:nvPr/>
              </p:nvSpPr>
              <p:spPr bwMode="auto">
                <a:xfrm flipV="1">
                  <a:off x="613" y="424"/>
                  <a:ext cx="0" cy="3234"/>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6" name="Line 398"/>
                <p:cNvSpPr>
                  <a:spLocks noChangeShapeType="1"/>
                </p:cNvSpPr>
                <p:nvPr/>
              </p:nvSpPr>
              <p:spPr bwMode="auto">
                <a:xfrm flipH="1">
                  <a:off x="558" y="3525"/>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7" name="Rectangle 399"/>
                <p:cNvSpPr>
                  <a:spLocks noChangeArrowheads="1"/>
                </p:cNvSpPr>
                <p:nvPr/>
              </p:nvSpPr>
              <p:spPr bwMode="auto">
                <a:xfrm rot="16200000">
                  <a:off x="424" y="3413"/>
                  <a:ext cx="7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0</a:t>
                  </a:r>
                  <a:endParaRPr lang="en-US">
                    <a:solidFill>
                      <a:srgbClr val="000000"/>
                    </a:solidFill>
                    <a:latin typeface="Arial" pitchFamily="34" charset="0"/>
                    <a:cs typeface="Arial" pitchFamily="34" charset="0"/>
                  </a:endParaRPr>
                </a:p>
              </p:txBody>
            </p:sp>
            <p:sp>
              <p:nvSpPr>
                <p:cNvPr id="258" name="Line 400"/>
                <p:cNvSpPr>
                  <a:spLocks noChangeShapeType="1"/>
                </p:cNvSpPr>
                <p:nvPr/>
              </p:nvSpPr>
              <p:spPr bwMode="auto">
                <a:xfrm flipH="1">
                  <a:off x="558" y="3190"/>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59" name="Rectangle 401"/>
                <p:cNvSpPr>
                  <a:spLocks noChangeArrowheads="1"/>
                </p:cNvSpPr>
                <p:nvPr/>
              </p:nvSpPr>
              <p:spPr bwMode="auto">
                <a:xfrm rot="16200000">
                  <a:off x="424" y="3078"/>
                  <a:ext cx="7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5</a:t>
                  </a:r>
                  <a:endParaRPr lang="en-US">
                    <a:solidFill>
                      <a:srgbClr val="000000"/>
                    </a:solidFill>
                    <a:latin typeface="Arial" pitchFamily="34" charset="0"/>
                    <a:cs typeface="Arial" pitchFamily="34" charset="0"/>
                  </a:endParaRPr>
                </a:p>
              </p:txBody>
            </p:sp>
            <p:sp>
              <p:nvSpPr>
                <p:cNvPr id="260" name="Line 402"/>
                <p:cNvSpPr>
                  <a:spLocks noChangeShapeType="1"/>
                </p:cNvSpPr>
                <p:nvPr/>
              </p:nvSpPr>
              <p:spPr bwMode="auto">
                <a:xfrm flipH="1">
                  <a:off x="558" y="2855"/>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1" name="Rectangle 403"/>
                <p:cNvSpPr>
                  <a:spLocks noChangeArrowheads="1"/>
                </p:cNvSpPr>
                <p:nvPr/>
              </p:nvSpPr>
              <p:spPr bwMode="auto">
                <a:xfrm rot="16200000">
                  <a:off x="385" y="2742"/>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10</a:t>
                  </a:r>
                  <a:endParaRPr lang="en-US">
                    <a:solidFill>
                      <a:srgbClr val="000000"/>
                    </a:solidFill>
                    <a:latin typeface="Arial" pitchFamily="34" charset="0"/>
                    <a:cs typeface="Arial" pitchFamily="34" charset="0"/>
                  </a:endParaRPr>
                </a:p>
              </p:txBody>
            </p:sp>
            <p:sp>
              <p:nvSpPr>
                <p:cNvPr id="262" name="Line 404"/>
                <p:cNvSpPr>
                  <a:spLocks noChangeShapeType="1"/>
                </p:cNvSpPr>
                <p:nvPr/>
              </p:nvSpPr>
              <p:spPr bwMode="auto">
                <a:xfrm flipH="1">
                  <a:off x="558" y="2519"/>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3" name="Rectangle 405"/>
                <p:cNvSpPr>
                  <a:spLocks noChangeArrowheads="1"/>
                </p:cNvSpPr>
                <p:nvPr/>
              </p:nvSpPr>
              <p:spPr bwMode="auto">
                <a:xfrm rot="16200000">
                  <a:off x="385" y="2407"/>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15</a:t>
                  </a:r>
                  <a:endParaRPr lang="en-US">
                    <a:solidFill>
                      <a:srgbClr val="000000"/>
                    </a:solidFill>
                    <a:latin typeface="Arial" pitchFamily="34" charset="0"/>
                    <a:cs typeface="Arial" pitchFamily="34" charset="0"/>
                  </a:endParaRPr>
                </a:p>
              </p:txBody>
            </p:sp>
          </p:grpSp>
          <p:sp>
            <p:nvSpPr>
              <p:cNvPr id="9" name="Line 407"/>
              <p:cNvSpPr>
                <a:spLocks noChangeShapeType="1"/>
              </p:cNvSpPr>
              <p:nvPr/>
            </p:nvSpPr>
            <p:spPr bwMode="auto">
              <a:xfrm flipH="1">
                <a:off x="558" y="2184"/>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0" name="Rectangle 408"/>
              <p:cNvSpPr>
                <a:spLocks noChangeArrowheads="1"/>
              </p:cNvSpPr>
              <p:nvPr/>
            </p:nvSpPr>
            <p:spPr bwMode="auto">
              <a:xfrm rot="16200000">
                <a:off x="385" y="2072"/>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20</a:t>
                </a:r>
                <a:endParaRPr lang="en-US">
                  <a:solidFill>
                    <a:srgbClr val="000000"/>
                  </a:solidFill>
                  <a:latin typeface="Arial" pitchFamily="34" charset="0"/>
                  <a:cs typeface="Arial" pitchFamily="34" charset="0"/>
                </a:endParaRPr>
              </a:p>
            </p:txBody>
          </p:sp>
          <p:sp>
            <p:nvSpPr>
              <p:cNvPr id="11" name="Line 409"/>
              <p:cNvSpPr>
                <a:spLocks noChangeShapeType="1"/>
              </p:cNvSpPr>
              <p:nvPr/>
            </p:nvSpPr>
            <p:spPr bwMode="auto">
              <a:xfrm flipH="1">
                <a:off x="558" y="1849"/>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2" name="Rectangle 410"/>
              <p:cNvSpPr>
                <a:spLocks noChangeArrowheads="1"/>
              </p:cNvSpPr>
              <p:nvPr/>
            </p:nvSpPr>
            <p:spPr bwMode="auto">
              <a:xfrm rot="16200000">
                <a:off x="385" y="1737"/>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25</a:t>
                </a:r>
                <a:endParaRPr lang="en-US">
                  <a:solidFill>
                    <a:srgbClr val="000000"/>
                  </a:solidFill>
                  <a:latin typeface="Arial" pitchFamily="34" charset="0"/>
                  <a:cs typeface="Arial" pitchFamily="34" charset="0"/>
                </a:endParaRPr>
              </a:p>
            </p:txBody>
          </p:sp>
          <p:sp>
            <p:nvSpPr>
              <p:cNvPr id="13" name="Line 411"/>
              <p:cNvSpPr>
                <a:spLocks noChangeShapeType="1"/>
              </p:cNvSpPr>
              <p:nvPr/>
            </p:nvSpPr>
            <p:spPr bwMode="auto">
              <a:xfrm flipH="1">
                <a:off x="558" y="1514"/>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4" name="Rectangle 412"/>
              <p:cNvSpPr>
                <a:spLocks noChangeArrowheads="1"/>
              </p:cNvSpPr>
              <p:nvPr/>
            </p:nvSpPr>
            <p:spPr bwMode="auto">
              <a:xfrm rot="16200000">
                <a:off x="385" y="1402"/>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30</a:t>
                </a:r>
                <a:endParaRPr lang="en-US">
                  <a:solidFill>
                    <a:srgbClr val="000000"/>
                  </a:solidFill>
                  <a:latin typeface="Arial" pitchFamily="34" charset="0"/>
                  <a:cs typeface="Arial" pitchFamily="34" charset="0"/>
                </a:endParaRPr>
              </a:p>
            </p:txBody>
          </p:sp>
          <p:sp>
            <p:nvSpPr>
              <p:cNvPr id="15" name="Line 413"/>
              <p:cNvSpPr>
                <a:spLocks noChangeShapeType="1"/>
              </p:cNvSpPr>
              <p:nvPr/>
            </p:nvSpPr>
            <p:spPr bwMode="auto">
              <a:xfrm flipH="1">
                <a:off x="558" y="1179"/>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6" name="Rectangle 414"/>
              <p:cNvSpPr>
                <a:spLocks noChangeArrowheads="1"/>
              </p:cNvSpPr>
              <p:nvPr/>
            </p:nvSpPr>
            <p:spPr bwMode="auto">
              <a:xfrm rot="16200000">
                <a:off x="385" y="1067"/>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35</a:t>
                </a:r>
                <a:endParaRPr lang="en-US">
                  <a:solidFill>
                    <a:srgbClr val="000000"/>
                  </a:solidFill>
                  <a:latin typeface="Arial" pitchFamily="34" charset="0"/>
                  <a:cs typeface="Arial" pitchFamily="34" charset="0"/>
                </a:endParaRPr>
              </a:p>
            </p:txBody>
          </p:sp>
          <p:sp>
            <p:nvSpPr>
              <p:cNvPr id="17" name="Line 415"/>
              <p:cNvSpPr>
                <a:spLocks noChangeShapeType="1"/>
              </p:cNvSpPr>
              <p:nvPr/>
            </p:nvSpPr>
            <p:spPr bwMode="auto">
              <a:xfrm flipH="1">
                <a:off x="558" y="843"/>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18" name="Rectangle 416"/>
              <p:cNvSpPr>
                <a:spLocks noChangeArrowheads="1"/>
              </p:cNvSpPr>
              <p:nvPr/>
            </p:nvSpPr>
            <p:spPr bwMode="auto">
              <a:xfrm rot="16200000">
                <a:off x="386" y="730"/>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40</a:t>
                </a:r>
                <a:endParaRPr lang="en-US">
                  <a:solidFill>
                    <a:srgbClr val="000000"/>
                  </a:solidFill>
                  <a:latin typeface="Arial" pitchFamily="34" charset="0"/>
                  <a:cs typeface="Arial" pitchFamily="34" charset="0"/>
                </a:endParaRPr>
              </a:p>
            </p:txBody>
          </p:sp>
          <p:sp>
            <p:nvSpPr>
              <p:cNvPr id="19" name="Line 417"/>
              <p:cNvSpPr>
                <a:spLocks noChangeShapeType="1"/>
              </p:cNvSpPr>
              <p:nvPr/>
            </p:nvSpPr>
            <p:spPr bwMode="auto">
              <a:xfrm flipH="1">
                <a:off x="558" y="508"/>
                <a:ext cx="55"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0" name="Rectangle 418"/>
              <p:cNvSpPr>
                <a:spLocks noChangeArrowheads="1"/>
              </p:cNvSpPr>
              <p:nvPr/>
            </p:nvSpPr>
            <p:spPr bwMode="auto">
              <a:xfrm rot="16200000">
                <a:off x="386" y="395"/>
                <a:ext cx="155"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45</a:t>
                </a:r>
                <a:endParaRPr lang="en-US">
                  <a:solidFill>
                    <a:srgbClr val="000000"/>
                  </a:solidFill>
                  <a:latin typeface="Arial" pitchFamily="34" charset="0"/>
                  <a:cs typeface="Arial" pitchFamily="34" charset="0"/>
                </a:endParaRPr>
              </a:p>
            </p:txBody>
          </p:sp>
          <p:sp>
            <p:nvSpPr>
              <p:cNvPr id="21" name="Rectangle 419"/>
              <p:cNvSpPr>
                <a:spLocks noChangeArrowheads="1"/>
              </p:cNvSpPr>
              <p:nvPr/>
            </p:nvSpPr>
            <p:spPr bwMode="auto">
              <a:xfrm rot="16200000">
                <a:off x="293" y="1931"/>
                <a:ext cx="39"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 </a:t>
                </a:r>
                <a:endParaRPr lang="en-US">
                  <a:solidFill>
                    <a:srgbClr val="000000"/>
                  </a:solidFill>
                  <a:latin typeface="Arial" pitchFamily="34" charset="0"/>
                  <a:cs typeface="Arial" pitchFamily="34" charset="0"/>
                </a:endParaRPr>
              </a:p>
            </p:txBody>
          </p:sp>
          <p:sp>
            <p:nvSpPr>
              <p:cNvPr id="22" name="Line 420"/>
              <p:cNvSpPr>
                <a:spLocks noChangeShapeType="1"/>
              </p:cNvSpPr>
              <p:nvPr/>
            </p:nvSpPr>
            <p:spPr bwMode="auto">
              <a:xfrm>
                <a:off x="613" y="3658"/>
                <a:ext cx="4701" cy="0"/>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3" name="Line 421"/>
              <p:cNvSpPr>
                <a:spLocks noChangeShapeType="1"/>
              </p:cNvSpPr>
              <p:nvPr/>
            </p:nvSpPr>
            <p:spPr bwMode="auto">
              <a:xfrm>
                <a:off x="698"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4" name="Rectangle 422"/>
              <p:cNvSpPr>
                <a:spLocks noChangeArrowheads="1"/>
              </p:cNvSpPr>
              <p:nvPr/>
            </p:nvSpPr>
            <p:spPr bwMode="auto">
              <a:xfrm>
                <a:off x="662" y="3740"/>
                <a:ext cx="7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0</a:t>
                </a:r>
                <a:endParaRPr lang="en-US">
                  <a:solidFill>
                    <a:srgbClr val="000000"/>
                  </a:solidFill>
                  <a:latin typeface="Arial" pitchFamily="34" charset="0"/>
                  <a:cs typeface="Arial" pitchFamily="34" charset="0"/>
                </a:endParaRPr>
              </a:p>
            </p:txBody>
          </p:sp>
          <p:sp>
            <p:nvSpPr>
              <p:cNvPr id="25" name="Line 423"/>
              <p:cNvSpPr>
                <a:spLocks noChangeShapeType="1"/>
              </p:cNvSpPr>
              <p:nvPr/>
            </p:nvSpPr>
            <p:spPr bwMode="auto">
              <a:xfrm>
                <a:off x="936"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6" name="Rectangle 424"/>
              <p:cNvSpPr>
                <a:spLocks noChangeArrowheads="1"/>
              </p:cNvSpPr>
              <p:nvPr/>
            </p:nvSpPr>
            <p:spPr bwMode="auto">
              <a:xfrm>
                <a:off x="900" y="3740"/>
                <a:ext cx="7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a:t>
                </a:r>
                <a:endParaRPr lang="en-US">
                  <a:solidFill>
                    <a:srgbClr val="000000"/>
                  </a:solidFill>
                  <a:latin typeface="Arial" pitchFamily="34" charset="0"/>
                  <a:cs typeface="Arial" pitchFamily="34" charset="0"/>
                </a:endParaRPr>
              </a:p>
            </p:txBody>
          </p:sp>
          <p:sp>
            <p:nvSpPr>
              <p:cNvPr id="27" name="Line 425"/>
              <p:cNvSpPr>
                <a:spLocks noChangeShapeType="1"/>
              </p:cNvSpPr>
              <p:nvPr/>
            </p:nvSpPr>
            <p:spPr bwMode="auto">
              <a:xfrm>
                <a:off x="1177"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28" name="Rectangle 426"/>
              <p:cNvSpPr>
                <a:spLocks noChangeArrowheads="1"/>
              </p:cNvSpPr>
              <p:nvPr/>
            </p:nvSpPr>
            <p:spPr bwMode="auto">
              <a:xfrm>
                <a:off x="1141" y="3740"/>
                <a:ext cx="7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4</a:t>
                </a:r>
                <a:endParaRPr lang="en-US">
                  <a:solidFill>
                    <a:srgbClr val="000000"/>
                  </a:solidFill>
                  <a:latin typeface="Arial" pitchFamily="34" charset="0"/>
                  <a:cs typeface="Arial" pitchFamily="34" charset="0"/>
                </a:endParaRPr>
              </a:p>
            </p:txBody>
          </p:sp>
          <p:sp>
            <p:nvSpPr>
              <p:cNvPr id="29" name="Line 427"/>
              <p:cNvSpPr>
                <a:spLocks noChangeShapeType="1"/>
              </p:cNvSpPr>
              <p:nvPr/>
            </p:nvSpPr>
            <p:spPr bwMode="auto">
              <a:xfrm>
                <a:off x="1414"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0" name="Rectangle 428"/>
              <p:cNvSpPr>
                <a:spLocks noChangeArrowheads="1"/>
              </p:cNvSpPr>
              <p:nvPr/>
            </p:nvSpPr>
            <p:spPr bwMode="auto">
              <a:xfrm>
                <a:off x="1378" y="3740"/>
                <a:ext cx="7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6</a:t>
                </a:r>
                <a:endParaRPr lang="en-US">
                  <a:solidFill>
                    <a:srgbClr val="000000"/>
                  </a:solidFill>
                  <a:latin typeface="Arial" pitchFamily="34" charset="0"/>
                  <a:cs typeface="Arial" pitchFamily="34" charset="0"/>
                </a:endParaRPr>
              </a:p>
            </p:txBody>
          </p:sp>
          <p:sp>
            <p:nvSpPr>
              <p:cNvPr id="31" name="Line 429"/>
              <p:cNvSpPr>
                <a:spLocks noChangeShapeType="1"/>
              </p:cNvSpPr>
              <p:nvPr/>
            </p:nvSpPr>
            <p:spPr bwMode="auto">
              <a:xfrm>
                <a:off x="1652"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2" name="Rectangle 430"/>
              <p:cNvSpPr>
                <a:spLocks noChangeArrowheads="1"/>
              </p:cNvSpPr>
              <p:nvPr/>
            </p:nvSpPr>
            <p:spPr bwMode="auto">
              <a:xfrm>
                <a:off x="1616" y="3740"/>
                <a:ext cx="73"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8</a:t>
                </a:r>
                <a:endParaRPr lang="en-US">
                  <a:solidFill>
                    <a:srgbClr val="000000"/>
                  </a:solidFill>
                  <a:latin typeface="Arial" pitchFamily="34" charset="0"/>
                  <a:cs typeface="Arial" pitchFamily="34" charset="0"/>
                </a:endParaRPr>
              </a:p>
            </p:txBody>
          </p:sp>
          <p:sp>
            <p:nvSpPr>
              <p:cNvPr id="33" name="Line 431"/>
              <p:cNvSpPr>
                <a:spLocks noChangeShapeType="1"/>
              </p:cNvSpPr>
              <p:nvPr/>
            </p:nvSpPr>
            <p:spPr bwMode="auto">
              <a:xfrm>
                <a:off x="1889"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4" name="Rectangle 432"/>
              <p:cNvSpPr>
                <a:spLocks noChangeArrowheads="1"/>
              </p:cNvSpPr>
              <p:nvPr/>
            </p:nvSpPr>
            <p:spPr bwMode="auto">
              <a:xfrm>
                <a:off x="1815"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10</a:t>
                </a:r>
                <a:endParaRPr lang="en-US">
                  <a:solidFill>
                    <a:srgbClr val="000000"/>
                  </a:solidFill>
                  <a:latin typeface="Arial" pitchFamily="34" charset="0"/>
                  <a:cs typeface="Arial" pitchFamily="34" charset="0"/>
                </a:endParaRPr>
              </a:p>
            </p:txBody>
          </p:sp>
          <p:sp>
            <p:nvSpPr>
              <p:cNvPr id="35" name="Line 433"/>
              <p:cNvSpPr>
                <a:spLocks noChangeShapeType="1"/>
              </p:cNvSpPr>
              <p:nvPr/>
            </p:nvSpPr>
            <p:spPr bwMode="auto">
              <a:xfrm>
                <a:off x="2130"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6" name="Rectangle 434"/>
              <p:cNvSpPr>
                <a:spLocks noChangeArrowheads="1"/>
              </p:cNvSpPr>
              <p:nvPr/>
            </p:nvSpPr>
            <p:spPr bwMode="auto">
              <a:xfrm>
                <a:off x="2055"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12</a:t>
                </a:r>
                <a:endParaRPr lang="en-US">
                  <a:solidFill>
                    <a:srgbClr val="000000"/>
                  </a:solidFill>
                  <a:latin typeface="Arial" pitchFamily="34" charset="0"/>
                  <a:cs typeface="Arial" pitchFamily="34" charset="0"/>
                </a:endParaRPr>
              </a:p>
            </p:txBody>
          </p:sp>
          <p:sp>
            <p:nvSpPr>
              <p:cNvPr id="37" name="Line 435"/>
              <p:cNvSpPr>
                <a:spLocks noChangeShapeType="1"/>
              </p:cNvSpPr>
              <p:nvPr/>
            </p:nvSpPr>
            <p:spPr bwMode="auto">
              <a:xfrm>
                <a:off x="2368"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38" name="Rectangle 436"/>
              <p:cNvSpPr>
                <a:spLocks noChangeArrowheads="1"/>
              </p:cNvSpPr>
              <p:nvPr/>
            </p:nvSpPr>
            <p:spPr bwMode="auto">
              <a:xfrm>
                <a:off x="2293"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14</a:t>
                </a:r>
                <a:endParaRPr lang="en-US">
                  <a:solidFill>
                    <a:srgbClr val="000000"/>
                  </a:solidFill>
                  <a:latin typeface="Arial" pitchFamily="34" charset="0"/>
                  <a:cs typeface="Arial" pitchFamily="34" charset="0"/>
                </a:endParaRPr>
              </a:p>
            </p:txBody>
          </p:sp>
          <p:sp>
            <p:nvSpPr>
              <p:cNvPr id="39" name="Line 437"/>
              <p:cNvSpPr>
                <a:spLocks noChangeShapeType="1"/>
              </p:cNvSpPr>
              <p:nvPr/>
            </p:nvSpPr>
            <p:spPr bwMode="auto">
              <a:xfrm>
                <a:off x="2606"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0" name="Rectangle 438"/>
              <p:cNvSpPr>
                <a:spLocks noChangeArrowheads="1"/>
              </p:cNvSpPr>
              <p:nvPr/>
            </p:nvSpPr>
            <p:spPr bwMode="auto">
              <a:xfrm>
                <a:off x="2531"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16</a:t>
                </a:r>
                <a:endParaRPr lang="en-US">
                  <a:solidFill>
                    <a:srgbClr val="000000"/>
                  </a:solidFill>
                  <a:latin typeface="Arial" pitchFamily="34" charset="0"/>
                  <a:cs typeface="Arial" pitchFamily="34" charset="0"/>
                </a:endParaRPr>
              </a:p>
            </p:txBody>
          </p:sp>
          <p:sp>
            <p:nvSpPr>
              <p:cNvPr id="41" name="Line 439"/>
              <p:cNvSpPr>
                <a:spLocks noChangeShapeType="1"/>
              </p:cNvSpPr>
              <p:nvPr/>
            </p:nvSpPr>
            <p:spPr bwMode="auto">
              <a:xfrm>
                <a:off x="2843"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2" name="Rectangle 440"/>
              <p:cNvSpPr>
                <a:spLocks noChangeArrowheads="1"/>
              </p:cNvSpPr>
              <p:nvPr/>
            </p:nvSpPr>
            <p:spPr bwMode="auto">
              <a:xfrm>
                <a:off x="2768"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18</a:t>
                </a:r>
                <a:endParaRPr lang="en-US">
                  <a:solidFill>
                    <a:srgbClr val="000000"/>
                  </a:solidFill>
                  <a:latin typeface="Arial" pitchFamily="34" charset="0"/>
                  <a:cs typeface="Arial" pitchFamily="34" charset="0"/>
                </a:endParaRPr>
              </a:p>
            </p:txBody>
          </p:sp>
          <p:sp>
            <p:nvSpPr>
              <p:cNvPr id="43" name="Line 441"/>
              <p:cNvSpPr>
                <a:spLocks noChangeShapeType="1"/>
              </p:cNvSpPr>
              <p:nvPr/>
            </p:nvSpPr>
            <p:spPr bwMode="auto">
              <a:xfrm>
                <a:off x="3081"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4" name="Rectangle 442"/>
              <p:cNvSpPr>
                <a:spLocks noChangeArrowheads="1"/>
              </p:cNvSpPr>
              <p:nvPr/>
            </p:nvSpPr>
            <p:spPr bwMode="auto">
              <a:xfrm>
                <a:off x="3006"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20</a:t>
                </a:r>
                <a:endParaRPr lang="en-US">
                  <a:solidFill>
                    <a:srgbClr val="000000"/>
                  </a:solidFill>
                  <a:latin typeface="Arial" pitchFamily="34" charset="0"/>
                  <a:cs typeface="Arial" pitchFamily="34" charset="0"/>
                </a:endParaRPr>
              </a:p>
            </p:txBody>
          </p:sp>
          <p:sp>
            <p:nvSpPr>
              <p:cNvPr id="45" name="Line 443"/>
              <p:cNvSpPr>
                <a:spLocks noChangeShapeType="1"/>
              </p:cNvSpPr>
              <p:nvPr/>
            </p:nvSpPr>
            <p:spPr bwMode="auto">
              <a:xfrm>
                <a:off x="3322"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6" name="Rectangle 444"/>
              <p:cNvSpPr>
                <a:spLocks noChangeArrowheads="1"/>
              </p:cNvSpPr>
              <p:nvPr/>
            </p:nvSpPr>
            <p:spPr bwMode="auto">
              <a:xfrm>
                <a:off x="3247"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22</a:t>
                </a:r>
                <a:endParaRPr lang="en-US">
                  <a:solidFill>
                    <a:srgbClr val="000000"/>
                  </a:solidFill>
                  <a:latin typeface="Arial" pitchFamily="34" charset="0"/>
                  <a:cs typeface="Arial" pitchFamily="34" charset="0"/>
                </a:endParaRPr>
              </a:p>
            </p:txBody>
          </p:sp>
          <p:sp>
            <p:nvSpPr>
              <p:cNvPr id="47" name="Line 445"/>
              <p:cNvSpPr>
                <a:spLocks noChangeShapeType="1"/>
              </p:cNvSpPr>
              <p:nvPr/>
            </p:nvSpPr>
            <p:spPr bwMode="auto">
              <a:xfrm>
                <a:off x="3559"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48" name="Rectangle 446"/>
              <p:cNvSpPr>
                <a:spLocks noChangeArrowheads="1"/>
              </p:cNvSpPr>
              <p:nvPr/>
            </p:nvSpPr>
            <p:spPr bwMode="auto">
              <a:xfrm>
                <a:off x="3484"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24</a:t>
                </a:r>
                <a:endParaRPr lang="en-US">
                  <a:solidFill>
                    <a:srgbClr val="000000"/>
                  </a:solidFill>
                  <a:latin typeface="Arial" pitchFamily="34" charset="0"/>
                  <a:cs typeface="Arial" pitchFamily="34" charset="0"/>
                </a:endParaRPr>
              </a:p>
            </p:txBody>
          </p:sp>
          <p:sp>
            <p:nvSpPr>
              <p:cNvPr id="49" name="Line 447"/>
              <p:cNvSpPr>
                <a:spLocks noChangeShapeType="1"/>
              </p:cNvSpPr>
              <p:nvPr/>
            </p:nvSpPr>
            <p:spPr bwMode="auto">
              <a:xfrm>
                <a:off x="3797"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50" name="Rectangle 448"/>
              <p:cNvSpPr>
                <a:spLocks noChangeArrowheads="1"/>
              </p:cNvSpPr>
              <p:nvPr/>
            </p:nvSpPr>
            <p:spPr bwMode="auto">
              <a:xfrm>
                <a:off x="3722"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26</a:t>
                </a:r>
                <a:endParaRPr lang="en-US">
                  <a:solidFill>
                    <a:srgbClr val="000000"/>
                  </a:solidFill>
                  <a:latin typeface="Arial" pitchFamily="34" charset="0"/>
                  <a:cs typeface="Arial" pitchFamily="34" charset="0"/>
                </a:endParaRPr>
              </a:p>
            </p:txBody>
          </p:sp>
          <p:sp>
            <p:nvSpPr>
              <p:cNvPr id="51" name="Line 449"/>
              <p:cNvSpPr>
                <a:spLocks noChangeShapeType="1"/>
              </p:cNvSpPr>
              <p:nvPr/>
            </p:nvSpPr>
            <p:spPr bwMode="auto">
              <a:xfrm>
                <a:off x="4035"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52" name="Rectangle 450"/>
              <p:cNvSpPr>
                <a:spLocks noChangeArrowheads="1"/>
              </p:cNvSpPr>
              <p:nvPr/>
            </p:nvSpPr>
            <p:spPr bwMode="auto">
              <a:xfrm>
                <a:off x="3960"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28</a:t>
                </a:r>
                <a:endParaRPr lang="en-US">
                  <a:solidFill>
                    <a:srgbClr val="000000"/>
                  </a:solidFill>
                  <a:latin typeface="Arial" pitchFamily="34" charset="0"/>
                  <a:cs typeface="Arial" pitchFamily="34" charset="0"/>
                </a:endParaRPr>
              </a:p>
            </p:txBody>
          </p:sp>
          <p:sp>
            <p:nvSpPr>
              <p:cNvPr id="53" name="Line 451"/>
              <p:cNvSpPr>
                <a:spLocks noChangeShapeType="1"/>
              </p:cNvSpPr>
              <p:nvPr/>
            </p:nvSpPr>
            <p:spPr bwMode="auto">
              <a:xfrm>
                <a:off x="4275"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54" name="Rectangle 452"/>
              <p:cNvSpPr>
                <a:spLocks noChangeArrowheads="1"/>
              </p:cNvSpPr>
              <p:nvPr/>
            </p:nvSpPr>
            <p:spPr bwMode="auto">
              <a:xfrm>
                <a:off x="4201"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30</a:t>
                </a:r>
                <a:endParaRPr lang="en-US">
                  <a:solidFill>
                    <a:srgbClr val="000000"/>
                  </a:solidFill>
                  <a:latin typeface="Arial" pitchFamily="34" charset="0"/>
                  <a:cs typeface="Arial" pitchFamily="34" charset="0"/>
                </a:endParaRPr>
              </a:p>
            </p:txBody>
          </p:sp>
          <p:sp>
            <p:nvSpPr>
              <p:cNvPr id="55" name="Line 453"/>
              <p:cNvSpPr>
                <a:spLocks noChangeShapeType="1"/>
              </p:cNvSpPr>
              <p:nvPr/>
            </p:nvSpPr>
            <p:spPr bwMode="auto">
              <a:xfrm>
                <a:off x="4513"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56" name="Rectangle 454"/>
              <p:cNvSpPr>
                <a:spLocks noChangeArrowheads="1"/>
              </p:cNvSpPr>
              <p:nvPr/>
            </p:nvSpPr>
            <p:spPr bwMode="auto">
              <a:xfrm>
                <a:off x="4438"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32</a:t>
                </a:r>
                <a:endParaRPr lang="en-US">
                  <a:solidFill>
                    <a:srgbClr val="000000"/>
                  </a:solidFill>
                  <a:latin typeface="Arial" pitchFamily="34" charset="0"/>
                  <a:cs typeface="Arial" pitchFamily="34" charset="0"/>
                </a:endParaRPr>
              </a:p>
            </p:txBody>
          </p:sp>
          <p:sp>
            <p:nvSpPr>
              <p:cNvPr id="57" name="Line 455"/>
              <p:cNvSpPr>
                <a:spLocks noChangeShapeType="1"/>
              </p:cNvSpPr>
              <p:nvPr/>
            </p:nvSpPr>
            <p:spPr bwMode="auto">
              <a:xfrm>
                <a:off x="4751"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58" name="Rectangle 456"/>
              <p:cNvSpPr>
                <a:spLocks noChangeArrowheads="1"/>
              </p:cNvSpPr>
              <p:nvPr/>
            </p:nvSpPr>
            <p:spPr bwMode="auto">
              <a:xfrm>
                <a:off x="4676"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34</a:t>
                </a:r>
                <a:endParaRPr lang="en-US">
                  <a:solidFill>
                    <a:srgbClr val="000000"/>
                  </a:solidFill>
                  <a:latin typeface="Arial" pitchFamily="34" charset="0"/>
                  <a:cs typeface="Arial" pitchFamily="34" charset="0"/>
                </a:endParaRPr>
              </a:p>
            </p:txBody>
          </p:sp>
          <p:sp>
            <p:nvSpPr>
              <p:cNvPr id="59" name="Line 457"/>
              <p:cNvSpPr>
                <a:spLocks noChangeShapeType="1"/>
              </p:cNvSpPr>
              <p:nvPr/>
            </p:nvSpPr>
            <p:spPr bwMode="auto">
              <a:xfrm>
                <a:off x="4988"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0" name="Rectangle 458"/>
              <p:cNvSpPr>
                <a:spLocks noChangeArrowheads="1"/>
              </p:cNvSpPr>
              <p:nvPr/>
            </p:nvSpPr>
            <p:spPr bwMode="auto">
              <a:xfrm>
                <a:off x="4913"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36</a:t>
                </a:r>
                <a:endParaRPr lang="en-US">
                  <a:solidFill>
                    <a:srgbClr val="000000"/>
                  </a:solidFill>
                  <a:latin typeface="Arial" pitchFamily="34" charset="0"/>
                  <a:cs typeface="Arial" pitchFamily="34" charset="0"/>
                </a:endParaRPr>
              </a:p>
            </p:txBody>
          </p:sp>
          <p:sp>
            <p:nvSpPr>
              <p:cNvPr id="61" name="Line 459"/>
              <p:cNvSpPr>
                <a:spLocks noChangeShapeType="1"/>
              </p:cNvSpPr>
              <p:nvPr/>
            </p:nvSpPr>
            <p:spPr bwMode="auto">
              <a:xfrm>
                <a:off x="5229" y="3658"/>
                <a:ext cx="0" cy="56"/>
              </a:xfrm>
              <a:prstGeom prst="line">
                <a:avLst/>
              </a:prstGeom>
              <a:noFill/>
              <a:ln w="6">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400" b="1">
                  <a:solidFill>
                    <a:srgbClr val="000000"/>
                  </a:solidFill>
                  <a:latin typeface="Arial" charset="0"/>
                </a:endParaRPr>
              </a:p>
            </p:txBody>
          </p:sp>
          <p:sp>
            <p:nvSpPr>
              <p:cNvPr id="62" name="Rectangle 460"/>
              <p:cNvSpPr>
                <a:spLocks noChangeArrowheads="1"/>
              </p:cNvSpPr>
              <p:nvPr/>
            </p:nvSpPr>
            <p:spPr bwMode="auto">
              <a:xfrm>
                <a:off x="5154" y="3740"/>
                <a:ext cx="14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38</a:t>
                </a:r>
                <a:endParaRPr lang="en-US">
                  <a:solidFill>
                    <a:srgbClr val="000000"/>
                  </a:solidFill>
                  <a:latin typeface="Arial" pitchFamily="34" charset="0"/>
                  <a:cs typeface="Arial" pitchFamily="34" charset="0"/>
                </a:endParaRPr>
              </a:p>
            </p:txBody>
          </p:sp>
          <p:sp>
            <p:nvSpPr>
              <p:cNvPr id="63" name="Rectangle 461"/>
              <p:cNvSpPr>
                <a:spLocks noChangeArrowheads="1"/>
              </p:cNvSpPr>
              <p:nvPr/>
            </p:nvSpPr>
            <p:spPr bwMode="auto">
              <a:xfrm>
                <a:off x="2944" y="3874"/>
                <a:ext cx="3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fontAlgn="base">
                  <a:spcBef>
                    <a:spcPct val="0"/>
                  </a:spcBef>
                  <a:spcAft>
                    <a:spcPct val="0"/>
                  </a:spcAft>
                </a:pPr>
                <a:r>
                  <a:rPr lang="en-US" sz="1700">
                    <a:solidFill>
                      <a:srgbClr val="000000"/>
                    </a:solidFill>
                    <a:latin typeface="Arial" pitchFamily="34" charset="0"/>
                    <a:cs typeface="Arial" pitchFamily="34" charset="0"/>
                  </a:rPr>
                  <a:t> </a:t>
                </a:r>
                <a:endParaRPr lang="en-US">
                  <a:solidFill>
                    <a:srgbClr val="000000"/>
                  </a:solidFill>
                  <a:latin typeface="Arial" pitchFamily="34" charset="0"/>
                  <a:cs typeface="Arial" pitchFamily="34" charset="0"/>
                </a:endParaRPr>
              </a:p>
            </p:txBody>
          </p:sp>
        </p:grpSp>
        <p:sp>
          <p:nvSpPr>
            <p:cNvPr id="460" name="TextBox 459"/>
            <p:cNvSpPr txBox="1"/>
            <p:nvPr/>
          </p:nvSpPr>
          <p:spPr>
            <a:xfrm>
              <a:off x="6824400" y="4525586"/>
              <a:ext cx="1940270" cy="400110"/>
            </a:xfrm>
            <a:prstGeom prst="rect">
              <a:avLst/>
            </a:prstGeom>
            <a:noFill/>
          </p:spPr>
          <p:txBody>
            <a:bodyPr wrap="square" rtlCol="0">
              <a:spAutoFit/>
            </a:bodyPr>
            <a:lstStyle/>
            <a:p>
              <a:pPr fontAlgn="base">
                <a:spcBef>
                  <a:spcPct val="0"/>
                </a:spcBef>
                <a:spcAft>
                  <a:spcPct val="0"/>
                </a:spcAft>
              </a:pPr>
              <a:r>
                <a:rPr lang="en-US" sz="2000" b="1" dirty="0">
                  <a:solidFill>
                    <a:srgbClr val="C00000"/>
                  </a:solidFill>
                  <a:latin typeface="Arial" pitchFamily="34" charset="0"/>
                  <a:cs typeface="Arial" pitchFamily="34" charset="0"/>
                </a:rPr>
                <a:t>Home (♦)</a:t>
              </a:r>
            </a:p>
          </p:txBody>
        </p:sp>
        <p:sp>
          <p:nvSpPr>
            <p:cNvPr id="461" name="TextBox 460"/>
            <p:cNvSpPr txBox="1"/>
            <p:nvPr/>
          </p:nvSpPr>
          <p:spPr>
            <a:xfrm>
              <a:off x="5835759" y="2822724"/>
              <a:ext cx="1578086" cy="400110"/>
            </a:xfrm>
            <a:prstGeom prst="rect">
              <a:avLst/>
            </a:prstGeom>
            <a:noFill/>
          </p:spPr>
          <p:txBody>
            <a:bodyPr wrap="square" rtlCol="0">
              <a:spAutoFit/>
            </a:bodyPr>
            <a:lstStyle/>
            <a:p>
              <a:pPr fontAlgn="base">
                <a:spcBef>
                  <a:spcPct val="0"/>
                </a:spcBef>
                <a:spcAft>
                  <a:spcPct val="0"/>
                </a:spcAft>
              </a:pPr>
              <a:r>
                <a:rPr lang="en-US" sz="2000" b="1" dirty="0">
                  <a:solidFill>
                    <a:srgbClr val="333399">
                      <a:lumMod val="75000"/>
                    </a:srgbClr>
                  </a:solidFill>
                  <a:latin typeface="Arial" pitchFamily="34" charset="0"/>
                  <a:cs typeface="Arial" pitchFamily="34" charset="0"/>
                </a:rPr>
                <a:t>Office (●)</a:t>
              </a:r>
            </a:p>
          </p:txBody>
        </p:sp>
        <p:sp>
          <p:nvSpPr>
            <p:cNvPr id="462" name="TextBox 461"/>
            <p:cNvSpPr txBox="1"/>
            <p:nvPr/>
          </p:nvSpPr>
          <p:spPr>
            <a:xfrm rot="16200000">
              <a:off x="-538416" y="3215368"/>
              <a:ext cx="4587953"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Cumulative quit rate (percent)</a:t>
              </a:r>
            </a:p>
          </p:txBody>
        </p:sp>
        <p:sp>
          <p:nvSpPr>
            <p:cNvPr id="463" name="TextBox 462"/>
            <p:cNvSpPr txBox="1"/>
            <p:nvPr/>
          </p:nvSpPr>
          <p:spPr>
            <a:xfrm>
              <a:off x="3306687" y="6301045"/>
              <a:ext cx="5198685"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Weeks after the start of the experiment</a:t>
              </a:r>
            </a:p>
          </p:txBody>
        </p:sp>
      </p:grpSp>
    </p:spTree>
    <p:extLst>
      <p:ext uri="{BB962C8B-B14F-4D97-AF65-F5344CB8AC3E}">
        <p14:creationId xmlns:p14="http://schemas.microsoft.com/office/powerpoint/2010/main" val="711508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233353" y="925533"/>
            <a:ext cx="5260932" cy="500693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7890" y="69937"/>
            <a:ext cx="11755677" cy="844110"/>
          </a:xfrm>
        </p:spPr>
        <p:txBody>
          <a:bodyPr/>
          <a:lstStyle/>
          <a:p>
            <a:r>
              <a:rPr lang="en-US" dirty="0"/>
              <a:t>Third, promotions halved (once you control for performance)</a:t>
            </a:r>
          </a:p>
        </p:txBody>
      </p:sp>
      <p:sp>
        <p:nvSpPr>
          <p:cNvPr id="8" name="Title 1"/>
          <p:cNvSpPr txBox="1">
            <a:spLocks/>
          </p:cNvSpPr>
          <p:nvPr/>
        </p:nvSpPr>
        <p:spPr>
          <a:xfrm>
            <a:off x="187890" y="6385632"/>
            <a:ext cx="10362415" cy="804862"/>
          </a:xfrm>
          <a:prstGeom prst="rect">
            <a:avLst/>
          </a:prstGeom>
        </p:spPr>
        <p:txBody>
          <a:bodyPr/>
          <a:lstStyle>
            <a:lvl1pPr algn="l" defTabSz="912813" rtl="0" eaLnBrk="0" fontAlgn="base" hangingPunct="0">
              <a:spcBef>
                <a:spcPct val="0"/>
              </a:spcBef>
              <a:spcAft>
                <a:spcPct val="0"/>
              </a:spcAft>
              <a:defRPr sz="2800" b="1">
                <a:solidFill>
                  <a:schemeClr val="tx2"/>
                </a:solidFill>
                <a:latin typeface="+mj-lt"/>
                <a:ea typeface="+mj-ea"/>
                <a:cs typeface="+mj-cs"/>
              </a:defRPr>
            </a:lvl1pPr>
            <a:lvl2pPr algn="l" defTabSz="912813" rtl="0" eaLnBrk="0" fontAlgn="base" hangingPunct="0">
              <a:spcBef>
                <a:spcPct val="0"/>
              </a:spcBef>
              <a:spcAft>
                <a:spcPct val="0"/>
              </a:spcAft>
              <a:defRPr sz="2800" b="1">
                <a:solidFill>
                  <a:schemeClr val="tx2"/>
                </a:solidFill>
                <a:latin typeface="Arial" charset="0"/>
              </a:defRPr>
            </a:lvl2pPr>
            <a:lvl3pPr algn="l" defTabSz="912813" rtl="0" eaLnBrk="0" fontAlgn="base" hangingPunct="0">
              <a:spcBef>
                <a:spcPct val="0"/>
              </a:spcBef>
              <a:spcAft>
                <a:spcPct val="0"/>
              </a:spcAft>
              <a:defRPr sz="2800" b="1">
                <a:solidFill>
                  <a:schemeClr val="tx2"/>
                </a:solidFill>
                <a:latin typeface="Arial" charset="0"/>
              </a:defRPr>
            </a:lvl3pPr>
            <a:lvl4pPr algn="l" defTabSz="912813" rtl="0" eaLnBrk="0" fontAlgn="base" hangingPunct="0">
              <a:spcBef>
                <a:spcPct val="0"/>
              </a:spcBef>
              <a:spcAft>
                <a:spcPct val="0"/>
              </a:spcAft>
              <a:defRPr sz="2800" b="1">
                <a:solidFill>
                  <a:schemeClr val="tx2"/>
                </a:solidFill>
                <a:latin typeface="Arial" charset="0"/>
              </a:defRPr>
            </a:lvl4pPr>
            <a:lvl5pPr algn="l" defTabSz="912813" rtl="0" eaLnBrk="0" fontAlgn="base" hangingPunct="0">
              <a:spcBef>
                <a:spcPct val="0"/>
              </a:spcBef>
              <a:spcAft>
                <a:spcPct val="0"/>
              </a:spcAft>
              <a:defRPr sz="2800" b="1">
                <a:solidFill>
                  <a:schemeClr val="tx2"/>
                </a:solidFill>
                <a:latin typeface="Arial" charset="0"/>
              </a:defRPr>
            </a:lvl5pPr>
            <a:lvl6pPr marL="457200" algn="l" defTabSz="912813" rtl="0" fontAlgn="base">
              <a:spcBef>
                <a:spcPct val="0"/>
              </a:spcBef>
              <a:spcAft>
                <a:spcPct val="0"/>
              </a:spcAft>
              <a:defRPr sz="2800" b="1">
                <a:solidFill>
                  <a:schemeClr val="tx2"/>
                </a:solidFill>
                <a:latin typeface="Arial" charset="0"/>
              </a:defRPr>
            </a:lvl6pPr>
            <a:lvl7pPr marL="914400" algn="l" defTabSz="912813" rtl="0" fontAlgn="base">
              <a:spcBef>
                <a:spcPct val="0"/>
              </a:spcBef>
              <a:spcAft>
                <a:spcPct val="0"/>
              </a:spcAft>
              <a:defRPr sz="2800" b="1">
                <a:solidFill>
                  <a:schemeClr val="tx2"/>
                </a:solidFill>
                <a:latin typeface="Arial" charset="0"/>
              </a:defRPr>
            </a:lvl7pPr>
            <a:lvl8pPr marL="1371600" algn="l" defTabSz="912813" rtl="0" fontAlgn="base">
              <a:spcBef>
                <a:spcPct val="0"/>
              </a:spcBef>
              <a:spcAft>
                <a:spcPct val="0"/>
              </a:spcAft>
              <a:defRPr sz="2800" b="1">
                <a:solidFill>
                  <a:schemeClr val="tx2"/>
                </a:solidFill>
                <a:latin typeface="Arial" charset="0"/>
              </a:defRPr>
            </a:lvl8pPr>
            <a:lvl9pPr marL="1828800" algn="l" defTabSz="912813" rtl="0" fontAlgn="base">
              <a:spcBef>
                <a:spcPct val="0"/>
              </a:spcBef>
              <a:spcAft>
                <a:spcPct val="0"/>
              </a:spcAft>
              <a:defRPr sz="2800" b="1">
                <a:solidFill>
                  <a:schemeClr val="tx2"/>
                </a:solidFill>
                <a:latin typeface="Arial" charset="0"/>
              </a:defRPr>
            </a:lvl9pPr>
          </a:lstStyle>
          <a:p>
            <a:r>
              <a:rPr lang="en-US" sz="1800" dirty="0">
                <a:solidFill>
                  <a:srgbClr val="000000"/>
                </a:solidFill>
              </a:rPr>
              <a:t>Note:</a:t>
            </a:r>
            <a:r>
              <a:rPr lang="en-US" sz="1800" b="0" dirty="0">
                <a:solidFill>
                  <a:srgbClr val="000000"/>
                </a:solidFill>
              </a:rPr>
              <a:t> Probit of promotion between Dec 6</a:t>
            </a:r>
            <a:r>
              <a:rPr lang="en-US" sz="1800" b="0" baseline="30000" dirty="0">
                <a:solidFill>
                  <a:srgbClr val="000000"/>
                </a:solidFill>
              </a:rPr>
              <a:t>th</a:t>
            </a:r>
            <a:r>
              <a:rPr lang="en-US" sz="1800" b="0" dirty="0">
                <a:solidFill>
                  <a:srgbClr val="000000"/>
                </a:solidFill>
              </a:rPr>
              <a:t>, 2010 and Sep 30</a:t>
            </a:r>
            <a:r>
              <a:rPr lang="en-US" sz="1800" b="0" baseline="30000" dirty="0">
                <a:solidFill>
                  <a:srgbClr val="000000"/>
                </a:solidFill>
              </a:rPr>
              <a:t>th</a:t>
            </a:r>
            <a:r>
              <a:rPr lang="en-US" sz="1800" b="0" dirty="0">
                <a:solidFill>
                  <a:srgbClr val="000000"/>
                </a:solidFill>
              </a:rPr>
              <a:t>, 2012, with robust standard errors</a:t>
            </a:r>
          </a:p>
        </p:txBody>
      </p:sp>
      <p:sp>
        <p:nvSpPr>
          <p:cNvPr id="14" name="Rectangle 13"/>
          <p:cNvSpPr/>
          <p:nvPr/>
        </p:nvSpPr>
        <p:spPr bwMode="auto">
          <a:xfrm>
            <a:off x="4387717" y="2200046"/>
            <a:ext cx="1050201" cy="1633846"/>
          </a:xfrm>
          <a:prstGeom prst="rect">
            <a:avLst/>
          </a:prstGeom>
          <a:noFill/>
          <a:ln w="28575" cap="flat" cmpd="sng" algn="ctr">
            <a:solidFill>
              <a:srgbClr val="C00000"/>
            </a:solidFill>
            <a:prstDash val="solid"/>
            <a:round/>
            <a:headEnd type="none" w="med" len="med"/>
            <a:tailEnd type="none" w="med" len="med"/>
          </a:ln>
          <a:effectLst/>
        </p:spPr>
        <p:txBody>
          <a:bodyPr vert="horz" wrap="square" lIns="91420" tIns="45711" rIns="91420" bIns="45711" numCol="1" rtlCol="0" anchor="t" anchorCtr="0" compatLnSpc="1">
            <a:prstTxWarp prst="textNoShape">
              <a:avLst/>
            </a:prstTxWarp>
          </a:bodyPr>
          <a:lstStyle/>
          <a:p>
            <a:pPr marL="342900" indent="-342900" defTabSz="912813">
              <a:lnSpc>
                <a:spcPct val="120000"/>
              </a:lnSpc>
              <a:spcBef>
                <a:spcPct val="20000"/>
              </a:spcBef>
            </a:pPr>
            <a:endParaRPr lang="en-US">
              <a:solidFill>
                <a:srgbClr val="000000"/>
              </a:solidFill>
            </a:endParaRPr>
          </a:p>
        </p:txBody>
      </p:sp>
      <p:sp>
        <p:nvSpPr>
          <p:cNvPr id="3" name="TextBox 2">
            <a:extLst>
              <a:ext uri="{FF2B5EF4-FFF2-40B4-BE49-F238E27FC236}">
                <a16:creationId xmlns:a16="http://schemas.microsoft.com/office/drawing/2014/main" id="{5C2DBA70-8EF7-403B-88A3-C8966ADCE67B}"/>
              </a:ext>
            </a:extLst>
          </p:cNvPr>
          <p:cNvSpPr txBox="1"/>
          <p:nvPr/>
        </p:nvSpPr>
        <p:spPr>
          <a:xfrm>
            <a:off x="6421677" y="1238676"/>
            <a:ext cx="5521890" cy="2677656"/>
          </a:xfrm>
          <a:prstGeom prst="rect">
            <a:avLst/>
          </a:prstGeom>
          <a:noFill/>
        </p:spPr>
        <p:txBody>
          <a:bodyPr wrap="square" rtlCol="0">
            <a:spAutoFit/>
          </a:bodyPr>
          <a:lstStyle/>
          <a:p>
            <a:r>
              <a:rPr lang="en-US" sz="2400" dirty="0"/>
              <a:t>Why?</a:t>
            </a:r>
          </a:p>
          <a:p>
            <a:pPr marL="342900" indent="-342900">
              <a:buFont typeface="+mj-lt"/>
              <a:buAutoNum type="arabicPeriod"/>
            </a:pPr>
            <a:endParaRPr lang="en-US" sz="2400" dirty="0"/>
          </a:p>
          <a:p>
            <a:pPr marL="342900" indent="-342900">
              <a:buFont typeface="+mj-lt"/>
              <a:buAutoNum type="arabicPeriod"/>
            </a:pPr>
            <a:r>
              <a:rPr lang="en-US" sz="2400" dirty="0"/>
              <a:t>Forgotten (out of sight)?</a:t>
            </a:r>
          </a:p>
          <a:p>
            <a:pPr marL="342900" indent="-342900">
              <a:buFont typeface="+mj-lt"/>
              <a:buAutoNum type="arabicPeriod"/>
            </a:pPr>
            <a:endParaRPr lang="en-US" sz="2400" dirty="0"/>
          </a:p>
          <a:p>
            <a:pPr marL="342900" indent="-342900">
              <a:buFont typeface="+mj-lt"/>
              <a:buAutoNum type="arabicPeriod"/>
            </a:pPr>
            <a:r>
              <a:rPr lang="en-US" sz="2400" dirty="0"/>
              <a:t>Develop less managerial skills</a:t>
            </a:r>
          </a:p>
          <a:p>
            <a:pPr marL="342900" indent="-342900">
              <a:buFont typeface="+mj-lt"/>
              <a:buAutoNum type="arabicPeriod"/>
            </a:pPr>
            <a:endParaRPr lang="en-US" sz="2400" dirty="0"/>
          </a:p>
          <a:p>
            <a:pPr marL="342900" indent="-342900">
              <a:buFont typeface="+mj-lt"/>
              <a:buAutoNum type="arabicPeriod"/>
            </a:pPr>
            <a:r>
              <a:rPr lang="en-US" sz="2400" dirty="0"/>
              <a:t>Do not want to be promoted</a:t>
            </a:r>
          </a:p>
        </p:txBody>
      </p:sp>
    </p:spTree>
    <p:extLst>
      <p:ext uri="{BB962C8B-B14F-4D97-AF65-F5344CB8AC3E}">
        <p14:creationId xmlns:p14="http://schemas.microsoft.com/office/powerpoint/2010/main" val="7923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16" y="10180"/>
            <a:ext cx="11991584" cy="804862"/>
          </a:xfrm>
        </p:spPr>
        <p:txBody>
          <a:bodyPr/>
          <a:lstStyle/>
          <a:p>
            <a:r>
              <a:rPr lang="en-US" b="1" dirty="0">
                <a:latin typeface="+mn-lt"/>
              </a:rPr>
              <a:t>Fourth, choice matters: employees change their minds regularly</a:t>
            </a: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52736" y="668120"/>
            <a:ext cx="9949784" cy="6467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11982" y="765096"/>
            <a:ext cx="2479872" cy="707886"/>
          </a:xfrm>
          <a:prstGeom prst="rect">
            <a:avLst/>
          </a:prstGeom>
          <a:noFill/>
        </p:spPr>
        <p:txBody>
          <a:bodyPr wrap="square" rtlCol="0">
            <a:spAutoFit/>
          </a:bodyPr>
          <a:lstStyle/>
          <a:p>
            <a:r>
              <a:rPr lang="en-US" sz="2000" dirty="0">
                <a:solidFill>
                  <a:srgbClr val="000000"/>
                </a:solidFill>
                <a:latin typeface="Arial" pitchFamily="34" charset="0"/>
                <a:cs typeface="Arial" pitchFamily="34" charset="0"/>
              </a:rPr>
              <a:t>Experiment began on December 6</a:t>
            </a:r>
            <a:r>
              <a:rPr lang="en-US" sz="2000" baseline="30000" dirty="0">
                <a:solidFill>
                  <a:srgbClr val="000000"/>
                </a:solidFill>
                <a:latin typeface="Arial" pitchFamily="34" charset="0"/>
                <a:cs typeface="Arial" pitchFamily="34" charset="0"/>
              </a:rPr>
              <a:t>th</a:t>
            </a:r>
            <a:endParaRPr lang="en-US" sz="2000" dirty="0">
              <a:solidFill>
                <a:srgbClr val="000000"/>
              </a:solidFill>
              <a:latin typeface="Arial" pitchFamily="34" charset="0"/>
              <a:cs typeface="Arial" pitchFamily="34" charset="0"/>
            </a:endParaRPr>
          </a:p>
        </p:txBody>
      </p:sp>
      <p:sp>
        <p:nvSpPr>
          <p:cNvPr id="11" name="TextBox 10"/>
          <p:cNvSpPr txBox="1"/>
          <p:nvPr/>
        </p:nvSpPr>
        <p:spPr>
          <a:xfrm>
            <a:off x="7799971" y="776003"/>
            <a:ext cx="2180047" cy="707886"/>
          </a:xfrm>
          <a:prstGeom prst="rect">
            <a:avLst/>
          </a:prstGeom>
          <a:noFill/>
        </p:spPr>
        <p:txBody>
          <a:bodyPr wrap="square" rtlCol="0">
            <a:spAutoFit/>
          </a:bodyPr>
          <a:lstStyle/>
          <a:p>
            <a:r>
              <a:rPr lang="en-US" sz="2000" dirty="0">
                <a:solidFill>
                  <a:srgbClr val="000000"/>
                </a:solidFill>
                <a:latin typeface="Arial" pitchFamily="34" charset="0"/>
                <a:cs typeface="Arial" pitchFamily="34" charset="0"/>
              </a:rPr>
              <a:t>Experiment ends on August 14</a:t>
            </a:r>
            <a:r>
              <a:rPr lang="en-US" sz="2000" baseline="30000" dirty="0">
                <a:solidFill>
                  <a:srgbClr val="000000"/>
                </a:solidFill>
                <a:latin typeface="Arial" pitchFamily="34" charset="0"/>
                <a:cs typeface="Arial" pitchFamily="34" charset="0"/>
              </a:rPr>
              <a:t>th</a:t>
            </a:r>
            <a:endParaRPr lang="en-US" sz="2000" dirty="0">
              <a:solidFill>
                <a:srgbClr val="000000"/>
              </a:solidFill>
              <a:latin typeface="Arial" pitchFamily="34" charset="0"/>
              <a:cs typeface="Arial" pitchFamily="34" charset="0"/>
            </a:endParaRPr>
          </a:p>
        </p:txBody>
      </p:sp>
      <p:sp>
        <p:nvSpPr>
          <p:cNvPr id="12" name="TextBox 11"/>
          <p:cNvSpPr txBox="1"/>
          <p:nvPr/>
        </p:nvSpPr>
        <p:spPr>
          <a:xfrm>
            <a:off x="8060872" y="2547928"/>
            <a:ext cx="1910011" cy="400110"/>
          </a:xfrm>
          <a:prstGeom prst="rect">
            <a:avLst/>
          </a:prstGeom>
          <a:noFill/>
        </p:spPr>
        <p:txBody>
          <a:bodyPr wrap="square" rtlCol="0">
            <a:spAutoFit/>
          </a:bodyPr>
          <a:lstStyle/>
          <a:p>
            <a:r>
              <a:rPr lang="en-US" sz="2000" dirty="0">
                <a:solidFill>
                  <a:srgbClr val="993333"/>
                </a:solidFill>
                <a:latin typeface="Arial" pitchFamily="34" charset="0"/>
                <a:cs typeface="Arial" pitchFamily="34" charset="0"/>
              </a:rPr>
              <a:t>Treatment (♦)</a:t>
            </a:r>
          </a:p>
        </p:txBody>
      </p:sp>
      <p:sp>
        <p:nvSpPr>
          <p:cNvPr id="13" name="TextBox 12"/>
          <p:cNvSpPr txBox="1"/>
          <p:nvPr/>
        </p:nvSpPr>
        <p:spPr>
          <a:xfrm>
            <a:off x="8060873" y="3682255"/>
            <a:ext cx="1549853" cy="400110"/>
          </a:xfrm>
          <a:prstGeom prst="rect">
            <a:avLst/>
          </a:prstGeom>
          <a:noFill/>
        </p:spPr>
        <p:txBody>
          <a:bodyPr wrap="square" rtlCol="0">
            <a:spAutoFit/>
          </a:bodyPr>
          <a:lstStyle/>
          <a:p>
            <a:r>
              <a:rPr lang="en-US" sz="2000" dirty="0">
                <a:solidFill>
                  <a:srgbClr val="002060"/>
                </a:solidFill>
                <a:latin typeface="Arial" pitchFamily="34" charset="0"/>
                <a:cs typeface="Arial" pitchFamily="34" charset="0"/>
              </a:rPr>
              <a:t>Control (+)</a:t>
            </a:r>
          </a:p>
        </p:txBody>
      </p:sp>
      <p:sp>
        <p:nvSpPr>
          <p:cNvPr id="14" name="TextBox 13"/>
          <p:cNvSpPr txBox="1"/>
          <p:nvPr/>
        </p:nvSpPr>
        <p:spPr>
          <a:xfrm>
            <a:off x="8435442" y="5044318"/>
            <a:ext cx="2476398" cy="400110"/>
          </a:xfrm>
          <a:prstGeom prst="rect">
            <a:avLst/>
          </a:prstGeom>
          <a:noFill/>
        </p:spPr>
        <p:txBody>
          <a:bodyPr wrap="square" rtlCol="0">
            <a:spAutoFit/>
          </a:bodyPr>
          <a:lstStyle/>
          <a:p>
            <a:r>
              <a:rPr lang="en-US" sz="2000" dirty="0">
                <a:solidFill>
                  <a:srgbClr val="007434"/>
                </a:solidFill>
                <a:latin typeface="Arial" pitchFamily="34" charset="0"/>
                <a:cs typeface="Arial" pitchFamily="34" charset="0"/>
              </a:rPr>
              <a:t>Non-volunteer (</a:t>
            </a:r>
            <a:r>
              <a:rPr lang="en-US" sz="1600" dirty="0">
                <a:solidFill>
                  <a:srgbClr val="007434"/>
                </a:solidFill>
                <a:latin typeface="Arial" pitchFamily="34" charset="0"/>
                <a:cs typeface="Arial" pitchFamily="34" charset="0"/>
              </a:rPr>
              <a:t>●</a:t>
            </a:r>
            <a:r>
              <a:rPr lang="en-US" sz="2000" dirty="0">
                <a:solidFill>
                  <a:srgbClr val="007434"/>
                </a:solidFill>
                <a:latin typeface="Arial" pitchFamily="34" charset="0"/>
                <a:cs typeface="Arial" pitchFamily="34" charset="0"/>
              </a:rPr>
              <a:t>)</a:t>
            </a:r>
          </a:p>
        </p:txBody>
      </p:sp>
      <p:sp>
        <p:nvSpPr>
          <p:cNvPr id="15" name="TextBox 14"/>
          <p:cNvSpPr txBox="1"/>
          <p:nvPr/>
        </p:nvSpPr>
        <p:spPr>
          <a:xfrm rot="16200000">
            <a:off x="-2015552" y="2870351"/>
            <a:ext cx="5183234" cy="400110"/>
          </a:xfrm>
          <a:prstGeom prst="rect">
            <a:avLst/>
          </a:prstGeom>
          <a:noFill/>
        </p:spPr>
        <p:txBody>
          <a:bodyPr wrap="square" rtlCol="0">
            <a:spAutoFit/>
          </a:bodyPr>
          <a:lstStyle/>
          <a:p>
            <a:r>
              <a:rPr lang="en-US" sz="2000" dirty="0">
                <a:solidFill>
                  <a:srgbClr val="000000"/>
                </a:solidFill>
                <a:latin typeface="Arial" pitchFamily="34" charset="0"/>
                <a:cs typeface="Arial" pitchFamily="34" charset="0"/>
              </a:rPr>
              <a:t>Share of employees working from home</a:t>
            </a:r>
          </a:p>
        </p:txBody>
      </p:sp>
      <p:cxnSp>
        <p:nvCxnSpPr>
          <p:cNvPr id="16" name="Straight Arrow Connector 15"/>
          <p:cNvCxnSpPr/>
          <p:nvPr/>
        </p:nvCxnSpPr>
        <p:spPr>
          <a:xfrm>
            <a:off x="4430188" y="1129946"/>
            <a:ext cx="381086" cy="4082"/>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a:off x="7508085" y="1132122"/>
            <a:ext cx="343776"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A4EBFBDC-30F0-4B5B-8BF5-10CF39EB51FB}"/>
              </a:ext>
            </a:extLst>
          </p:cNvPr>
          <p:cNvSpPr txBox="1"/>
          <p:nvPr/>
        </p:nvSpPr>
        <p:spPr>
          <a:xfrm>
            <a:off x="1808173" y="4534140"/>
            <a:ext cx="2622007" cy="707886"/>
          </a:xfrm>
          <a:prstGeom prst="rect">
            <a:avLst/>
          </a:prstGeom>
          <a:noFill/>
        </p:spPr>
        <p:txBody>
          <a:bodyPr wrap="square" rtlCol="0">
            <a:spAutoFit/>
          </a:bodyPr>
          <a:lstStyle/>
          <a:p>
            <a:r>
              <a:rPr lang="en-US" sz="2000" dirty="0">
                <a:solidFill>
                  <a:srgbClr val="000000"/>
                </a:solidFill>
                <a:latin typeface="Arial" pitchFamily="34" charset="0"/>
                <a:cs typeface="Arial" pitchFamily="34" charset="0"/>
              </a:rPr>
              <a:t>Employees volunteer for WFH, August 12</a:t>
            </a:r>
            <a:r>
              <a:rPr lang="en-US" sz="2000" baseline="30000" dirty="0">
                <a:solidFill>
                  <a:srgbClr val="000000"/>
                </a:solidFill>
                <a:latin typeface="Arial" pitchFamily="34" charset="0"/>
                <a:cs typeface="Arial" pitchFamily="34" charset="0"/>
              </a:rPr>
              <a:t>th</a:t>
            </a:r>
            <a:r>
              <a:rPr lang="en-US" sz="2000" dirty="0">
                <a:solidFill>
                  <a:srgbClr val="000000"/>
                </a:solidFill>
                <a:latin typeface="Arial" pitchFamily="34" charset="0"/>
                <a:cs typeface="Arial" pitchFamily="34" charset="0"/>
              </a:rPr>
              <a:t> </a:t>
            </a:r>
          </a:p>
        </p:txBody>
      </p:sp>
      <p:cxnSp>
        <p:nvCxnSpPr>
          <p:cNvPr id="19" name="Straight Arrow Connector 18">
            <a:extLst>
              <a:ext uri="{FF2B5EF4-FFF2-40B4-BE49-F238E27FC236}">
                <a16:creationId xmlns:a16="http://schemas.microsoft.com/office/drawing/2014/main" id="{CDF148A8-455A-4C4B-9C87-9D17579F1136}"/>
              </a:ext>
            </a:extLst>
          </p:cNvPr>
          <p:cNvCxnSpPr>
            <a:cxnSpLocks/>
          </p:cNvCxnSpPr>
          <p:nvPr/>
        </p:nvCxnSpPr>
        <p:spPr>
          <a:xfrm>
            <a:off x="3788018" y="5239484"/>
            <a:ext cx="0" cy="409888"/>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732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07075" y="0"/>
            <a:ext cx="11737968" cy="796936"/>
          </a:xfrm>
        </p:spPr>
        <p:txBody>
          <a:bodyPr>
            <a:noAutofit/>
          </a:bodyPr>
          <a:lstStyle/>
          <a:p>
            <a:r>
              <a:rPr lang="en-US" dirty="0">
                <a:latin typeface="Arial" pitchFamily="34" charset="0"/>
                <a:cs typeface="Arial" pitchFamily="34" charset="0"/>
              </a:rPr>
              <a:t>Due to choice the impact of WFH after the experiment  ended increased to 20% (low performers returned to the office)</a:t>
            </a:r>
          </a:p>
        </p:txBody>
      </p:sp>
      <p:grpSp>
        <p:nvGrpSpPr>
          <p:cNvPr id="2" name="Group 1"/>
          <p:cNvGrpSpPr/>
          <p:nvPr/>
        </p:nvGrpSpPr>
        <p:grpSpPr>
          <a:xfrm>
            <a:off x="436728" y="906729"/>
            <a:ext cx="11491415" cy="5909291"/>
            <a:chOff x="1687757" y="906729"/>
            <a:chExt cx="8849614" cy="5909291"/>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764033" y="906729"/>
              <a:ext cx="8773338" cy="5909291"/>
            </a:xfrm>
            <a:prstGeom prst="rect">
              <a:avLst/>
            </a:prstGeom>
          </p:spPr>
        </p:pic>
        <p:sp>
          <p:nvSpPr>
            <p:cNvPr id="10" name="TextBox 9"/>
            <p:cNvSpPr txBox="1"/>
            <p:nvPr/>
          </p:nvSpPr>
          <p:spPr>
            <a:xfrm rot="16200000">
              <a:off x="-406165" y="3194987"/>
              <a:ext cx="4587953"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 Improvement in performance</a:t>
              </a:r>
            </a:p>
          </p:txBody>
        </p:sp>
        <p:sp>
          <p:nvSpPr>
            <p:cNvPr id="13" name="TextBox 12"/>
            <p:cNvSpPr txBox="1"/>
            <p:nvPr/>
          </p:nvSpPr>
          <p:spPr>
            <a:xfrm>
              <a:off x="4400807" y="1349223"/>
              <a:ext cx="1609791" cy="707886"/>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During the experiment</a:t>
              </a:r>
            </a:p>
          </p:txBody>
        </p:sp>
        <p:sp>
          <p:nvSpPr>
            <p:cNvPr id="14" name="TextBox 13"/>
            <p:cNvSpPr txBox="1"/>
            <p:nvPr/>
          </p:nvSpPr>
          <p:spPr>
            <a:xfrm>
              <a:off x="7445131" y="1349223"/>
              <a:ext cx="1782328" cy="707886"/>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Company</a:t>
              </a:r>
              <a:br>
                <a:rPr lang="en-US" sz="2000" b="1" dirty="0">
                  <a:solidFill>
                    <a:srgbClr val="000000"/>
                  </a:solidFill>
                  <a:latin typeface="Arial" pitchFamily="34" charset="0"/>
                  <a:cs typeface="Arial" pitchFamily="34" charset="0"/>
                </a:rPr>
              </a:br>
              <a:r>
                <a:rPr lang="en-US" sz="2000" b="1" dirty="0">
                  <a:solidFill>
                    <a:srgbClr val="000000"/>
                  </a:solidFill>
                  <a:latin typeface="Arial" pitchFamily="34" charset="0"/>
                  <a:cs typeface="Arial" pitchFamily="34" charset="0"/>
                </a:rPr>
                <a:t>roll-out</a:t>
              </a:r>
            </a:p>
          </p:txBody>
        </p:sp>
        <p:sp>
          <p:nvSpPr>
            <p:cNvPr id="15" name="TextBox 14"/>
            <p:cNvSpPr txBox="1"/>
            <p:nvPr/>
          </p:nvSpPr>
          <p:spPr>
            <a:xfrm>
              <a:off x="2685489" y="1349223"/>
              <a:ext cx="1552028" cy="707886"/>
            </a:xfrm>
            <a:prstGeom prst="rect">
              <a:avLst/>
            </a:prstGeom>
            <a:noFill/>
          </p:spPr>
          <p:txBody>
            <a:bodyPr wrap="non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Before the</a:t>
              </a:r>
              <a:br>
                <a:rPr lang="en-US" sz="2000" b="1" dirty="0">
                  <a:solidFill>
                    <a:srgbClr val="000000"/>
                  </a:solidFill>
                  <a:latin typeface="Arial" pitchFamily="34" charset="0"/>
                  <a:cs typeface="Arial" pitchFamily="34" charset="0"/>
                </a:rPr>
              </a:br>
              <a:r>
                <a:rPr lang="en-US" sz="2000" b="1" dirty="0">
                  <a:solidFill>
                    <a:srgbClr val="000000"/>
                  </a:solidFill>
                  <a:latin typeface="Arial" pitchFamily="34" charset="0"/>
                  <a:cs typeface="Arial" pitchFamily="34" charset="0"/>
                </a:rPr>
                <a:t>experiment</a:t>
              </a:r>
            </a:p>
          </p:txBody>
        </p:sp>
        <p:sp>
          <p:nvSpPr>
            <p:cNvPr id="11" name="TextBox 10"/>
            <p:cNvSpPr txBox="1"/>
            <p:nvPr/>
          </p:nvSpPr>
          <p:spPr>
            <a:xfrm>
              <a:off x="3306687" y="6276855"/>
              <a:ext cx="5198685" cy="400110"/>
            </a:xfrm>
            <a:prstGeom prst="rect">
              <a:avLst/>
            </a:prstGeom>
            <a:noFill/>
          </p:spPr>
          <p:txBody>
            <a:bodyPr wrap="square" rtlCol="0">
              <a:spAutoFit/>
            </a:bodyPr>
            <a:lstStyle/>
            <a:p>
              <a:pPr algn="ctr" fontAlgn="base">
                <a:spcBef>
                  <a:spcPct val="0"/>
                </a:spcBef>
                <a:spcAft>
                  <a:spcPct val="0"/>
                </a:spcAft>
              </a:pPr>
              <a:r>
                <a:rPr lang="en-US" sz="2000" b="1" dirty="0">
                  <a:solidFill>
                    <a:srgbClr val="000000"/>
                  </a:solidFill>
                  <a:latin typeface="Arial" pitchFamily="34" charset="0"/>
                  <a:cs typeface="Arial" pitchFamily="34" charset="0"/>
                </a:rPr>
                <a:t> Weeks after the start of the experiment</a:t>
              </a:r>
            </a:p>
          </p:txBody>
        </p:sp>
      </p:grpSp>
    </p:spTree>
    <p:extLst>
      <p:ext uri="{BB962C8B-B14F-4D97-AF65-F5344CB8AC3E}">
        <p14:creationId xmlns:p14="http://schemas.microsoft.com/office/powerpoint/2010/main" val="193587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037" y="0"/>
            <a:ext cx="11835319" cy="804862"/>
          </a:xfrm>
        </p:spPr>
        <p:txBody>
          <a:bodyPr/>
          <a:lstStyle/>
          <a:p>
            <a:pPr algn="l"/>
            <a:r>
              <a:rPr lang="en-US" b="1" dirty="0"/>
              <a:t>CTrip increased profits by $2,000 per employee working from home, and actively rolled this out</a:t>
            </a:r>
          </a:p>
        </p:txBody>
      </p:sp>
      <p:pic>
        <p:nvPicPr>
          <p:cNvPr id="4" name="Picture 2"/>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a:off x="3827943" y="1161841"/>
            <a:ext cx="4189136" cy="5589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424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0BF07-9A4C-4566-9900-42D98B71378A}"/>
              </a:ext>
            </a:extLst>
          </p:cNvPr>
          <p:cNvSpPr>
            <a:spLocks noGrp="1"/>
          </p:cNvSpPr>
          <p:nvPr>
            <p:ph idx="1"/>
          </p:nvPr>
        </p:nvSpPr>
        <p:spPr>
          <a:xfrm>
            <a:off x="2131512" y="1299577"/>
            <a:ext cx="10972800" cy="4525963"/>
          </a:xfrm>
        </p:spPr>
        <p:txBody>
          <a:bodyPr/>
          <a:lstStyle/>
          <a:p>
            <a:pPr marL="0" indent="0">
              <a:buNone/>
            </a:pPr>
            <a:r>
              <a:rPr lang="en-US" sz="2800" b="1" dirty="0"/>
              <a:t>Working From Home Before COVID</a:t>
            </a:r>
          </a:p>
          <a:p>
            <a:pPr marL="0" indent="0">
              <a:buNone/>
            </a:pPr>
            <a:br>
              <a:rPr lang="en-US" sz="2800" b="1" dirty="0"/>
            </a:br>
            <a:r>
              <a:rPr lang="en-US" sz="2800" b="1" dirty="0"/>
              <a:t>Working From Home During COVID</a:t>
            </a:r>
          </a:p>
          <a:p>
            <a:pPr marL="0" indent="0">
              <a:buNone/>
            </a:pPr>
            <a:endParaRPr lang="en-US" sz="2800" b="1" dirty="0"/>
          </a:p>
          <a:p>
            <a:pPr marL="0" indent="0">
              <a:buNone/>
            </a:pPr>
            <a:r>
              <a:rPr lang="en-US" sz="2800" b="1" dirty="0"/>
              <a:t>Working From Home Post COVID</a:t>
            </a:r>
          </a:p>
          <a:p>
            <a:pPr marL="0" indent="0">
              <a:buNone/>
            </a:pPr>
            <a:endParaRPr lang="en-US" sz="2800" b="1" dirty="0"/>
          </a:p>
          <a:p>
            <a:pPr marL="0" indent="0">
              <a:buNone/>
            </a:pPr>
            <a:r>
              <a:rPr lang="en-US" sz="2800" b="1" dirty="0"/>
              <a:t>Tips on Working From Home</a:t>
            </a:r>
            <a:endParaRPr lang="en-US" dirty="0"/>
          </a:p>
        </p:txBody>
      </p:sp>
      <p:sp>
        <p:nvSpPr>
          <p:cNvPr id="4" name="Rectangle 3">
            <a:extLst>
              <a:ext uri="{FF2B5EF4-FFF2-40B4-BE49-F238E27FC236}">
                <a16:creationId xmlns:a16="http://schemas.microsoft.com/office/drawing/2014/main" id="{16B6190B-C827-4408-B1A3-70DEB006ED45}"/>
              </a:ext>
            </a:extLst>
          </p:cNvPr>
          <p:cNvSpPr/>
          <p:nvPr/>
        </p:nvSpPr>
        <p:spPr>
          <a:xfrm>
            <a:off x="1766170" y="1113879"/>
            <a:ext cx="7622088" cy="9028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329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ECAC-D8D4-4012-93D7-0AB0A063BAC4}"/>
              </a:ext>
            </a:extLst>
          </p:cNvPr>
          <p:cNvSpPr>
            <a:spLocks noGrp="1"/>
          </p:cNvSpPr>
          <p:nvPr>
            <p:ph type="title"/>
          </p:nvPr>
        </p:nvSpPr>
        <p:spPr/>
        <p:txBody>
          <a:bodyPr/>
          <a:lstStyle/>
          <a:p>
            <a:r>
              <a:rPr lang="en-US" dirty="0"/>
              <a:t>Main source of data a fantastic BLS survey</a:t>
            </a:r>
          </a:p>
        </p:txBody>
      </p:sp>
      <p:sp>
        <p:nvSpPr>
          <p:cNvPr id="3" name="Content Placeholder 2">
            <a:extLst>
              <a:ext uri="{FF2B5EF4-FFF2-40B4-BE49-F238E27FC236}">
                <a16:creationId xmlns:a16="http://schemas.microsoft.com/office/drawing/2014/main" id="{C93FC114-BEDD-493B-B9EF-FC95D27E6921}"/>
              </a:ext>
            </a:extLst>
          </p:cNvPr>
          <p:cNvSpPr>
            <a:spLocks noGrp="1"/>
          </p:cNvSpPr>
          <p:nvPr>
            <p:ph idx="1"/>
          </p:nvPr>
        </p:nvSpPr>
        <p:spPr>
          <a:xfrm>
            <a:off x="7331529" y="905329"/>
            <a:ext cx="4740728" cy="4525963"/>
          </a:xfrm>
        </p:spPr>
        <p:txBody>
          <a:bodyPr/>
          <a:lstStyle/>
          <a:p>
            <a:r>
              <a:rPr lang="en-US" dirty="0"/>
              <a:t>Surveyed continuously over 2017 and 2018 all wage and salaried workers (excluded self employed)</a:t>
            </a:r>
          </a:p>
          <a:p>
            <a:endParaRPr lang="en-US" dirty="0"/>
          </a:p>
          <a:p>
            <a:r>
              <a:rPr lang="en-US" dirty="0"/>
              <a:t>Collected around 10,000 responses stratified across states, industries and geographies</a:t>
            </a:r>
          </a:p>
          <a:p>
            <a:endParaRPr lang="en-US" dirty="0"/>
          </a:p>
          <a:p>
            <a:pPr marL="0" indent="0">
              <a:buNone/>
            </a:pPr>
            <a:r>
              <a:rPr lang="en-US" sz="1800" dirty="0">
                <a:hlinkClick r:id="rId2"/>
              </a:rPr>
              <a:t>https://www.bls.gov/news.release/flex2.htm</a:t>
            </a:r>
            <a:endParaRPr lang="en-US" sz="1800" dirty="0"/>
          </a:p>
        </p:txBody>
      </p:sp>
      <p:pic>
        <p:nvPicPr>
          <p:cNvPr id="4" name="Picture 3">
            <a:extLst>
              <a:ext uri="{FF2B5EF4-FFF2-40B4-BE49-F238E27FC236}">
                <a16:creationId xmlns:a16="http://schemas.microsoft.com/office/drawing/2014/main" id="{64B98CF0-FF10-44A3-AC1F-97D87AD3A7A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91243" y="905329"/>
            <a:ext cx="6281530" cy="5374309"/>
          </a:xfrm>
          <a:prstGeom prst="rect">
            <a:avLst/>
          </a:prstGeom>
          <a:ln>
            <a:solidFill>
              <a:schemeClr val="tx1"/>
            </a:solidFill>
          </a:ln>
        </p:spPr>
      </p:pic>
    </p:spTree>
    <p:extLst>
      <p:ext uri="{BB962C8B-B14F-4D97-AF65-F5344CB8AC3E}">
        <p14:creationId xmlns:p14="http://schemas.microsoft.com/office/powerpoint/2010/main" val="368308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9C176ED-DA32-4C09-9A81-2A99F2208AC3}"/>
              </a:ext>
            </a:extLst>
          </p:cNvPr>
          <p:cNvPicPr>
            <a:picLocks noChangeAspect="1"/>
          </p:cNvPicPr>
          <p:nvPr/>
        </p:nvPicPr>
        <p:blipFill>
          <a:blip r:embed="rId3"/>
          <a:stretch>
            <a:fillRect/>
          </a:stretch>
        </p:blipFill>
        <p:spPr>
          <a:xfrm>
            <a:off x="203201" y="659423"/>
            <a:ext cx="9758484" cy="6087423"/>
          </a:xfrm>
          <a:prstGeom prst="rect">
            <a:avLst/>
          </a:prstGeom>
        </p:spPr>
      </p:pic>
      <p:sp>
        <p:nvSpPr>
          <p:cNvPr id="2" name="Title 1">
            <a:extLst>
              <a:ext uri="{FF2B5EF4-FFF2-40B4-BE49-F238E27FC236}">
                <a16:creationId xmlns:a16="http://schemas.microsoft.com/office/drawing/2014/main" id="{E9A0E435-CB75-46CF-A4C8-42E94CA07C4F}"/>
              </a:ext>
            </a:extLst>
          </p:cNvPr>
          <p:cNvSpPr>
            <a:spLocks noGrp="1"/>
          </p:cNvSpPr>
          <p:nvPr>
            <p:ph type="ctrTitle"/>
          </p:nvPr>
        </p:nvSpPr>
        <p:spPr>
          <a:xfrm>
            <a:off x="203201" y="111154"/>
            <a:ext cx="11785598" cy="892175"/>
          </a:xfrm>
        </p:spPr>
        <p:txBody>
          <a:bodyPr/>
          <a:lstStyle/>
          <a:p>
            <a:r>
              <a:rPr lang="en-US" dirty="0"/>
              <a:t>WFH coverage in US newspapers doubled from 2000 to January 2020</a:t>
            </a:r>
          </a:p>
        </p:txBody>
      </p:sp>
      <p:sp>
        <p:nvSpPr>
          <p:cNvPr id="6" name="Rectangle 5">
            <a:extLst>
              <a:ext uri="{FF2B5EF4-FFF2-40B4-BE49-F238E27FC236}">
                <a16:creationId xmlns:a16="http://schemas.microsoft.com/office/drawing/2014/main" id="{F64B3367-661D-4E16-A48A-DACB5B2D67A5}"/>
              </a:ext>
            </a:extLst>
          </p:cNvPr>
          <p:cNvSpPr/>
          <p:nvPr/>
        </p:nvSpPr>
        <p:spPr>
          <a:xfrm>
            <a:off x="4975649" y="2187020"/>
            <a:ext cx="1539204" cy="1015663"/>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Marissa Mayer at Yahoo recalls a working-from-home team to the office, Feb 22</a:t>
            </a:r>
            <a:r>
              <a:rPr lang="en-US" sz="1200" baseline="30000" dirty="0">
                <a:latin typeface="Arial" panose="020B0604020202020204" pitchFamily="34" charset="0"/>
                <a:cs typeface="Arial" panose="020B0604020202020204" pitchFamily="34" charset="0"/>
              </a:rPr>
              <a:t>nd</a:t>
            </a:r>
            <a:r>
              <a:rPr lang="en-US" sz="1200" dirty="0">
                <a:latin typeface="Arial" panose="020B0604020202020204" pitchFamily="34" charset="0"/>
                <a:cs typeface="Arial" panose="020B0604020202020204" pitchFamily="34" charset="0"/>
              </a:rPr>
              <a:t> 2013</a:t>
            </a:r>
          </a:p>
        </p:txBody>
      </p:sp>
      <p:sp>
        <p:nvSpPr>
          <p:cNvPr id="13" name="Rectangle 12">
            <a:extLst>
              <a:ext uri="{FF2B5EF4-FFF2-40B4-BE49-F238E27FC236}">
                <a16:creationId xmlns:a16="http://schemas.microsoft.com/office/drawing/2014/main" id="{838CE68F-6CD1-40EE-966B-8C18533BBDAC}"/>
              </a:ext>
            </a:extLst>
          </p:cNvPr>
          <p:cNvSpPr/>
          <p:nvPr/>
        </p:nvSpPr>
        <p:spPr>
          <a:xfrm>
            <a:off x="10203472" y="1370732"/>
            <a:ext cx="1626577" cy="267765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Newsbank Access World News collection of approximately 2000 national and local daily US newspapers. Shows the % of articles mentioning “working from home” or “WFH”. Daily data plotted as a weekly average. Data until January 2020</a:t>
            </a:r>
          </a:p>
        </p:txBody>
      </p:sp>
      <p:sp>
        <p:nvSpPr>
          <p:cNvPr id="14" name="Rectangle 13">
            <a:extLst>
              <a:ext uri="{FF2B5EF4-FFF2-40B4-BE49-F238E27FC236}">
                <a16:creationId xmlns:a16="http://schemas.microsoft.com/office/drawing/2014/main" id="{C052443F-FF81-4D33-8247-A869522E5EB6}"/>
              </a:ext>
            </a:extLst>
          </p:cNvPr>
          <p:cNvSpPr/>
          <p:nvPr/>
        </p:nvSpPr>
        <p:spPr>
          <a:xfrm>
            <a:off x="7280031" y="1969580"/>
            <a:ext cx="2051722" cy="646331"/>
          </a:xfrm>
          <a:prstGeom prst="rect">
            <a:avLst/>
          </a:prstGeom>
        </p:spPr>
        <p:txBody>
          <a:bodyPr wrap="square">
            <a:spAutoFit/>
          </a:bodyPr>
          <a:lstStyle/>
          <a:p>
            <a:pPr algn="just"/>
            <a:r>
              <a:rPr lang="en-US" sz="1200" dirty="0">
                <a:latin typeface="Arial" panose="020B0604020202020204" pitchFamily="34" charset="0"/>
                <a:cs typeface="Arial" panose="020B0604020202020204" pitchFamily="34" charset="0"/>
              </a:rPr>
              <a:t>Mitch McConnell and Rand Paul working from home due to injuries</a:t>
            </a:r>
          </a:p>
        </p:txBody>
      </p:sp>
      <p:pic>
        <p:nvPicPr>
          <p:cNvPr id="7" name="Picture 2" descr="marissamayer (@marissamayer) | Twitter">
            <a:extLst>
              <a:ext uri="{FF2B5EF4-FFF2-40B4-BE49-F238E27FC236}">
                <a16:creationId xmlns:a16="http://schemas.microsoft.com/office/drawing/2014/main" id="{B76B8AF4-B862-46B6-AA90-0209DCA14365}"/>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40995" y="2263697"/>
            <a:ext cx="903567" cy="903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Mitch McConnell - Senator, Kentucky &amp; Wife - Biography">
            <a:extLst>
              <a:ext uri="{FF2B5EF4-FFF2-40B4-BE49-F238E27FC236}">
                <a16:creationId xmlns:a16="http://schemas.microsoft.com/office/drawing/2014/main" id="{7025D08E-A95A-44B5-80F1-AE8D5FCCD45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361987" y="1050512"/>
            <a:ext cx="892448" cy="89244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n. Rand Paul tests positive for virus, forcing quarantines">
            <a:extLst>
              <a:ext uri="{FF2B5EF4-FFF2-40B4-BE49-F238E27FC236}">
                <a16:creationId xmlns:a16="http://schemas.microsoft.com/office/drawing/2014/main" id="{C827CD9C-0CF5-46FA-B8A0-5935F69E21D6}"/>
              </a:ext>
            </a:extLst>
          </p:cNvPr>
          <p:cNvPicPr>
            <a:picLocks noChangeAspect="1" noChangeArrowheads="1"/>
          </p:cNvPicPr>
          <p:nvPr/>
        </p:nvPicPr>
        <p:blipFill rotWithShape="1">
          <a:blip r:embed="rId6" cstate="hqprint">
            <a:extLst>
              <a:ext uri="{28A0092B-C50C-407E-A947-70E740481C1C}">
                <a14:useLocalDpi xmlns:a14="http://schemas.microsoft.com/office/drawing/2010/main"/>
              </a:ext>
            </a:extLst>
          </a:blip>
          <a:srcRect/>
          <a:stretch/>
        </p:blipFill>
        <p:spPr bwMode="auto">
          <a:xfrm>
            <a:off x="8305891" y="1044362"/>
            <a:ext cx="798543" cy="896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56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F2219-19BB-468A-B453-1A66654EC5AE}"/>
              </a:ext>
            </a:extLst>
          </p:cNvPr>
          <p:cNvSpPr>
            <a:spLocks noGrp="1"/>
          </p:cNvSpPr>
          <p:nvPr>
            <p:ph type="title"/>
          </p:nvPr>
        </p:nvSpPr>
        <p:spPr>
          <a:xfrm>
            <a:off x="152399" y="77371"/>
            <a:ext cx="10972800" cy="804862"/>
          </a:xfrm>
        </p:spPr>
        <p:txBody>
          <a:bodyPr/>
          <a:lstStyle/>
          <a:p>
            <a:r>
              <a:rPr lang="en-US" dirty="0"/>
              <a:t>Only 15% of Americans have paid full WFH days</a:t>
            </a:r>
          </a:p>
        </p:txBody>
      </p:sp>
      <p:sp>
        <p:nvSpPr>
          <p:cNvPr id="5" name="TextBox 1">
            <a:extLst>
              <a:ext uri="{FF2B5EF4-FFF2-40B4-BE49-F238E27FC236}">
                <a16:creationId xmlns:a16="http://schemas.microsoft.com/office/drawing/2014/main" id="{929FB905-9F0C-4693-93E5-CBE28E3CCC1D}"/>
              </a:ext>
            </a:extLst>
          </p:cNvPr>
          <p:cNvSpPr txBox="1"/>
          <p:nvPr/>
        </p:nvSpPr>
        <p:spPr>
          <a:xfrm>
            <a:off x="152399" y="6386318"/>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2"/>
              </a:rPr>
              <a:t>https://www.bls.gov/news.release/flex2.htm</a:t>
            </a:r>
            <a:endParaRPr lang="en-US" sz="1400" dirty="0"/>
          </a:p>
        </p:txBody>
      </p:sp>
      <p:pic>
        <p:nvPicPr>
          <p:cNvPr id="7" name="Picture 6">
            <a:extLst>
              <a:ext uri="{FF2B5EF4-FFF2-40B4-BE49-F238E27FC236}">
                <a16:creationId xmlns:a16="http://schemas.microsoft.com/office/drawing/2014/main" id="{1B2C8C33-2153-4CAD-BD24-567E48C9F4E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2193581" y="697448"/>
            <a:ext cx="7842056" cy="5688870"/>
          </a:xfrm>
          <a:prstGeom prst="rect">
            <a:avLst/>
          </a:prstGeom>
        </p:spPr>
      </p:pic>
    </p:spTree>
    <p:extLst>
      <p:ext uri="{BB962C8B-B14F-4D97-AF65-F5344CB8AC3E}">
        <p14:creationId xmlns:p14="http://schemas.microsoft.com/office/powerpoint/2010/main" val="1517985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B1B1-B4D9-4154-A926-0BE994821F0B}"/>
              </a:ext>
            </a:extLst>
          </p:cNvPr>
          <p:cNvSpPr>
            <a:spLocks noGrp="1"/>
          </p:cNvSpPr>
          <p:nvPr>
            <p:ph type="title"/>
          </p:nvPr>
        </p:nvSpPr>
        <p:spPr>
          <a:xfrm>
            <a:off x="152399" y="274638"/>
            <a:ext cx="10972800" cy="804862"/>
          </a:xfrm>
        </p:spPr>
        <p:txBody>
          <a:bodyPr/>
          <a:lstStyle/>
          <a:p>
            <a:r>
              <a:rPr lang="en-US" dirty="0"/>
              <a:t>Working from home is pretty balanced by gender and age</a:t>
            </a:r>
          </a:p>
        </p:txBody>
      </p:sp>
      <p:pic>
        <p:nvPicPr>
          <p:cNvPr id="4" name="Picture 3">
            <a:extLst>
              <a:ext uri="{FF2B5EF4-FFF2-40B4-BE49-F238E27FC236}">
                <a16:creationId xmlns:a16="http://schemas.microsoft.com/office/drawing/2014/main" id="{0F22AAE0-D694-433E-8C31-4ED3CD4DDCD0}"/>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10240" y="1143761"/>
            <a:ext cx="5626147" cy="4288210"/>
          </a:xfrm>
          <a:prstGeom prst="rect">
            <a:avLst/>
          </a:prstGeom>
        </p:spPr>
      </p:pic>
      <p:pic>
        <p:nvPicPr>
          <p:cNvPr id="5" name="Picture 4">
            <a:extLst>
              <a:ext uri="{FF2B5EF4-FFF2-40B4-BE49-F238E27FC236}">
                <a16:creationId xmlns:a16="http://schemas.microsoft.com/office/drawing/2014/main" id="{9AFD6C0A-D86C-4C8A-9235-EB9168C2C3B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83194" y="1143761"/>
            <a:ext cx="5626147" cy="4288210"/>
          </a:xfrm>
          <a:prstGeom prst="rect">
            <a:avLst/>
          </a:prstGeom>
        </p:spPr>
      </p:pic>
      <p:sp>
        <p:nvSpPr>
          <p:cNvPr id="6" name="TextBox 1">
            <a:extLst>
              <a:ext uri="{FF2B5EF4-FFF2-40B4-BE49-F238E27FC236}">
                <a16:creationId xmlns:a16="http://schemas.microsoft.com/office/drawing/2014/main" id="{472A701C-35A1-45BA-9392-DFDA005EAA0C}"/>
              </a:ext>
            </a:extLst>
          </p:cNvPr>
          <p:cNvSpPr txBox="1"/>
          <p:nvPr/>
        </p:nvSpPr>
        <p:spPr>
          <a:xfrm>
            <a:off x="152399" y="6386318"/>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4"/>
              </a:rPr>
              <a:t>https://www.bls.gov/news.release/flex2.htm</a:t>
            </a:r>
            <a:endParaRPr lang="en-US" sz="1400" dirty="0"/>
          </a:p>
        </p:txBody>
      </p:sp>
    </p:spTree>
    <p:extLst>
      <p:ext uri="{BB962C8B-B14F-4D97-AF65-F5344CB8AC3E}">
        <p14:creationId xmlns:p14="http://schemas.microsoft.com/office/powerpoint/2010/main" val="1490986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1BE5F-210C-4B29-BBFA-0C8D55ACE183}"/>
              </a:ext>
            </a:extLst>
          </p:cNvPr>
          <p:cNvSpPr>
            <a:spLocks noGrp="1"/>
          </p:cNvSpPr>
          <p:nvPr>
            <p:ph type="title"/>
          </p:nvPr>
        </p:nvSpPr>
        <p:spPr>
          <a:xfrm>
            <a:off x="152399" y="274638"/>
            <a:ext cx="10972800" cy="804862"/>
          </a:xfrm>
        </p:spPr>
        <p:txBody>
          <a:bodyPr/>
          <a:lstStyle/>
          <a:p>
            <a:r>
              <a:rPr lang="en-US" dirty="0"/>
              <a:t>But WFH much higher for more educated higher-earners</a:t>
            </a:r>
          </a:p>
        </p:txBody>
      </p:sp>
      <p:pic>
        <p:nvPicPr>
          <p:cNvPr id="4" name="Picture 3">
            <a:extLst>
              <a:ext uri="{FF2B5EF4-FFF2-40B4-BE49-F238E27FC236}">
                <a16:creationId xmlns:a16="http://schemas.microsoft.com/office/drawing/2014/main" id="{FB73903B-009C-46C2-9830-524181771FB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326788" y="1334260"/>
            <a:ext cx="5776207" cy="4315426"/>
          </a:xfrm>
          <a:prstGeom prst="rect">
            <a:avLst/>
          </a:prstGeom>
        </p:spPr>
      </p:pic>
      <p:pic>
        <p:nvPicPr>
          <p:cNvPr id="5" name="Picture 4">
            <a:extLst>
              <a:ext uri="{FF2B5EF4-FFF2-40B4-BE49-F238E27FC236}">
                <a16:creationId xmlns:a16="http://schemas.microsoft.com/office/drawing/2014/main" id="{A9CC0AAB-4CF5-43C6-BB6A-3564082737A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308268" y="1334260"/>
            <a:ext cx="5776207" cy="4315426"/>
          </a:xfrm>
          <a:prstGeom prst="rect">
            <a:avLst/>
          </a:prstGeom>
        </p:spPr>
      </p:pic>
      <p:sp>
        <p:nvSpPr>
          <p:cNvPr id="6" name="TextBox 1">
            <a:extLst>
              <a:ext uri="{FF2B5EF4-FFF2-40B4-BE49-F238E27FC236}">
                <a16:creationId xmlns:a16="http://schemas.microsoft.com/office/drawing/2014/main" id="{544A1ABA-BD76-42A9-8A75-6470297BF742}"/>
              </a:ext>
            </a:extLst>
          </p:cNvPr>
          <p:cNvSpPr txBox="1"/>
          <p:nvPr/>
        </p:nvSpPr>
        <p:spPr>
          <a:xfrm>
            <a:off x="152399" y="6386318"/>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4"/>
              </a:rPr>
              <a:t>https://www.bls.gov/news.release/flex2.htm</a:t>
            </a:r>
            <a:endParaRPr lang="en-US" sz="1400" dirty="0"/>
          </a:p>
        </p:txBody>
      </p:sp>
    </p:spTree>
    <p:extLst>
      <p:ext uri="{BB962C8B-B14F-4D97-AF65-F5344CB8AC3E}">
        <p14:creationId xmlns:p14="http://schemas.microsoft.com/office/powerpoint/2010/main" val="85978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620A6-EBDE-46DA-8AF9-F58780312913}"/>
              </a:ext>
            </a:extLst>
          </p:cNvPr>
          <p:cNvSpPr>
            <a:spLocks noGrp="1"/>
          </p:cNvSpPr>
          <p:nvPr>
            <p:ph type="title"/>
          </p:nvPr>
        </p:nvSpPr>
        <p:spPr>
          <a:xfrm>
            <a:off x="146956" y="165779"/>
            <a:ext cx="11582400" cy="804862"/>
          </a:xfrm>
        </p:spPr>
        <p:txBody>
          <a:bodyPr/>
          <a:lstStyle/>
          <a:p>
            <a:r>
              <a:rPr lang="en-US" dirty="0"/>
              <a:t>Working from home far higher for managers and professionals</a:t>
            </a:r>
          </a:p>
        </p:txBody>
      </p:sp>
      <p:pic>
        <p:nvPicPr>
          <p:cNvPr id="4" name="Picture 3">
            <a:extLst>
              <a:ext uri="{FF2B5EF4-FFF2-40B4-BE49-F238E27FC236}">
                <a16:creationId xmlns:a16="http://schemas.microsoft.com/office/drawing/2014/main" id="{17C92F80-E2B6-45DD-A58B-8E0BE21C83A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649295" y="725972"/>
            <a:ext cx="7870262" cy="5709331"/>
          </a:xfrm>
          <a:prstGeom prst="rect">
            <a:avLst/>
          </a:prstGeom>
        </p:spPr>
      </p:pic>
      <p:sp>
        <p:nvSpPr>
          <p:cNvPr id="5" name="TextBox 1">
            <a:extLst>
              <a:ext uri="{FF2B5EF4-FFF2-40B4-BE49-F238E27FC236}">
                <a16:creationId xmlns:a16="http://schemas.microsoft.com/office/drawing/2014/main" id="{6AF5346C-9DE4-4610-8FD6-98FFAB5953B2}"/>
              </a:ext>
            </a:extLst>
          </p:cNvPr>
          <p:cNvSpPr txBox="1"/>
          <p:nvPr/>
        </p:nvSpPr>
        <p:spPr>
          <a:xfrm>
            <a:off x="146956" y="6478847"/>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3"/>
              </a:rPr>
              <a:t>https://www.bls.gov/news.release/flex2.htm</a:t>
            </a:r>
            <a:endParaRPr lang="en-US" sz="1400" dirty="0"/>
          </a:p>
        </p:txBody>
      </p:sp>
    </p:spTree>
    <p:extLst>
      <p:ext uri="{BB962C8B-B14F-4D97-AF65-F5344CB8AC3E}">
        <p14:creationId xmlns:p14="http://schemas.microsoft.com/office/powerpoint/2010/main" val="2471240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C01DA-4E8B-4782-A320-AA3576B98CF9}"/>
              </a:ext>
            </a:extLst>
          </p:cNvPr>
          <p:cNvSpPr>
            <a:spLocks noGrp="1"/>
          </p:cNvSpPr>
          <p:nvPr>
            <p:ph type="title"/>
          </p:nvPr>
        </p:nvSpPr>
        <p:spPr>
          <a:xfrm>
            <a:off x="239487" y="176667"/>
            <a:ext cx="11359243" cy="804862"/>
          </a:xfrm>
        </p:spPr>
        <p:txBody>
          <a:bodyPr/>
          <a:lstStyle/>
          <a:p>
            <a:r>
              <a:rPr lang="en-US" dirty="0"/>
              <a:t>Working from home higher in professional service industries</a:t>
            </a:r>
          </a:p>
        </p:txBody>
      </p:sp>
      <p:pic>
        <p:nvPicPr>
          <p:cNvPr id="4" name="Picture 3">
            <a:extLst>
              <a:ext uri="{FF2B5EF4-FFF2-40B4-BE49-F238E27FC236}">
                <a16:creationId xmlns:a16="http://schemas.microsoft.com/office/drawing/2014/main" id="{6D9CE62B-86F1-4986-8D58-A458CDBA2CB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694323" y="822635"/>
            <a:ext cx="7881148" cy="5717228"/>
          </a:xfrm>
          <a:prstGeom prst="rect">
            <a:avLst/>
          </a:prstGeom>
        </p:spPr>
      </p:pic>
      <p:sp>
        <p:nvSpPr>
          <p:cNvPr id="5" name="TextBox 1">
            <a:extLst>
              <a:ext uri="{FF2B5EF4-FFF2-40B4-BE49-F238E27FC236}">
                <a16:creationId xmlns:a16="http://schemas.microsoft.com/office/drawing/2014/main" id="{0133B131-064C-450E-9AB0-74FD5B28641F}"/>
              </a:ext>
            </a:extLst>
          </p:cNvPr>
          <p:cNvSpPr txBox="1"/>
          <p:nvPr/>
        </p:nvSpPr>
        <p:spPr>
          <a:xfrm>
            <a:off x="239487" y="6496043"/>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3"/>
              </a:rPr>
              <a:t>https://www.bls.gov/news.release/flex2.htm</a:t>
            </a:r>
            <a:endParaRPr lang="en-US" sz="1400" dirty="0"/>
          </a:p>
        </p:txBody>
      </p:sp>
    </p:spTree>
    <p:extLst>
      <p:ext uri="{BB962C8B-B14F-4D97-AF65-F5344CB8AC3E}">
        <p14:creationId xmlns:p14="http://schemas.microsoft.com/office/powerpoint/2010/main" val="338701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0BF07-9A4C-4566-9900-42D98B71378A}"/>
              </a:ext>
            </a:extLst>
          </p:cNvPr>
          <p:cNvSpPr>
            <a:spLocks noGrp="1"/>
          </p:cNvSpPr>
          <p:nvPr>
            <p:ph idx="1"/>
          </p:nvPr>
        </p:nvSpPr>
        <p:spPr>
          <a:xfrm>
            <a:off x="2131512" y="1299577"/>
            <a:ext cx="10972800" cy="4525963"/>
          </a:xfrm>
        </p:spPr>
        <p:txBody>
          <a:bodyPr/>
          <a:lstStyle/>
          <a:p>
            <a:pPr marL="0" indent="0">
              <a:buNone/>
            </a:pPr>
            <a:r>
              <a:rPr lang="en-US" sz="2800" b="1" dirty="0"/>
              <a:t>Working From Home Before COVID</a:t>
            </a:r>
          </a:p>
          <a:p>
            <a:pPr marL="0" indent="0">
              <a:buNone/>
            </a:pPr>
            <a:br>
              <a:rPr lang="en-US" sz="2800" b="1" dirty="0"/>
            </a:br>
            <a:r>
              <a:rPr lang="en-US" sz="2800" b="1" dirty="0"/>
              <a:t>Working From Home During COVID</a:t>
            </a:r>
          </a:p>
          <a:p>
            <a:pPr marL="0" indent="0">
              <a:buNone/>
            </a:pPr>
            <a:endParaRPr lang="en-US" sz="2800" b="1" dirty="0"/>
          </a:p>
          <a:p>
            <a:pPr marL="0" indent="0">
              <a:buNone/>
            </a:pPr>
            <a:r>
              <a:rPr lang="en-US" sz="2800" b="1" dirty="0"/>
              <a:t>Working From Home Post COVID</a:t>
            </a:r>
          </a:p>
          <a:p>
            <a:pPr marL="0" indent="0">
              <a:buNone/>
            </a:pPr>
            <a:endParaRPr lang="en-US" sz="2800" b="1" dirty="0"/>
          </a:p>
          <a:p>
            <a:pPr marL="0" indent="0">
              <a:buNone/>
            </a:pPr>
            <a:r>
              <a:rPr lang="en-US" sz="2800" b="1" dirty="0"/>
              <a:t>Tips on Working From Home</a:t>
            </a:r>
            <a:endParaRPr lang="en-US" dirty="0"/>
          </a:p>
        </p:txBody>
      </p:sp>
      <p:sp>
        <p:nvSpPr>
          <p:cNvPr id="4" name="Rectangle 3">
            <a:extLst>
              <a:ext uri="{FF2B5EF4-FFF2-40B4-BE49-F238E27FC236}">
                <a16:creationId xmlns:a16="http://schemas.microsoft.com/office/drawing/2014/main" id="{16B6190B-C827-4408-B1A3-70DEB006ED45}"/>
              </a:ext>
            </a:extLst>
          </p:cNvPr>
          <p:cNvSpPr/>
          <p:nvPr/>
        </p:nvSpPr>
        <p:spPr>
          <a:xfrm>
            <a:off x="1766170" y="2055493"/>
            <a:ext cx="7622088" cy="9028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3208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BC34FD-A5B7-7446-9859-C0C20E0FF99A}"/>
              </a:ext>
            </a:extLst>
          </p:cNvPr>
          <p:cNvPicPr>
            <a:picLocks noChangeAspect="1"/>
          </p:cNvPicPr>
          <p:nvPr/>
        </p:nvPicPr>
        <p:blipFill>
          <a:blip r:embed="rId2"/>
          <a:stretch>
            <a:fillRect/>
          </a:stretch>
        </p:blipFill>
        <p:spPr>
          <a:xfrm>
            <a:off x="632582" y="1157608"/>
            <a:ext cx="8003723" cy="5820889"/>
          </a:xfrm>
          <a:prstGeom prst="rect">
            <a:avLst/>
          </a:prstGeom>
        </p:spPr>
      </p:pic>
      <p:sp>
        <p:nvSpPr>
          <p:cNvPr id="2" name="Title 1">
            <a:extLst>
              <a:ext uri="{FF2B5EF4-FFF2-40B4-BE49-F238E27FC236}">
                <a16:creationId xmlns:a16="http://schemas.microsoft.com/office/drawing/2014/main" id="{64DE1161-5C3F-42EA-A446-B27E593A543F}"/>
              </a:ext>
            </a:extLst>
          </p:cNvPr>
          <p:cNvSpPr>
            <a:spLocks noGrp="1"/>
          </p:cNvSpPr>
          <p:nvPr>
            <p:ph type="ctrTitle"/>
          </p:nvPr>
        </p:nvSpPr>
        <p:spPr>
          <a:xfrm>
            <a:off x="203202" y="111154"/>
            <a:ext cx="11595098" cy="892175"/>
          </a:xfrm>
        </p:spPr>
        <p:txBody>
          <a:bodyPr/>
          <a:lstStyle/>
          <a:p>
            <a:r>
              <a:rPr lang="en-US" sz="2800" u="sng" dirty="0"/>
              <a:t>During COVID</a:t>
            </a:r>
            <a:r>
              <a:rPr lang="en-US" sz="2800" dirty="0"/>
              <a:t> 42% of US employees now full-time WFH, </a:t>
            </a:r>
            <a:br>
              <a:rPr lang="en-US" sz="2800" dirty="0"/>
            </a:br>
            <a:r>
              <a:rPr lang="en-US" sz="2800" dirty="0"/>
              <a:t>( I estimate about 60% in Silicon Valley due to skill &amp; industry mix)</a:t>
            </a:r>
          </a:p>
        </p:txBody>
      </p:sp>
      <p:sp>
        <p:nvSpPr>
          <p:cNvPr id="8" name="Rectangle 7">
            <a:extLst>
              <a:ext uri="{FF2B5EF4-FFF2-40B4-BE49-F238E27FC236}">
                <a16:creationId xmlns:a16="http://schemas.microsoft.com/office/drawing/2014/main" id="{2FDFBB8F-080A-4687-8A8B-964DDFF40F6C}"/>
              </a:ext>
            </a:extLst>
          </p:cNvPr>
          <p:cNvSpPr/>
          <p:nvPr/>
        </p:nvSpPr>
        <p:spPr>
          <a:xfrm>
            <a:off x="9418253" y="1326758"/>
            <a:ext cx="2467428" cy="4708981"/>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question “</a:t>
            </a:r>
            <a:r>
              <a:rPr lang="en-US" sz="1200" i="1" dirty="0">
                <a:latin typeface="Arial" panose="020B0604020202020204" pitchFamily="34" charset="0"/>
                <a:cs typeface="Arial" panose="020B0604020202020204" pitchFamily="34" charset="0"/>
              </a:rPr>
              <a:t>Currently (this week) what is your work status?” Response options were “Working on my business premises “, “Working from home”, “Still employed and paid, but not working “, “Unemployed, but expect to be recalled to my previous job “, “Unemployed, and do not expect to be recalled to my previous job “,  and “Not working, and not looking for work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21-29, by QuestionPro on behalf of Stanford University. Sample reweighted to match current </a:t>
            </a:r>
            <a:r>
              <a:rPr lang="en-US" sz="1200" dirty="0">
                <a:cs typeface="Arial" panose="020B0604020202020204" pitchFamily="34" charset="0"/>
              </a:rPr>
              <a:t>CPS</a:t>
            </a:r>
            <a:r>
              <a:rPr lang="en-US" sz="1200" dirty="0">
                <a:latin typeface="Arial" panose="020B0604020202020204" pitchFamily="34" charset="0"/>
                <a:cs typeface="Arial" panose="020B0604020202020204" pitchFamily="34" charset="0"/>
              </a:rPr>
              <a:t>.</a:t>
            </a:r>
          </a:p>
          <a:p>
            <a:pPr algn="just"/>
            <a:endParaRPr lang="en-US" sz="1200" dirty="0">
              <a:cs typeface="Arial" panose="020B0604020202020204" pitchFamily="34" charset="0"/>
            </a:endParaRPr>
          </a:p>
          <a:p>
            <a:pPr algn="just"/>
            <a:r>
              <a:rPr lang="en-US" sz="1200" dirty="0">
                <a:latin typeface="Arial" panose="020B0604020202020204" pitchFamily="34" charset="0"/>
                <a:cs typeface="Arial" panose="020B0604020202020204" pitchFamily="34" charset="0"/>
              </a:rPr>
              <a:t>Shares shown weighted by earnings and unweighted (share of workers)</a:t>
            </a:r>
          </a:p>
        </p:txBody>
      </p:sp>
    </p:spTree>
    <p:extLst>
      <p:ext uri="{BB962C8B-B14F-4D97-AF65-F5344CB8AC3E}">
        <p14:creationId xmlns:p14="http://schemas.microsoft.com/office/powerpoint/2010/main" val="436480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167D76E-C252-0546-B5A9-7E353E260531}"/>
              </a:ext>
            </a:extLst>
          </p:cNvPr>
          <p:cNvPicPr>
            <a:picLocks noChangeAspect="1"/>
          </p:cNvPicPr>
          <p:nvPr/>
        </p:nvPicPr>
        <p:blipFill>
          <a:blip r:embed="rId3"/>
          <a:stretch>
            <a:fillRect/>
          </a:stretch>
        </p:blipFill>
        <p:spPr>
          <a:xfrm>
            <a:off x="6001554" y="653188"/>
            <a:ext cx="6031428" cy="3983118"/>
          </a:xfrm>
          <a:prstGeom prst="rect">
            <a:avLst/>
          </a:prstGeom>
        </p:spPr>
      </p:pic>
      <p:pic>
        <p:nvPicPr>
          <p:cNvPr id="15" name="Picture 14">
            <a:extLst>
              <a:ext uri="{FF2B5EF4-FFF2-40B4-BE49-F238E27FC236}">
                <a16:creationId xmlns:a16="http://schemas.microsoft.com/office/drawing/2014/main" id="{DF1C428C-136D-0747-9031-61476E57269E}"/>
              </a:ext>
            </a:extLst>
          </p:cNvPr>
          <p:cNvPicPr>
            <a:picLocks noChangeAspect="1"/>
          </p:cNvPicPr>
          <p:nvPr/>
        </p:nvPicPr>
        <p:blipFill>
          <a:blip r:embed="rId4"/>
          <a:stretch>
            <a:fillRect/>
          </a:stretch>
        </p:blipFill>
        <p:spPr>
          <a:xfrm>
            <a:off x="57953" y="653187"/>
            <a:ext cx="6031428" cy="3983118"/>
          </a:xfrm>
          <a:prstGeom prst="rect">
            <a:avLst/>
          </a:prstGeom>
        </p:spPr>
      </p:pic>
      <p:sp>
        <p:nvSpPr>
          <p:cNvPr id="2" name="Title 1">
            <a:extLst>
              <a:ext uri="{FF2B5EF4-FFF2-40B4-BE49-F238E27FC236}">
                <a16:creationId xmlns:a16="http://schemas.microsoft.com/office/drawing/2014/main" id="{0C7E99CE-2DB0-40C4-BD8E-F0664AE090AC}"/>
              </a:ext>
            </a:extLst>
          </p:cNvPr>
          <p:cNvSpPr>
            <a:spLocks noGrp="1"/>
          </p:cNvSpPr>
          <p:nvPr>
            <p:ph type="ctrTitle"/>
          </p:nvPr>
        </p:nvSpPr>
        <p:spPr>
          <a:xfrm>
            <a:off x="203201" y="87339"/>
            <a:ext cx="11988799" cy="892175"/>
          </a:xfrm>
        </p:spPr>
        <p:txBody>
          <a:bodyPr/>
          <a:lstStyle/>
          <a:p>
            <a:r>
              <a:rPr lang="en-US" sz="2800" dirty="0"/>
              <a:t>COVID WFH employees heavily drawn from city offices</a:t>
            </a:r>
          </a:p>
        </p:txBody>
      </p:sp>
      <p:sp>
        <p:nvSpPr>
          <p:cNvPr id="7" name="Rectangle 6">
            <a:extLst>
              <a:ext uri="{FF2B5EF4-FFF2-40B4-BE49-F238E27FC236}">
                <a16:creationId xmlns:a16="http://schemas.microsoft.com/office/drawing/2014/main" id="{E432B42B-AA18-470A-A82D-A9DE0050844D}"/>
              </a:ext>
            </a:extLst>
          </p:cNvPr>
          <p:cNvSpPr/>
          <p:nvPr/>
        </p:nvSpPr>
        <p:spPr>
          <a:xfrm>
            <a:off x="78301" y="6449370"/>
            <a:ext cx="11879657" cy="461665"/>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Data from a survey of 2,500 US residents aged 20 to 64, earning more than $20,000 per year in 2019 carried out between May 21-25 2020, by QuestionPro on behalf of Stanford University. Sample reweighted to match CPS and then current working from home rations in the 2017/2018 American Time Use Survey.</a:t>
            </a:r>
          </a:p>
        </p:txBody>
      </p:sp>
      <p:pic>
        <p:nvPicPr>
          <p:cNvPr id="2052" name="Picture 4" descr="McKinsey &amp; Co. open new London office | Pilcher Hershman">
            <a:extLst>
              <a:ext uri="{FF2B5EF4-FFF2-40B4-BE49-F238E27FC236}">
                <a16:creationId xmlns:a16="http://schemas.microsoft.com/office/drawing/2014/main" id="{E6BD1A66-89FD-4D03-B410-5215ADF3E73F}"/>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163052" y="4673272"/>
            <a:ext cx="2709627" cy="17698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nt recognition tech firms to pitch today for rest of HM ...">
            <a:extLst>
              <a:ext uri="{FF2B5EF4-FFF2-40B4-BE49-F238E27FC236}">
                <a16:creationId xmlns:a16="http://schemas.microsoft.com/office/drawing/2014/main" id="{54F227E6-166C-4454-B6BA-614475E1BC0D}"/>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087078" y="4673272"/>
            <a:ext cx="2953578" cy="1764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nstitute for Fiscal Studies - Wikipedia">
            <a:extLst>
              <a:ext uri="{FF2B5EF4-FFF2-40B4-BE49-F238E27FC236}">
                <a16:creationId xmlns:a16="http://schemas.microsoft.com/office/drawing/2014/main" id="{E76B38B0-7E7B-433E-9E21-D263A84F8D4F}"/>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9255054" y="4670649"/>
            <a:ext cx="2773658" cy="176482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The London School Of Economics Bans Beef for the Climate">
            <a:extLst>
              <a:ext uri="{FF2B5EF4-FFF2-40B4-BE49-F238E27FC236}">
                <a16:creationId xmlns:a16="http://schemas.microsoft.com/office/drawing/2014/main" id="{DBA70152-44E5-4937-A4BD-C048DD084F71}"/>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39026" y="4670650"/>
            <a:ext cx="2709627" cy="1770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8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537004" cy="804862"/>
          </a:xfrm>
        </p:spPr>
        <p:txBody>
          <a:bodyPr/>
          <a:lstStyle/>
          <a:p>
            <a:r>
              <a:rPr lang="en-US" dirty="0"/>
              <a:t>But working from home under COVID is hard for four reasons</a:t>
            </a:r>
          </a:p>
        </p:txBody>
      </p:sp>
    </p:spTree>
    <p:extLst>
      <p:ext uri="{BB962C8B-B14F-4D97-AF65-F5344CB8AC3E}">
        <p14:creationId xmlns:p14="http://schemas.microsoft.com/office/powerpoint/2010/main" val="955588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473122" y="69922"/>
            <a:ext cx="10972800" cy="804862"/>
          </a:xfrm>
        </p:spPr>
        <p:txBody>
          <a:bodyPr/>
          <a:lstStyle/>
          <a:p>
            <a:r>
              <a:rPr lang="en-US" dirty="0"/>
              <a:t>1) Kids</a:t>
            </a:r>
          </a:p>
        </p:txBody>
      </p:sp>
      <p:sp>
        <p:nvSpPr>
          <p:cNvPr id="4" name="Slide Number Placeholder 3"/>
          <p:cNvSpPr>
            <a:spLocks noGrp="1"/>
          </p:cNvSpPr>
          <p:nvPr>
            <p:ph type="sldNum" sz="quarter" idx="10"/>
          </p:nvPr>
        </p:nvSpPr>
        <p:spPr/>
        <p:txBody>
          <a:bodyPr/>
          <a:lstStyle/>
          <a:p>
            <a:pPr>
              <a:defRPr/>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1481776" y="965841"/>
            <a:ext cx="6383741" cy="4787806"/>
          </a:xfrm>
          <a:prstGeom prst="rect">
            <a:avLst/>
          </a:prstGeom>
        </p:spPr>
      </p:pic>
    </p:spTree>
    <p:extLst>
      <p:ext uri="{BB962C8B-B14F-4D97-AF65-F5344CB8AC3E}">
        <p14:creationId xmlns:p14="http://schemas.microsoft.com/office/powerpoint/2010/main" val="356772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BF64E33-BC12-493C-887B-E100D46E2F89}"/>
              </a:ext>
            </a:extLst>
          </p:cNvPr>
          <p:cNvPicPr>
            <a:picLocks noChangeAspect="1"/>
          </p:cNvPicPr>
          <p:nvPr/>
        </p:nvPicPr>
        <p:blipFill>
          <a:blip r:embed="rId2"/>
          <a:stretch>
            <a:fillRect/>
          </a:stretch>
        </p:blipFill>
        <p:spPr>
          <a:xfrm>
            <a:off x="154843" y="485851"/>
            <a:ext cx="9951915" cy="6372149"/>
          </a:xfrm>
          <a:prstGeom prst="rect">
            <a:avLst/>
          </a:prstGeom>
        </p:spPr>
      </p:pic>
      <p:sp>
        <p:nvSpPr>
          <p:cNvPr id="2" name="Title 1">
            <a:extLst>
              <a:ext uri="{FF2B5EF4-FFF2-40B4-BE49-F238E27FC236}">
                <a16:creationId xmlns:a16="http://schemas.microsoft.com/office/drawing/2014/main" id="{E9A0E435-CB75-46CF-A4C8-42E94CA07C4F}"/>
              </a:ext>
            </a:extLst>
          </p:cNvPr>
          <p:cNvSpPr>
            <a:spLocks noGrp="1"/>
          </p:cNvSpPr>
          <p:nvPr>
            <p:ph type="ctrTitle"/>
          </p:nvPr>
        </p:nvSpPr>
        <p:spPr>
          <a:xfrm>
            <a:off x="160868" y="16892"/>
            <a:ext cx="12031132" cy="892175"/>
          </a:xfrm>
        </p:spPr>
        <p:txBody>
          <a:bodyPr/>
          <a:lstStyle/>
          <a:p>
            <a:r>
              <a:rPr lang="en-US" dirty="0"/>
              <a:t>But increased another 120 times (12,000%) by March 2020!</a:t>
            </a:r>
          </a:p>
        </p:txBody>
      </p:sp>
      <p:sp>
        <p:nvSpPr>
          <p:cNvPr id="16" name="Rectangle 15">
            <a:extLst>
              <a:ext uri="{FF2B5EF4-FFF2-40B4-BE49-F238E27FC236}">
                <a16:creationId xmlns:a16="http://schemas.microsoft.com/office/drawing/2014/main" id="{369E1376-353A-4A31-86C1-B4474E4DA630}"/>
              </a:ext>
            </a:extLst>
          </p:cNvPr>
          <p:cNvSpPr/>
          <p:nvPr/>
        </p:nvSpPr>
        <p:spPr>
          <a:xfrm>
            <a:off x="8037526" y="916361"/>
            <a:ext cx="1679802" cy="46166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March 10</a:t>
            </a:r>
            <a:r>
              <a:rPr lang="en-US" sz="1200" baseline="30000" dirty="0">
                <a:latin typeface="Arial" panose="020B0604020202020204" pitchFamily="34" charset="0"/>
                <a:cs typeface="Arial" panose="020B0604020202020204" pitchFamily="34" charset="0"/>
              </a:rPr>
              <a:t>th</a:t>
            </a:r>
            <a:r>
              <a:rPr lang="en-US" sz="1200" dirty="0">
                <a:latin typeface="Arial" panose="020B0604020202020204" pitchFamily="34" charset="0"/>
                <a:cs typeface="Arial" panose="020B0604020202020204" pitchFamily="34" charset="0"/>
              </a:rPr>
              <a:t> ≈ start of COVID lockdown</a:t>
            </a:r>
          </a:p>
        </p:txBody>
      </p:sp>
      <p:pic>
        <p:nvPicPr>
          <p:cNvPr id="20" name="Picture 2" descr="marissamayer (@marissamayer) | Twitter">
            <a:extLst>
              <a:ext uri="{FF2B5EF4-FFF2-40B4-BE49-F238E27FC236}">
                <a16:creationId xmlns:a16="http://schemas.microsoft.com/office/drawing/2014/main" id="{D3CAC488-1C30-457A-AD8D-0DA06E19F38B}"/>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35603" y="4784414"/>
            <a:ext cx="786420" cy="7864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Mitch McConnell - Senator, Kentucky &amp; Wife - Biography">
            <a:extLst>
              <a:ext uri="{FF2B5EF4-FFF2-40B4-BE49-F238E27FC236}">
                <a16:creationId xmlns:a16="http://schemas.microsoft.com/office/drawing/2014/main" id="{D67CE6FC-D6F6-4228-A89D-24121E73D68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983276" y="4749788"/>
            <a:ext cx="750394" cy="75039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Sen. Rand Paul tests positive for virus, forcing quarantines">
            <a:extLst>
              <a:ext uri="{FF2B5EF4-FFF2-40B4-BE49-F238E27FC236}">
                <a16:creationId xmlns:a16="http://schemas.microsoft.com/office/drawing/2014/main" id="{8850E53A-AC93-4E19-8DF9-76386B0ED421}"/>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8733670" y="4749788"/>
            <a:ext cx="671437" cy="75392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C25F55B-EF88-4D82-98EC-2FA5DED6F533}"/>
              </a:ext>
            </a:extLst>
          </p:cNvPr>
          <p:cNvSpPr/>
          <p:nvPr/>
        </p:nvSpPr>
        <p:spPr>
          <a:xfrm>
            <a:off x="10203472" y="1370732"/>
            <a:ext cx="1626577" cy="267765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Newsbank Access World News collection of approximately 2000 national and local daily US newspapers. Shows the % of articles mentioning “working from home” or “WFH”. Daily data plotted as a weekly average. Data until January 2020</a:t>
            </a:r>
          </a:p>
        </p:txBody>
      </p:sp>
    </p:spTree>
    <p:extLst>
      <p:ext uri="{BB962C8B-B14F-4D97-AF65-F5344CB8AC3E}">
        <p14:creationId xmlns:p14="http://schemas.microsoft.com/office/powerpoint/2010/main" val="16555627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EF4AF9-9472-4E4F-AC08-4507BE99C312}"/>
              </a:ext>
            </a:extLst>
          </p:cNvPr>
          <p:cNvPicPr>
            <a:picLocks noChangeAspect="1"/>
          </p:cNvPicPr>
          <p:nvPr/>
        </p:nvPicPr>
        <p:blipFill>
          <a:blip r:embed="rId2"/>
          <a:stretch>
            <a:fillRect/>
          </a:stretch>
        </p:blipFill>
        <p:spPr>
          <a:xfrm>
            <a:off x="473122" y="620923"/>
            <a:ext cx="8336917" cy="6063212"/>
          </a:xfrm>
          <a:prstGeom prst="rect">
            <a:avLst/>
          </a:prstGeom>
        </p:spPr>
      </p:pic>
      <p:sp>
        <p:nvSpPr>
          <p:cNvPr id="6" name="Title 1"/>
          <p:cNvSpPr>
            <a:spLocks noGrp="1"/>
          </p:cNvSpPr>
          <p:nvPr>
            <p:ph type="ctrTitle"/>
          </p:nvPr>
        </p:nvSpPr>
        <p:spPr>
          <a:xfrm>
            <a:off x="473122" y="69922"/>
            <a:ext cx="11718878" cy="804862"/>
          </a:xfrm>
        </p:spPr>
        <p:txBody>
          <a:bodyPr/>
          <a:lstStyle/>
          <a:p>
            <a:r>
              <a:rPr lang="en-US" dirty="0"/>
              <a:t>2) Job match – only a third of jobs can fully work from home</a:t>
            </a:r>
          </a:p>
        </p:txBody>
      </p:sp>
      <p:sp>
        <p:nvSpPr>
          <p:cNvPr id="7" name="Rectangle 6">
            <a:extLst>
              <a:ext uri="{FF2B5EF4-FFF2-40B4-BE49-F238E27FC236}">
                <a16:creationId xmlns:a16="http://schemas.microsoft.com/office/drawing/2014/main" id="{F677F9DB-7115-4324-B14C-87D0107BD6FA}"/>
              </a:ext>
            </a:extLst>
          </p:cNvPr>
          <p:cNvSpPr/>
          <p:nvPr/>
        </p:nvSpPr>
        <p:spPr>
          <a:xfrm>
            <a:off x="9126044" y="874784"/>
            <a:ext cx="2755956" cy="5262979"/>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question “</a:t>
            </a:r>
            <a:r>
              <a:rPr lang="en-US" sz="1200" i="1" dirty="0">
                <a:latin typeface="Arial" panose="020B0604020202020204" pitchFamily="34" charset="0"/>
                <a:cs typeface="Arial" panose="020B0604020202020204" pitchFamily="34" charset="0"/>
              </a:rPr>
              <a:t>Could you do your job working from home?</a:t>
            </a:r>
            <a:r>
              <a:rPr lang="en-US" sz="1200" dirty="0">
                <a:latin typeface="Arial" panose="020B0604020202020204" pitchFamily="34" charset="0"/>
                <a:cs typeface="Arial" panose="020B0604020202020204" pitchFamily="34" charset="0"/>
              </a:rPr>
              <a:t>” Response options were “Completely, I would be 100%+ as efficient at home as at work “, “Mostly, I would be 80% to 90% as efficient at home as at work “, “Partly, I would be 50% to 70% as efficient at home as at work “, “Barely, I would be less than 50% as efficient at home as at work “, “No, I could not perform my job at home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21-25 2020, by QuestionPro on behalf of Stanford University. Sample reweighted to match current working from home rations in the 2017/2018 American Time Use Survey.</a:t>
            </a:r>
          </a:p>
          <a:p>
            <a:pPr algn="just"/>
            <a:endParaRPr lang="en-US" sz="1200" dirty="0">
              <a:latin typeface="Arial" panose="020B0604020202020204" pitchFamily="34" charset="0"/>
              <a:cs typeface="Arial" panose="020B0604020202020204" pitchFamily="34" charset="0"/>
            </a:endParaRPr>
          </a:p>
          <a:p>
            <a:pPr algn="just"/>
            <a:r>
              <a:rPr lang="en-US" sz="1200" dirty="0"/>
              <a:t>See also “</a:t>
            </a:r>
            <a:r>
              <a:rPr lang="en-US" sz="1200" dirty="0">
                <a:solidFill>
                  <a:srgbClr val="000000"/>
                </a:solidFill>
              </a:rPr>
              <a:t>How many jobs can be done at home” Dingel and Nieman (2020), Covid Journal of Economics </a:t>
            </a:r>
            <a:r>
              <a:rPr lang="en-US" sz="1200" dirty="0">
                <a:hlinkClick r:id="rId3"/>
              </a:rPr>
              <a:t>https://cepr.org/sites/default/files/news/CovidEcon1%20final.pdf</a:t>
            </a:r>
            <a:r>
              <a:rPr lang="en-US" sz="1200" dirty="0"/>
              <a:t>,</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75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385233" y="69922"/>
            <a:ext cx="10972800" cy="804862"/>
          </a:xfrm>
        </p:spPr>
        <p:txBody>
          <a:bodyPr/>
          <a:lstStyle/>
          <a:p>
            <a:r>
              <a:rPr lang="en-US" dirty="0"/>
              <a:t>3) Space</a:t>
            </a:r>
          </a:p>
        </p:txBody>
      </p:sp>
      <p:sp>
        <p:nvSpPr>
          <p:cNvPr id="4" name="Slide Number Placeholder 3"/>
          <p:cNvSpPr>
            <a:spLocks noGrp="1"/>
          </p:cNvSpPr>
          <p:nvPr>
            <p:ph type="sldNum" sz="quarter" idx="10"/>
          </p:nvPr>
        </p:nvSpPr>
        <p:spPr/>
        <p:txBody>
          <a:bodyPr/>
          <a:lstStyle/>
          <a:p>
            <a:pPr>
              <a:defRPr/>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45972" y="218107"/>
            <a:ext cx="4653690" cy="6204919"/>
          </a:xfrm>
          <a:prstGeom prst="rect">
            <a:avLst/>
          </a:prstGeom>
          <a:ln>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401154" y="993724"/>
            <a:ext cx="6204920" cy="4653690"/>
          </a:xfrm>
          <a:prstGeom prst="rect">
            <a:avLst/>
          </a:prstGeom>
          <a:ln>
            <a:solidFill>
              <a:schemeClr val="tx1"/>
            </a:solidFill>
          </a:ln>
        </p:spPr>
      </p:pic>
      <p:sp>
        <p:nvSpPr>
          <p:cNvPr id="5" name="TextBox 4"/>
          <p:cNvSpPr txBox="1"/>
          <p:nvPr/>
        </p:nvSpPr>
        <p:spPr>
          <a:xfrm>
            <a:off x="385233" y="6488668"/>
            <a:ext cx="10059164" cy="338554"/>
          </a:xfrm>
          <a:prstGeom prst="rect">
            <a:avLst/>
          </a:prstGeom>
          <a:noFill/>
        </p:spPr>
        <p:txBody>
          <a:bodyPr wrap="none" rtlCol="0">
            <a:spAutoFit/>
          </a:bodyPr>
          <a:lstStyle/>
          <a:p>
            <a:r>
              <a:rPr lang="en-US" sz="1600" dirty="0"/>
              <a:t>If you have any photos to share of WFH challenges please send them to me at </a:t>
            </a:r>
            <a:r>
              <a:rPr lang="en-US" sz="1600" dirty="0">
                <a:hlinkClick r:id="rId4"/>
              </a:rPr>
              <a:t>nbloom@stanford.edu</a:t>
            </a:r>
            <a:r>
              <a:rPr lang="en-US" sz="1600" dirty="0"/>
              <a:t> thanks</a:t>
            </a:r>
          </a:p>
        </p:txBody>
      </p:sp>
    </p:spTree>
    <p:extLst>
      <p:ext uri="{BB962C8B-B14F-4D97-AF65-F5344CB8AC3E}">
        <p14:creationId xmlns:p14="http://schemas.microsoft.com/office/powerpoint/2010/main" val="32521284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E435-CB75-46CF-A4C8-42E94CA07C4F}"/>
              </a:ext>
            </a:extLst>
          </p:cNvPr>
          <p:cNvSpPr>
            <a:spLocks noGrp="1"/>
          </p:cNvSpPr>
          <p:nvPr>
            <p:ph type="ctrTitle"/>
          </p:nvPr>
        </p:nvSpPr>
        <p:spPr>
          <a:xfrm>
            <a:off x="142910" y="50866"/>
            <a:ext cx="12432601" cy="892175"/>
          </a:xfrm>
        </p:spPr>
        <p:txBody>
          <a:bodyPr/>
          <a:lstStyle/>
          <a:p>
            <a:r>
              <a:rPr lang="en-US" sz="2700" i="1" dirty="0"/>
              <a:t>Only</a:t>
            </a:r>
            <a:r>
              <a:rPr lang="en-US" sz="2700" dirty="0"/>
              <a:t> 49% of Americans have their own room which is not their bedroom</a:t>
            </a:r>
          </a:p>
        </p:txBody>
      </p:sp>
      <p:sp>
        <p:nvSpPr>
          <p:cNvPr id="4" name="Slide Number Placeholder 3">
            <a:extLst>
              <a:ext uri="{FF2B5EF4-FFF2-40B4-BE49-F238E27FC236}">
                <a16:creationId xmlns:a16="http://schemas.microsoft.com/office/drawing/2014/main" id="{595F7D9E-9458-4187-8D34-BC61F674B067}"/>
              </a:ext>
            </a:extLst>
          </p:cNvPr>
          <p:cNvSpPr>
            <a:spLocks noGrp="1"/>
          </p:cNvSpPr>
          <p:nvPr>
            <p:ph type="sldNum" sz="quarter" idx="10"/>
          </p:nvPr>
        </p:nvSpPr>
        <p:spPr/>
        <p:txBody>
          <a:bodyPr/>
          <a:lstStyle/>
          <a:p>
            <a:pPr>
              <a:defRPr/>
            </a:pPr>
            <a:fld id="{80A7136D-E919-4AA0-B732-79CD46241C2D}" type="slidenum">
              <a:rPr lang="en-US" smtClean="0"/>
              <a:pPr>
                <a:defRPr/>
              </a:pPr>
              <a:t>32</a:t>
            </a:fld>
            <a:endParaRPr lang="en-US" dirty="0"/>
          </a:p>
        </p:txBody>
      </p:sp>
      <p:sp>
        <p:nvSpPr>
          <p:cNvPr id="13" name="Rectangle 12">
            <a:extLst>
              <a:ext uri="{FF2B5EF4-FFF2-40B4-BE49-F238E27FC236}">
                <a16:creationId xmlns:a16="http://schemas.microsoft.com/office/drawing/2014/main" id="{838CE68F-6CD1-40EE-966B-8C18533BBDAC}"/>
              </a:ext>
            </a:extLst>
          </p:cNvPr>
          <p:cNvSpPr/>
          <p:nvPr/>
        </p:nvSpPr>
        <p:spPr>
          <a:xfrm>
            <a:off x="9270549" y="1112513"/>
            <a:ext cx="2467428" cy="2862322"/>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questions</a:t>
            </a:r>
            <a:r>
              <a:rPr lang="en-US" sz="1200" dirty="0"/>
              <a:t>: “</a:t>
            </a:r>
            <a:r>
              <a:rPr lang="en-US" sz="1200" dirty="0">
                <a:latin typeface="Arial" panose="020B0604020202020204" pitchFamily="34" charset="0"/>
                <a:cs typeface="Arial" panose="020B0604020202020204" pitchFamily="34" charset="0"/>
              </a:rPr>
              <a:t>If you are working from home under COVID do you have your own room to work in?“</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21-25 2020, by QuestionPro on behalf of Stanford University. Sample reweighted to match current working from home rations in the 2017/2018 American Time Use Survey.</a:t>
            </a:r>
          </a:p>
        </p:txBody>
      </p:sp>
      <p:pic>
        <p:nvPicPr>
          <p:cNvPr id="6" name="Picture 5">
            <a:extLst>
              <a:ext uri="{FF2B5EF4-FFF2-40B4-BE49-F238E27FC236}">
                <a16:creationId xmlns:a16="http://schemas.microsoft.com/office/drawing/2014/main" id="{4775BD2F-E1B9-2B42-AF8F-2E85142ACD4D}"/>
              </a:ext>
            </a:extLst>
          </p:cNvPr>
          <p:cNvPicPr>
            <a:picLocks noChangeAspect="1"/>
          </p:cNvPicPr>
          <p:nvPr/>
        </p:nvPicPr>
        <p:blipFill>
          <a:blip r:embed="rId3"/>
          <a:stretch>
            <a:fillRect/>
          </a:stretch>
        </p:blipFill>
        <p:spPr>
          <a:xfrm>
            <a:off x="180658" y="563513"/>
            <a:ext cx="8410449" cy="6116690"/>
          </a:xfrm>
          <a:prstGeom prst="rect">
            <a:avLst/>
          </a:prstGeom>
        </p:spPr>
      </p:pic>
    </p:spTree>
    <p:extLst>
      <p:ext uri="{BB962C8B-B14F-4D97-AF65-F5344CB8AC3E}">
        <p14:creationId xmlns:p14="http://schemas.microsoft.com/office/powerpoint/2010/main" val="21406399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17B51-8C1A-4643-8872-34385F041F43}"/>
              </a:ext>
            </a:extLst>
          </p:cNvPr>
          <p:cNvSpPr>
            <a:spLocks noGrp="1"/>
          </p:cNvSpPr>
          <p:nvPr>
            <p:ph type="ctrTitle"/>
          </p:nvPr>
        </p:nvSpPr>
        <p:spPr/>
        <p:txBody>
          <a:bodyPr/>
          <a:lstStyle/>
          <a:p>
            <a:r>
              <a:rPr lang="en-US" dirty="0"/>
              <a:t>And many have internet issues - so that 35% of Americans cannot effectively WFH (they have &lt;90% connectivity so cannot video call)</a:t>
            </a:r>
          </a:p>
        </p:txBody>
      </p:sp>
      <p:sp>
        <p:nvSpPr>
          <p:cNvPr id="4" name="Slide Number Placeholder 3">
            <a:extLst>
              <a:ext uri="{FF2B5EF4-FFF2-40B4-BE49-F238E27FC236}">
                <a16:creationId xmlns:a16="http://schemas.microsoft.com/office/drawing/2014/main" id="{06AAC38B-7109-42B2-B993-829765566A12}"/>
              </a:ext>
            </a:extLst>
          </p:cNvPr>
          <p:cNvSpPr>
            <a:spLocks noGrp="1"/>
          </p:cNvSpPr>
          <p:nvPr>
            <p:ph type="sldNum" sz="quarter" idx="10"/>
          </p:nvPr>
        </p:nvSpPr>
        <p:spPr/>
        <p:txBody>
          <a:bodyPr/>
          <a:lstStyle/>
          <a:p>
            <a:pPr>
              <a:defRPr/>
            </a:pPr>
            <a:fld id="{80A7136D-E919-4AA0-B732-79CD46241C2D}" type="slidenum">
              <a:rPr lang="en-US" smtClean="0"/>
              <a:pPr>
                <a:defRPr/>
              </a:pPr>
              <a:t>33</a:t>
            </a:fld>
            <a:endParaRPr lang="en-US" dirty="0"/>
          </a:p>
        </p:txBody>
      </p:sp>
      <p:sp>
        <p:nvSpPr>
          <p:cNvPr id="7" name="Rectangle 6">
            <a:extLst>
              <a:ext uri="{FF2B5EF4-FFF2-40B4-BE49-F238E27FC236}">
                <a16:creationId xmlns:a16="http://schemas.microsoft.com/office/drawing/2014/main" id="{B4940F92-9937-4464-BA38-33201E5D100D}"/>
              </a:ext>
            </a:extLst>
          </p:cNvPr>
          <p:cNvSpPr/>
          <p:nvPr/>
        </p:nvSpPr>
        <p:spPr>
          <a:xfrm>
            <a:off x="9202623" y="1159540"/>
            <a:ext cx="2467428" cy="3046988"/>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questions</a:t>
            </a:r>
            <a:r>
              <a:rPr lang="en-US" sz="1200" dirty="0"/>
              <a:t>: “</a:t>
            </a:r>
            <a:r>
              <a:rPr lang="en-US" sz="1200" dirty="0">
                <a:latin typeface="Arial" panose="020B0604020202020204" pitchFamily="34" charset="0"/>
                <a:cs typeface="Arial" panose="020B0604020202020204" pitchFamily="34" charset="0"/>
              </a:rPr>
              <a:t>Internet: how effectively could you work from home online given your current internet connection?“</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21-25 2020, by QuestionPro on behalf of Stanford University. Sample reweighted to match current working from home rations in the 2017/2018 American Time Use Survey.</a:t>
            </a:r>
          </a:p>
        </p:txBody>
      </p:sp>
      <p:pic>
        <p:nvPicPr>
          <p:cNvPr id="6" name="Picture 5">
            <a:extLst>
              <a:ext uri="{FF2B5EF4-FFF2-40B4-BE49-F238E27FC236}">
                <a16:creationId xmlns:a16="http://schemas.microsoft.com/office/drawing/2014/main" id="{C2B0088A-7EEA-9045-8241-6A96F0BF034A}"/>
              </a:ext>
            </a:extLst>
          </p:cNvPr>
          <p:cNvPicPr>
            <a:picLocks noChangeAspect="1"/>
          </p:cNvPicPr>
          <p:nvPr/>
        </p:nvPicPr>
        <p:blipFill>
          <a:blip r:embed="rId2"/>
          <a:stretch>
            <a:fillRect/>
          </a:stretch>
        </p:blipFill>
        <p:spPr>
          <a:xfrm>
            <a:off x="77271" y="1074375"/>
            <a:ext cx="7708014" cy="5605828"/>
          </a:xfrm>
          <a:prstGeom prst="rect">
            <a:avLst/>
          </a:prstGeom>
        </p:spPr>
      </p:pic>
    </p:spTree>
    <p:extLst>
      <p:ext uri="{BB962C8B-B14F-4D97-AF65-F5344CB8AC3E}">
        <p14:creationId xmlns:p14="http://schemas.microsoft.com/office/powerpoint/2010/main" val="2516793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D8016E-0025-4989-B9D4-2A17D7515FC1}"/>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45036" y="768371"/>
            <a:ext cx="7411616" cy="5376615"/>
          </a:xfrm>
          <a:prstGeom prst="rect">
            <a:avLst/>
          </a:prstGeom>
        </p:spPr>
      </p:pic>
      <p:sp>
        <p:nvSpPr>
          <p:cNvPr id="6" name="Title 1"/>
          <p:cNvSpPr>
            <a:spLocks noGrp="1"/>
          </p:cNvSpPr>
          <p:nvPr>
            <p:ph type="ctrTitle"/>
          </p:nvPr>
        </p:nvSpPr>
        <p:spPr>
          <a:xfrm>
            <a:off x="152399" y="69922"/>
            <a:ext cx="10972800" cy="804862"/>
          </a:xfrm>
        </p:spPr>
        <p:txBody>
          <a:bodyPr/>
          <a:lstStyle/>
          <a:p>
            <a:r>
              <a:rPr lang="en-US" dirty="0"/>
              <a:t>4) Full-time – pre-COVID only 2% of WFH people were full time</a:t>
            </a:r>
          </a:p>
        </p:txBody>
      </p:sp>
      <p:sp>
        <p:nvSpPr>
          <p:cNvPr id="4" name="Slide Number Placeholder 3"/>
          <p:cNvSpPr>
            <a:spLocks noGrp="1"/>
          </p:cNvSpPr>
          <p:nvPr>
            <p:ph type="sldNum" sz="quarter" idx="10"/>
          </p:nvPr>
        </p:nvSpPr>
        <p:spPr/>
        <p:txBody>
          <a:bodyPr/>
          <a:lstStyle/>
          <a:p>
            <a:pPr>
              <a:defRPr/>
            </a:pPr>
            <a:endParaRPr lang="en-US" dirty="0"/>
          </a:p>
        </p:txBody>
      </p:sp>
      <p:sp>
        <p:nvSpPr>
          <p:cNvPr id="9" name="TextBox 1"/>
          <p:cNvSpPr txBox="1"/>
          <p:nvPr/>
        </p:nvSpPr>
        <p:spPr>
          <a:xfrm>
            <a:off x="152399" y="6386318"/>
            <a:ext cx="11680208" cy="4716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1400" b="1" dirty="0"/>
              <a:t>Source: </a:t>
            </a:r>
            <a:r>
              <a:rPr lang="en-US" sz="1400" dirty="0"/>
              <a:t>BLS data </a:t>
            </a:r>
            <a:r>
              <a:rPr lang="en-US" sz="1400" dirty="0">
                <a:hlinkClick r:id="rId3"/>
              </a:rPr>
              <a:t>https://www.bls.gov/news.release/flex2.htm</a:t>
            </a:r>
            <a:endParaRPr lang="en-US" sz="1400" dirty="0"/>
          </a:p>
        </p:txBody>
      </p:sp>
      <p:sp>
        <p:nvSpPr>
          <p:cNvPr id="3" name="Oval 2"/>
          <p:cNvSpPr/>
          <p:nvPr/>
        </p:nvSpPr>
        <p:spPr>
          <a:xfrm>
            <a:off x="625930" y="4446814"/>
            <a:ext cx="3358242" cy="8763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857928" y="1385741"/>
            <a:ext cx="4334072" cy="1569660"/>
          </a:xfrm>
          <a:prstGeom prst="rect">
            <a:avLst/>
          </a:prstGeom>
          <a:noFill/>
        </p:spPr>
        <p:txBody>
          <a:bodyPr wrap="none" rtlCol="0">
            <a:spAutoFit/>
          </a:bodyPr>
          <a:lstStyle/>
          <a:p>
            <a:r>
              <a:rPr lang="en-US" sz="2400" dirty="0"/>
              <a:t>Why? Office time important for</a:t>
            </a:r>
          </a:p>
          <a:p>
            <a:pPr marL="342900" indent="-342900">
              <a:buAutoNum type="arabicParenR"/>
            </a:pPr>
            <a:r>
              <a:rPr lang="en-US" sz="2400" dirty="0"/>
              <a:t>Creativity</a:t>
            </a:r>
          </a:p>
          <a:p>
            <a:pPr marL="342900" indent="-342900">
              <a:buAutoNum type="arabicParenR"/>
            </a:pPr>
            <a:r>
              <a:rPr lang="en-US" sz="2400" dirty="0"/>
              <a:t>Motivation</a:t>
            </a:r>
          </a:p>
          <a:p>
            <a:pPr marL="342900" indent="-342900">
              <a:buAutoNum type="arabicParenR"/>
            </a:pPr>
            <a:r>
              <a:rPr lang="en-US" sz="2400" dirty="0"/>
              <a:t>Loyalty</a:t>
            </a:r>
          </a:p>
        </p:txBody>
      </p:sp>
    </p:spTree>
    <p:extLst>
      <p:ext uri="{BB962C8B-B14F-4D97-AF65-F5344CB8AC3E}">
        <p14:creationId xmlns:p14="http://schemas.microsoft.com/office/powerpoint/2010/main" val="3925521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A0BF07-9A4C-4566-9900-42D98B71378A}"/>
              </a:ext>
            </a:extLst>
          </p:cNvPr>
          <p:cNvSpPr>
            <a:spLocks noGrp="1"/>
          </p:cNvSpPr>
          <p:nvPr>
            <p:ph idx="1"/>
          </p:nvPr>
        </p:nvSpPr>
        <p:spPr>
          <a:xfrm>
            <a:off x="2131512" y="1299577"/>
            <a:ext cx="10972800" cy="4525963"/>
          </a:xfrm>
        </p:spPr>
        <p:txBody>
          <a:bodyPr/>
          <a:lstStyle/>
          <a:p>
            <a:pPr marL="0" indent="0">
              <a:buNone/>
            </a:pPr>
            <a:r>
              <a:rPr lang="en-US" sz="2800" b="1" dirty="0"/>
              <a:t>Working From Home Before COVID</a:t>
            </a:r>
          </a:p>
          <a:p>
            <a:pPr marL="0" indent="0">
              <a:buNone/>
            </a:pPr>
            <a:br>
              <a:rPr lang="en-US" sz="2800" b="1" dirty="0"/>
            </a:br>
            <a:r>
              <a:rPr lang="en-US" sz="2800" b="1" dirty="0"/>
              <a:t>Working From Home During COVID</a:t>
            </a:r>
          </a:p>
          <a:p>
            <a:pPr marL="0" indent="0">
              <a:buNone/>
            </a:pPr>
            <a:endParaRPr lang="en-US" sz="2800" b="1" dirty="0"/>
          </a:p>
          <a:p>
            <a:pPr marL="0" indent="0">
              <a:buNone/>
            </a:pPr>
            <a:r>
              <a:rPr lang="en-US" sz="2800" b="1" dirty="0"/>
              <a:t>Working From Home Post COVID</a:t>
            </a:r>
          </a:p>
          <a:p>
            <a:pPr marL="0" indent="0">
              <a:buNone/>
            </a:pPr>
            <a:endParaRPr lang="en-US" sz="2800" b="1" dirty="0"/>
          </a:p>
          <a:p>
            <a:pPr marL="0" indent="0">
              <a:buNone/>
            </a:pPr>
            <a:r>
              <a:rPr lang="en-US" sz="2800" b="1" dirty="0"/>
              <a:t>Tips on Working From Home</a:t>
            </a:r>
            <a:endParaRPr lang="en-US" dirty="0"/>
          </a:p>
        </p:txBody>
      </p:sp>
      <p:sp>
        <p:nvSpPr>
          <p:cNvPr id="4" name="Rectangle 3">
            <a:extLst>
              <a:ext uri="{FF2B5EF4-FFF2-40B4-BE49-F238E27FC236}">
                <a16:creationId xmlns:a16="http://schemas.microsoft.com/office/drawing/2014/main" id="{16B6190B-C827-4408-B1A3-70DEB006ED45}"/>
              </a:ext>
            </a:extLst>
          </p:cNvPr>
          <p:cNvSpPr/>
          <p:nvPr/>
        </p:nvSpPr>
        <p:spPr>
          <a:xfrm>
            <a:off x="1766170" y="3111152"/>
            <a:ext cx="7622088" cy="9028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228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1C3EB6-0539-264F-9F48-64534A12BF43}"/>
              </a:ext>
            </a:extLst>
          </p:cNvPr>
          <p:cNvPicPr>
            <a:picLocks noChangeAspect="1"/>
          </p:cNvPicPr>
          <p:nvPr/>
        </p:nvPicPr>
        <p:blipFill>
          <a:blip r:embed="rId3"/>
          <a:stretch>
            <a:fillRect/>
          </a:stretch>
        </p:blipFill>
        <p:spPr>
          <a:xfrm>
            <a:off x="311175" y="1069927"/>
            <a:ext cx="7714129" cy="5610276"/>
          </a:xfrm>
          <a:prstGeom prst="rect">
            <a:avLst/>
          </a:prstGeom>
        </p:spPr>
      </p:pic>
      <p:sp>
        <p:nvSpPr>
          <p:cNvPr id="2" name="Title 1">
            <a:extLst>
              <a:ext uri="{FF2B5EF4-FFF2-40B4-BE49-F238E27FC236}">
                <a16:creationId xmlns:a16="http://schemas.microsoft.com/office/drawing/2014/main" id="{E9A0E435-CB75-46CF-A4C8-42E94CA07C4F}"/>
              </a:ext>
            </a:extLst>
          </p:cNvPr>
          <p:cNvSpPr>
            <a:spLocks noGrp="1"/>
          </p:cNvSpPr>
          <p:nvPr>
            <p:ph type="ctrTitle"/>
          </p:nvPr>
        </p:nvSpPr>
        <p:spPr>
          <a:xfrm>
            <a:off x="203201" y="45842"/>
            <a:ext cx="11044766" cy="892175"/>
          </a:xfrm>
        </p:spPr>
        <p:txBody>
          <a:bodyPr/>
          <a:lstStyle/>
          <a:p>
            <a:r>
              <a:rPr lang="en-US" u="sng" dirty="0"/>
              <a:t>Post-COVID</a:t>
            </a:r>
            <a:r>
              <a:rPr lang="en-US" dirty="0"/>
              <a:t> US firms forecast WFH at about 20% of days (compared to 5% pre-COVID and 40% during COVID)</a:t>
            </a:r>
          </a:p>
        </p:txBody>
      </p:sp>
      <p:sp>
        <p:nvSpPr>
          <p:cNvPr id="4" name="Slide Number Placeholder 3">
            <a:extLst>
              <a:ext uri="{FF2B5EF4-FFF2-40B4-BE49-F238E27FC236}">
                <a16:creationId xmlns:a16="http://schemas.microsoft.com/office/drawing/2014/main" id="{595F7D9E-9458-4187-8D34-BC61F674B067}"/>
              </a:ext>
            </a:extLst>
          </p:cNvPr>
          <p:cNvSpPr>
            <a:spLocks noGrp="1"/>
          </p:cNvSpPr>
          <p:nvPr>
            <p:ph type="sldNum" sz="quarter" idx="10"/>
          </p:nvPr>
        </p:nvSpPr>
        <p:spPr/>
        <p:txBody>
          <a:bodyPr/>
          <a:lstStyle/>
          <a:p>
            <a:pPr>
              <a:defRPr/>
            </a:pPr>
            <a:fld id="{80A7136D-E919-4AA0-B732-79CD46241C2D}" type="slidenum">
              <a:rPr lang="en-US" smtClean="0"/>
              <a:pPr>
                <a:defRPr/>
              </a:pPr>
              <a:t>36</a:t>
            </a:fld>
            <a:endParaRPr lang="en-US" dirty="0"/>
          </a:p>
        </p:txBody>
      </p:sp>
      <p:sp>
        <p:nvSpPr>
          <p:cNvPr id="13" name="Rectangle 12">
            <a:extLst>
              <a:ext uri="{FF2B5EF4-FFF2-40B4-BE49-F238E27FC236}">
                <a16:creationId xmlns:a16="http://schemas.microsoft.com/office/drawing/2014/main" id="{838CE68F-6CD1-40EE-966B-8C18533BBDAC}"/>
              </a:ext>
            </a:extLst>
          </p:cNvPr>
          <p:cNvSpPr/>
          <p:nvPr/>
        </p:nvSpPr>
        <p:spPr>
          <a:xfrm>
            <a:off x="8469957" y="1117403"/>
            <a:ext cx="3192562" cy="5262979"/>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Consumers: Current Working From Home Status response to the question “</a:t>
            </a:r>
            <a:r>
              <a:rPr lang="en-US" sz="1200" i="1" dirty="0">
                <a:latin typeface="Arial" panose="020B0604020202020204" pitchFamily="34" charset="0"/>
                <a:cs typeface="Arial" panose="020B0604020202020204" pitchFamily="34" charset="0"/>
              </a:rPr>
              <a:t>In 2019 (before COVID) how often did you have a paid day working from home?</a:t>
            </a:r>
            <a:r>
              <a:rPr lang="en-US" sz="1200" dirty="0">
                <a:latin typeface="Arial" panose="020B0604020202020204" pitchFamily="34" charset="0"/>
                <a:cs typeface="Arial" panose="020B0604020202020204" pitchFamily="34" charset="0"/>
              </a:rPr>
              <a:t>”. Desired Working from Home Status response to the question “</a:t>
            </a:r>
            <a:r>
              <a:rPr lang="en-US" sz="1200" i="1" dirty="0">
                <a:latin typeface="Arial" panose="020B0604020202020204" pitchFamily="34" charset="0"/>
                <a:cs typeface="Arial" panose="020B0604020202020204" pitchFamily="34" charset="0"/>
              </a:rPr>
              <a:t>In 2021+ (after COVID) how often would you like to have paid work days at home?</a:t>
            </a:r>
            <a:r>
              <a:rPr lang="en-US" sz="1200" dirty="0">
                <a:latin typeface="Arial" panose="020B0604020202020204" pitchFamily="34" charset="0"/>
                <a:cs typeface="Arial" panose="020B0604020202020204" pitchFamily="34" charset="0"/>
              </a:rPr>
              <a:t>” Data from a survey of 2,500 US residents aged 20 to 64, earning more than $20,000 per year in 2019 carried out between May 21-25, by QuestionPro on behalf of Stanford University. Sample reweighted to match current working from home rations in the 2017/2018 American Time Use Survey.</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Firms: Survey of Business Uncertainty from the Atlanta Federal Reserve Bank, Chicago University and Stanford University. Panel of around 1000 firms. See </a:t>
            </a:r>
            <a:r>
              <a:rPr lang="en-US" sz="1200" dirty="0">
                <a:hlinkClick r:id="rId4"/>
              </a:rPr>
              <a:t>https://www.frbatlanta.org/blogs/macroblog</a:t>
            </a:r>
            <a:endParaRPr lang="en-US" sz="1200" dirty="0">
              <a:latin typeface="Arial" panose="020B0604020202020204" pitchFamily="34" charset="0"/>
              <a:cs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Headline figures of 5% and 40% of days WFH comes from adding up shares per option times the share of days working from home in each option (e.g. 6%=2.1% of 100% plus 4.5% of 70 plus 3.4% of 30% plus 4.7% of 1/22)</a:t>
            </a:r>
          </a:p>
        </p:txBody>
      </p:sp>
    </p:spTree>
    <p:extLst>
      <p:ext uri="{BB962C8B-B14F-4D97-AF65-F5344CB8AC3E}">
        <p14:creationId xmlns:p14="http://schemas.microsoft.com/office/powerpoint/2010/main" val="25270521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34461-ADFC-8740-BAE6-CB6A8FDCA695}"/>
              </a:ext>
            </a:extLst>
          </p:cNvPr>
          <p:cNvSpPr>
            <a:spLocks noGrp="1"/>
          </p:cNvSpPr>
          <p:nvPr>
            <p:ph type="ctrTitle"/>
          </p:nvPr>
        </p:nvSpPr>
        <p:spPr>
          <a:xfrm>
            <a:off x="203201" y="111155"/>
            <a:ext cx="11717867" cy="687336"/>
          </a:xfrm>
        </p:spPr>
        <p:txBody>
          <a:bodyPr/>
          <a:lstStyle/>
          <a:p>
            <a:r>
              <a:rPr lang="en-US" dirty="0"/>
              <a:t>Employees – on average – also want about 50% WFH</a:t>
            </a:r>
            <a:endParaRPr lang="en-MX" dirty="0"/>
          </a:p>
        </p:txBody>
      </p:sp>
      <p:sp>
        <p:nvSpPr>
          <p:cNvPr id="4" name="Slide Number Placeholder 3">
            <a:extLst>
              <a:ext uri="{FF2B5EF4-FFF2-40B4-BE49-F238E27FC236}">
                <a16:creationId xmlns:a16="http://schemas.microsoft.com/office/drawing/2014/main" id="{56FFA147-B435-E74A-BB30-1C3CBE26FF2F}"/>
              </a:ext>
            </a:extLst>
          </p:cNvPr>
          <p:cNvSpPr>
            <a:spLocks noGrp="1"/>
          </p:cNvSpPr>
          <p:nvPr>
            <p:ph type="sldNum" sz="quarter" idx="10"/>
          </p:nvPr>
        </p:nvSpPr>
        <p:spPr/>
        <p:txBody>
          <a:bodyPr/>
          <a:lstStyle/>
          <a:p>
            <a:pPr>
              <a:defRPr/>
            </a:pPr>
            <a:fld id="{80A7136D-E919-4AA0-B732-79CD46241C2D}" type="slidenum">
              <a:rPr lang="en-US" smtClean="0"/>
              <a:pPr>
                <a:defRPr/>
              </a:pPr>
              <a:t>37</a:t>
            </a:fld>
            <a:endParaRPr lang="en-US" dirty="0"/>
          </a:p>
        </p:txBody>
      </p:sp>
      <p:pic>
        <p:nvPicPr>
          <p:cNvPr id="5" name="Picture 4">
            <a:extLst>
              <a:ext uri="{FF2B5EF4-FFF2-40B4-BE49-F238E27FC236}">
                <a16:creationId xmlns:a16="http://schemas.microsoft.com/office/drawing/2014/main" id="{3099130F-AA11-274D-BE53-FFF7747A27B8}"/>
              </a:ext>
            </a:extLst>
          </p:cNvPr>
          <p:cNvPicPr>
            <a:picLocks noChangeAspect="1"/>
          </p:cNvPicPr>
          <p:nvPr/>
        </p:nvPicPr>
        <p:blipFill>
          <a:blip r:embed="rId2"/>
          <a:stretch>
            <a:fillRect/>
          </a:stretch>
        </p:blipFill>
        <p:spPr>
          <a:xfrm>
            <a:off x="152398" y="1043847"/>
            <a:ext cx="7749989" cy="5636356"/>
          </a:xfrm>
          <a:prstGeom prst="rect">
            <a:avLst/>
          </a:prstGeom>
        </p:spPr>
      </p:pic>
      <p:sp>
        <p:nvSpPr>
          <p:cNvPr id="6" name="Rectangle 5">
            <a:extLst>
              <a:ext uri="{FF2B5EF4-FFF2-40B4-BE49-F238E27FC236}">
                <a16:creationId xmlns:a16="http://schemas.microsoft.com/office/drawing/2014/main" id="{A719BB46-0CB4-F34B-BDD4-0D6A4BEB2622}"/>
              </a:ext>
            </a:extLst>
          </p:cNvPr>
          <p:cNvSpPr/>
          <p:nvPr/>
        </p:nvSpPr>
        <p:spPr>
          <a:xfrm>
            <a:off x="8550761" y="1936021"/>
            <a:ext cx="2885592" cy="2677656"/>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a:t>
            </a:r>
            <a:r>
              <a:rPr lang="en-US" sz="1200" dirty="0" err="1">
                <a:latin typeface="Arial" panose="020B0604020202020204" pitchFamily="34" charset="0"/>
                <a:cs typeface="Arial" panose="020B0604020202020204" pitchFamily="34" charset="0"/>
              </a:rPr>
              <a:t>questios</a:t>
            </a:r>
            <a:r>
              <a:rPr lang="en-US" sz="1200" dirty="0"/>
              <a:t>: “</a:t>
            </a:r>
            <a:r>
              <a:rPr lang="en-US" sz="1200" i="1" dirty="0"/>
              <a:t>In 2021+ (after COVID) how often would you like to have paid work days at home?</a:t>
            </a:r>
            <a:r>
              <a:rPr lang="en-US" sz="1200" dirty="0"/>
              <a:t>“ </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21-25, by QuestionPro on behalf of Stanford University. Sample reweighted to match current working from home rations in the 2017/2018 American Time Use Survey.</a:t>
            </a:r>
          </a:p>
        </p:txBody>
      </p:sp>
    </p:spTree>
    <p:extLst>
      <p:ext uri="{BB962C8B-B14F-4D97-AF65-F5344CB8AC3E}">
        <p14:creationId xmlns:p14="http://schemas.microsoft.com/office/powerpoint/2010/main" val="2245212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0338"/>
            <a:ext cx="11741624" cy="804862"/>
          </a:xfrm>
        </p:spPr>
        <p:txBody>
          <a:bodyPr/>
          <a:lstStyle/>
          <a:p>
            <a:r>
              <a:rPr lang="en-US" dirty="0"/>
              <a:t>Three key tips of WFH </a:t>
            </a:r>
            <a:r>
              <a:rPr lang="en-US" sz="3200" u="sng" dirty="0"/>
              <a:t>post</a:t>
            </a:r>
            <a:r>
              <a:rPr lang="en-US" dirty="0"/>
              <a:t> COVID</a:t>
            </a:r>
            <a:br>
              <a:rPr lang="en-US" dirty="0"/>
            </a:br>
            <a:br>
              <a:rPr lang="en-US" dirty="0"/>
            </a:br>
            <a:br>
              <a:rPr lang="en-US" dirty="0"/>
            </a:br>
            <a:r>
              <a:rPr lang="en-US" dirty="0">
                <a:solidFill>
                  <a:srgbClr val="002060"/>
                </a:solidFill>
              </a:rPr>
              <a:t>1) Part-time – regular 2 days per week at home (e.g. T,Th)</a:t>
            </a:r>
            <a:br>
              <a:rPr lang="en-US" dirty="0">
                <a:solidFill>
                  <a:srgbClr val="002060"/>
                </a:solidFill>
              </a:rPr>
            </a:br>
            <a:br>
              <a:rPr lang="en-US" dirty="0">
                <a:solidFill>
                  <a:srgbClr val="002060"/>
                </a:solidFill>
              </a:rPr>
            </a:br>
            <a:r>
              <a:rPr lang="en-US" dirty="0">
                <a:solidFill>
                  <a:srgbClr val="C00000"/>
                </a:solidFill>
              </a:rPr>
              <a:t>2) Optional – only about 50% of employees want to WFH</a:t>
            </a:r>
            <a:br>
              <a:rPr lang="en-US" dirty="0">
                <a:solidFill>
                  <a:srgbClr val="002060"/>
                </a:solidFill>
              </a:rPr>
            </a:br>
            <a:br>
              <a:rPr lang="en-US" dirty="0">
                <a:solidFill>
                  <a:srgbClr val="002060"/>
                </a:solidFill>
              </a:rPr>
            </a:br>
            <a:r>
              <a:rPr lang="en-US" dirty="0">
                <a:solidFill>
                  <a:srgbClr val="323D23"/>
                </a:solidFill>
              </a:rPr>
              <a:t>3) Privilege – under-performers warned, recalled to the office</a:t>
            </a:r>
            <a:br>
              <a:rPr lang="en-US" dirty="0">
                <a:solidFill>
                  <a:srgbClr val="002060"/>
                </a:solidFill>
              </a:rPr>
            </a:br>
            <a:br>
              <a:rPr lang="en-US" dirty="0">
                <a:solidFill>
                  <a:srgbClr val="002060"/>
                </a:solidFill>
              </a:rPr>
            </a:br>
            <a:br>
              <a:rPr lang="en-US" dirty="0"/>
            </a:br>
            <a:endParaRPr lang="en-US" dirty="0"/>
          </a:p>
        </p:txBody>
      </p:sp>
    </p:spTree>
    <p:extLst>
      <p:ext uri="{BB962C8B-B14F-4D97-AF65-F5344CB8AC3E}">
        <p14:creationId xmlns:p14="http://schemas.microsoft.com/office/powerpoint/2010/main" val="1105856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376" y="160338"/>
            <a:ext cx="11313994" cy="804862"/>
          </a:xfrm>
        </p:spPr>
        <p:txBody>
          <a:bodyPr/>
          <a:lstStyle/>
          <a:p>
            <a:r>
              <a:rPr lang="en-US" sz="3200" dirty="0"/>
              <a:t>COVID will relocate the modern office, not eliminate it</a:t>
            </a:r>
            <a:br>
              <a:rPr lang="en-US" sz="3200" dirty="0"/>
            </a:br>
            <a:br>
              <a:rPr lang="en-US" sz="2400" dirty="0"/>
            </a:br>
            <a:br>
              <a:rPr lang="en-US" sz="2400" dirty="0"/>
            </a:br>
            <a:r>
              <a:rPr lang="en-US" sz="2400" u="sng" dirty="0"/>
              <a:t>Pre-COVID</a:t>
            </a:r>
            <a:r>
              <a:rPr lang="en-US" sz="2400" dirty="0"/>
              <a:t> 5% of working days from home</a:t>
            </a:r>
            <a:br>
              <a:rPr lang="en-US" sz="2400" dirty="0"/>
            </a:br>
            <a:br>
              <a:rPr lang="en-US" sz="2400" dirty="0"/>
            </a:br>
            <a:r>
              <a:rPr lang="en-US" sz="2400" u="sng" dirty="0"/>
              <a:t>During COVID</a:t>
            </a:r>
            <a:r>
              <a:rPr lang="en-US" sz="2400" dirty="0"/>
              <a:t> 40% of working days at home </a:t>
            </a:r>
            <a:br>
              <a:rPr lang="en-US" sz="2400" dirty="0"/>
            </a:br>
            <a:br>
              <a:rPr lang="en-US" sz="2400" dirty="0"/>
            </a:br>
            <a:r>
              <a:rPr lang="en-US" sz="2400" u="sng" dirty="0"/>
              <a:t>Post COVID</a:t>
            </a:r>
            <a:r>
              <a:rPr lang="en-US" sz="2400" dirty="0"/>
              <a:t> I predict about 20% of working days at home</a:t>
            </a:r>
            <a:br>
              <a:rPr lang="en-US" sz="2400" dirty="0"/>
            </a:br>
            <a:br>
              <a:rPr lang="en-US" sz="2400" dirty="0"/>
            </a:br>
            <a:br>
              <a:rPr lang="en-US" sz="2400" dirty="0"/>
            </a:br>
            <a:endParaRPr lang="en-US" sz="2400" dirty="0"/>
          </a:p>
        </p:txBody>
      </p:sp>
      <p:pic>
        <p:nvPicPr>
          <p:cNvPr id="2050" name="Picture 2" descr="r/sanfrancisco - You guys want skyscrapers in S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0889" y="3441441"/>
            <a:ext cx="5364944" cy="28613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Final Ever Scene - The Office US - YouTub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33797" y="3441442"/>
            <a:ext cx="5078341" cy="2856568"/>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p:cNvSpPr/>
          <p:nvPr/>
        </p:nvSpPr>
        <p:spPr>
          <a:xfrm>
            <a:off x="6107373" y="4647063"/>
            <a:ext cx="436728" cy="382137"/>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344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13899" y="170597"/>
            <a:ext cx="11539181" cy="6762465"/>
            <a:chOff x="777922" y="579119"/>
            <a:chExt cx="10242645" cy="6353943"/>
          </a:xfrm>
        </p:grpSpPr>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7968"/>
            <a:stretch/>
          </p:blipFill>
          <p:spPr bwMode="auto">
            <a:xfrm>
              <a:off x="777922" y="579119"/>
              <a:ext cx="1655120" cy="1674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981592" y="1788534"/>
              <a:ext cx="10038975" cy="5144528"/>
              <a:chOff x="184355" y="1752600"/>
              <a:chExt cx="8959645" cy="4343400"/>
            </a:xfrm>
          </p:grpSpPr>
          <p:pic>
            <p:nvPicPr>
              <p:cNvPr id="6146" name="Picture 2"/>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84355" y="1752600"/>
                <a:ext cx="8883445" cy="129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259080" y="3052528"/>
                <a:ext cx="8884920" cy="304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 name="Title 2"/>
          <p:cNvSpPr>
            <a:spLocks noGrp="1"/>
          </p:cNvSpPr>
          <p:nvPr>
            <p:ph type="ctrTitle"/>
          </p:nvPr>
        </p:nvSpPr>
        <p:spPr>
          <a:xfrm>
            <a:off x="543349" y="71880"/>
            <a:ext cx="11500425" cy="514064"/>
          </a:xfrm>
        </p:spPr>
        <p:txBody>
          <a:bodyPr/>
          <a:lstStyle/>
          <a:p>
            <a:r>
              <a:rPr lang="en-US" dirty="0"/>
              <a:t>Working from home traditionally had a bad image (a 2017 search)</a:t>
            </a:r>
          </a:p>
        </p:txBody>
      </p:sp>
    </p:spTree>
    <p:extLst>
      <p:ext uri="{BB962C8B-B14F-4D97-AF65-F5344CB8AC3E}">
        <p14:creationId xmlns:p14="http://schemas.microsoft.com/office/powerpoint/2010/main" val="18774934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0E435-CB75-46CF-A4C8-42E94CA07C4F}"/>
              </a:ext>
            </a:extLst>
          </p:cNvPr>
          <p:cNvSpPr>
            <a:spLocks noGrp="1"/>
          </p:cNvSpPr>
          <p:nvPr>
            <p:ph type="ctrTitle"/>
          </p:nvPr>
        </p:nvSpPr>
        <p:spPr>
          <a:xfrm>
            <a:off x="203201" y="45842"/>
            <a:ext cx="11889990" cy="892175"/>
          </a:xfrm>
        </p:spPr>
        <p:txBody>
          <a:bodyPr/>
          <a:lstStyle/>
          <a:p>
            <a:r>
              <a:rPr lang="en-US" dirty="0"/>
              <a:t>Indeed, demand to work in high-rise buildings has dropped 25%</a:t>
            </a:r>
          </a:p>
        </p:txBody>
      </p:sp>
      <p:sp>
        <p:nvSpPr>
          <p:cNvPr id="4" name="Slide Number Placeholder 3">
            <a:extLst>
              <a:ext uri="{FF2B5EF4-FFF2-40B4-BE49-F238E27FC236}">
                <a16:creationId xmlns:a16="http://schemas.microsoft.com/office/drawing/2014/main" id="{595F7D9E-9458-4187-8D34-BC61F674B067}"/>
              </a:ext>
            </a:extLst>
          </p:cNvPr>
          <p:cNvSpPr>
            <a:spLocks noGrp="1"/>
          </p:cNvSpPr>
          <p:nvPr>
            <p:ph type="sldNum" sz="quarter" idx="10"/>
          </p:nvPr>
        </p:nvSpPr>
        <p:spPr/>
        <p:txBody>
          <a:bodyPr/>
          <a:lstStyle/>
          <a:p>
            <a:pPr>
              <a:defRPr/>
            </a:pPr>
            <a:fld id="{80A7136D-E919-4AA0-B732-79CD46241C2D}" type="slidenum">
              <a:rPr lang="en-US" smtClean="0"/>
              <a:pPr>
                <a:defRPr/>
              </a:pPr>
              <a:t>40</a:t>
            </a:fld>
            <a:endParaRPr lang="en-US" dirty="0"/>
          </a:p>
        </p:txBody>
      </p:sp>
      <p:sp>
        <p:nvSpPr>
          <p:cNvPr id="13" name="Rectangle 12">
            <a:extLst>
              <a:ext uri="{FF2B5EF4-FFF2-40B4-BE49-F238E27FC236}">
                <a16:creationId xmlns:a16="http://schemas.microsoft.com/office/drawing/2014/main" id="{838CE68F-6CD1-40EE-966B-8C18533BBDAC}"/>
              </a:ext>
            </a:extLst>
          </p:cNvPr>
          <p:cNvSpPr/>
          <p:nvPr/>
        </p:nvSpPr>
        <p:spPr>
          <a:xfrm>
            <a:off x="9270549" y="1112513"/>
            <a:ext cx="2467428" cy="3416320"/>
          </a:xfrm>
          <a:prstGeom prst="rect">
            <a:avLst/>
          </a:prstGeom>
        </p:spPr>
        <p:txBody>
          <a:bodyPr wrap="square">
            <a:spAutoFit/>
          </a:bodyPr>
          <a:lstStyle/>
          <a:p>
            <a:pPr algn="just"/>
            <a:r>
              <a:rPr lang="en-US" sz="1200" b="1" dirty="0">
                <a:latin typeface="Arial" panose="020B0604020202020204" pitchFamily="34" charset="0"/>
                <a:cs typeface="Arial" panose="020B0604020202020204" pitchFamily="34" charset="0"/>
              </a:rPr>
              <a:t>Source</a:t>
            </a:r>
            <a:r>
              <a:rPr lang="en-US" sz="1200" dirty="0">
                <a:latin typeface="Arial" panose="020B0604020202020204" pitchFamily="34" charset="0"/>
                <a:cs typeface="Arial" panose="020B0604020202020204" pitchFamily="34" charset="0"/>
              </a:rPr>
              <a:t>: Response to the questions</a:t>
            </a:r>
            <a:r>
              <a:rPr lang="en-US" sz="1200" dirty="0"/>
              <a:t>: “</a:t>
            </a:r>
            <a:r>
              <a:rPr lang="en-US" sz="1200" i="1" dirty="0"/>
              <a:t>In 2019 (before COVID) where did you mostly work (when not at home)?</a:t>
            </a:r>
            <a:r>
              <a:rPr lang="en-US" sz="1200" dirty="0"/>
              <a:t>“ and “</a:t>
            </a:r>
            <a:r>
              <a:rPr lang="en-US" sz="1200" i="1" dirty="0"/>
              <a:t>In 2021+ (after COVID) where would you like to mostly work (when not at home)?</a:t>
            </a:r>
            <a:r>
              <a:rPr lang="en-US" sz="1200" dirty="0"/>
              <a:t>”</a:t>
            </a:r>
          </a:p>
          <a:p>
            <a:pPr algn="just"/>
            <a:endParaRPr lang="en-US" sz="1200" dirty="0">
              <a:latin typeface="Arial" panose="020B0604020202020204" pitchFamily="34" charset="0"/>
              <a:cs typeface="Arial" panose="020B0604020202020204" pitchFamily="34" charset="0"/>
            </a:endParaRPr>
          </a:p>
          <a:p>
            <a:pPr algn="just"/>
            <a:r>
              <a:rPr lang="en-US" sz="1200" dirty="0">
                <a:latin typeface="Arial" panose="020B0604020202020204" pitchFamily="34" charset="0"/>
                <a:cs typeface="Arial" panose="020B0604020202020204" pitchFamily="34" charset="0"/>
              </a:rPr>
              <a:t>Data from a survey of 2,500 US residents aged 20 to 64, earning more than $20,000 per year in 2019 carried out between May 21-25, by QuestionPro on behalf of Stanford University. Sample reweighted to match current working from home rations in the 2017/2018 American Time Use Survey.</a:t>
            </a:r>
          </a:p>
        </p:txBody>
      </p:sp>
      <p:pic>
        <p:nvPicPr>
          <p:cNvPr id="81" name="Picture 80">
            <a:extLst>
              <a:ext uri="{FF2B5EF4-FFF2-40B4-BE49-F238E27FC236}">
                <a16:creationId xmlns:a16="http://schemas.microsoft.com/office/drawing/2014/main" id="{34958DF5-0B9B-0046-B20F-53C874E46000}"/>
              </a:ext>
            </a:extLst>
          </p:cNvPr>
          <p:cNvPicPr>
            <a:picLocks noChangeAspect="1"/>
          </p:cNvPicPr>
          <p:nvPr/>
        </p:nvPicPr>
        <p:blipFill>
          <a:blip r:embed="rId3"/>
          <a:stretch>
            <a:fillRect/>
          </a:stretch>
        </p:blipFill>
        <p:spPr>
          <a:xfrm>
            <a:off x="313764" y="596722"/>
            <a:ext cx="8364787" cy="6083482"/>
          </a:xfrm>
          <a:prstGeom prst="rect">
            <a:avLst/>
          </a:prstGeom>
        </p:spPr>
      </p:pic>
    </p:spTree>
    <p:extLst>
      <p:ext uri="{BB962C8B-B14F-4D97-AF65-F5344CB8AC3E}">
        <p14:creationId xmlns:p14="http://schemas.microsoft.com/office/powerpoint/2010/main" val="2815165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133893" y="31779"/>
            <a:ext cx="8939853" cy="892175"/>
          </a:xfrm>
        </p:spPr>
        <p:txBody>
          <a:bodyPr>
            <a:normAutofit/>
          </a:bodyPr>
          <a:lstStyle/>
          <a:p>
            <a:r>
              <a:rPr lang="en-US" sz="2800" dirty="0">
                <a:latin typeface="Arial" panose="020B0604020202020204" pitchFamily="34" charset="0"/>
                <a:cs typeface="Arial" panose="020B0604020202020204" pitchFamily="34" charset="0"/>
              </a:rPr>
              <a:t>Further Reading References</a:t>
            </a:r>
          </a:p>
        </p:txBody>
      </p:sp>
      <p:sp>
        <p:nvSpPr>
          <p:cNvPr id="4" name="Slide Number Placeholder 3"/>
          <p:cNvSpPr>
            <a:spLocks noGrp="1"/>
          </p:cNvSpPr>
          <p:nvPr>
            <p:ph type="sldNum" sz="quarter" idx="10"/>
          </p:nvPr>
        </p:nvSpPr>
        <p:spPr>
          <a:xfrm>
            <a:off x="10337758" y="6423028"/>
            <a:ext cx="603249" cy="257175"/>
          </a:xfrm>
        </p:spPr>
        <p:txBody>
          <a:bodyPr/>
          <a:lstStyle/>
          <a:p>
            <a:pPr>
              <a:defRPr/>
            </a:pPr>
            <a:fld id="{80A7136D-E919-4AA0-B732-79CD46241C2D}" type="slidenum">
              <a:rPr lang="en-US" smtClean="0">
                <a:latin typeface="Arial" panose="020B0604020202020204" pitchFamily="34" charset="0"/>
                <a:cs typeface="Arial" panose="020B0604020202020204" pitchFamily="34" charset="0"/>
              </a:rPr>
              <a:pPr>
                <a:defRPr/>
              </a:pPr>
              <a:t>41</a:t>
            </a:fld>
            <a:endParaRPr lang="en-US" dirty="0">
              <a:latin typeface="Arial" panose="020B0604020202020204" pitchFamily="34" charset="0"/>
              <a:cs typeface="Arial" panose="020B0604020202020204" pitchFamily="34" charset="0"/>
            </a:endParaRPr>
          </a:p>
        </p:txBody>
      </p:sp>
      <p:sp>
        <p:nvSpPr>
          <p:cNvPr id="9" name="Title 1"/>
          <p:cNvSpPr txBox="1">
            <a:spLocks/>
          </p:cNvSpPr>
          <p:nvPr/>
        </p:nvSpPr>
        <p:spPr>
          <a:xfrm>
            <a:off x="133893" y="488273"/>
            <a:ext cx="11810452" cy="892175"/>
          </a:xfrm>
          <a:prstGeom prst="rect">
            <a:avLst/>
          </a:prstGeom>
        </p:spPr>
        <p:txBody>
          <a:bodyPr lIns="0"/>
          <a:lstStyle>
            <a:lvl1pPr marL="0" indent="0" algn="l" defTabSz="627460" rtl="0" eaLnBrk="0" fontAlgn="base" hangingPunct="0">
              <a:spcBef>
                <a:spcPct val="0"/>
              </a:spcBef>
              <a:spcAft>
                <a:spcPct val="0"/>
              </a:spcAft>
              <a:defRPr sz="2100" b="1">
                <a:solidFill>
                  <a:schemeClr val="tx2"/>
                </a:solidFill>
                <a:latin typeface="+mj-lt"/>
                <a:ea typeface="+mj-ea"/>
                <a:cs typeface="+mj-cs"/>
              </a:defRPr>
            </a:lvl1pPr>
            <a:lvl2pPr algn="ctr" defTabSz="627460" rtl="0" eaLnBrk="0" fontAlgn="base" hangingPunct="0">
              <a:spcBef>
                <a:spcPct val="0"/>
              </a:spcBef>
              <a:spcAft>
                <a:spcPct val="0"/>
              </a:spcAft>
              <a:defRPr sz="3000">
                <a:solidFill>
                  <a:schemeClr val="tx2"/>
                </a:solidFill>
                <a:latin typeface="Arial" pitchFamily="34" charset="0"/>
              </a:defRPr>
            </a:lvl2pPr>
            <a:lvl3pPr algn="ctr" defTabSz="627460" rtl="0" eaLnBrk="0" fontAlgn="base" hangingPunct="0">
              <a:spcBef>
                <a:spcPct val="0"/>
              </a:spcBef>
              <a:spcAft>
                <a:spcPct val="0"/>
              </a:spcAft>
              <a:defRPr sz="3000">
                <a:solidFill>
                  <a:schemeClr val="tx2"/>
                </a:solidFill>
                <a:latin typeface="Arial" pitchFamily="34" charset="0"/>
              </a:defRPr>
            </a:lvl3pPr>
            <a:lvl4pPr algn="ctr" defTabSz="627460" rtl="0" eaLnBrk="0" fontAlgn="base" hangingPunct="0">
              <a:spcBef>
                <a:spcPct val="0"/>
              </a:spcBef>
              <a:spcAft>
                <a:spcPct val="0"/>
              </a:spcAft>
              <a:defRPr sz="3000">
                <a:solidFill>
                  <a:schemeClr val="tx2"/>
                </a:solidFill>
                <a:latin typeface="Arial" pitchFamily="34" charset="0"/>
              </a:defRPr>
            </a:lvl4pPr>
            <a:lvl5pPr algn="ctr" defTabSz="627460" rtl="0" eaLnBrk="0" fontAlgn="base" hangingPunct="0">
              <a:spcBef>
                <a:spcPct val="0"/>
              </a:spcBef>
              <a:spcAft>
                <a:spcPct val="0"/>
              </a:spcAft>
              <a:defRPr sz="3000">
                <a:solidFill>
                  <a:schemeClr val="tx2"/>
                </a:solidFill>
                <a:latin typeface="Arial" pitchFamily="34" charset="0"/>
              </a:defRPr>
            </a:lvl5pPr>
            <a:lvl6pPr marL="342900" algn="ctr" defTabSz="627460" rtl="0" fontAlgn="base">
              <a:spcBef>
                <a:spcPct val="0"/>
              </a:spcBef>
              <a:spcAft>
                <a:spcPct val="0"/>
              </a:spcAft>
              <a:defRPr sz="3000">
                <a:solidFill>
                  <a:schemeClr val="tx2"/>
                </a:solidFill>
                <a:latin typeface="Arial" pitchFamily="34" charset="0"/>
              </a:defRPr>
            </a:lvl6pPr>
            <a:lvl7pPr marL="685800" algn="ctr" defTabSz="627460" rtl="0" fontAlgn="base">
              <a:spcBef>
                <a:spcPct val="0"/>
              </a:spcBef>
              <a:spcAft>
                <a:spcPct val="0"/>
              </a:spcAft>
              <a:defRPr sz="3000">
                <a:solidFill>
                  <a:schemeClr val="tx2"/>
                </a:solidFill>
                <a:latin typeface="Arial" pitchFamily="34" charset="0"/>
              </a:defRPr>
            </a:lvl7pPr>
            <a:lvl8pPr marL="1028700" algn="ctr" defTabSz="627460" rtl="0" fontAlgn="base">
              <a:spcBef>
                <a:spcPct val="0"/>
              </a:spcBef>
              <a:spcAft>
                <a:spcPct val="0"/>
              </a:spcAft>
              <a:defRPr sz="3000">
                <a:solidFill>
                  <a:schemeClr val="tx2"/>
                </a:solidFill>
                <a:latin typeface="Arial" pitchFamily="34" charset="0"/>
              </a:defRPr>
            </a:lvl8pPr>
            <a:lvl9pPr marL="1371600" algn="ctr" defTabSz="627460" rtl="0" fontAlgn="base">
              <a:spcBef>
                <a:spcPct val="0"/>
              </a:spcBef>
              <a:spcAft>
                <a:spcPct val="0"/>
              </a:spcAft>
              <a:defRPr sz="3000">
                <a:solidFill>
                  <a:schemeClr val="tx2"/>
                </a:solidFill>
                <a:latin typeface="Arial" pitchFamily="34" charset="0"/>
              </a:defRPr>
            </a:lvl9pPr>
          </a:lstStyle>
          <a:p>
            <a:r>
              <a:rPr lang="en-US" sz="1400" b="0" dirty="0">
                <a:solidFill>
                  <a:schemeClr val="tx1"/>
                </a:solidFill>
                <a:latin typeface="Arial" panose="020B0604020202020204" pitchFamily="34" charset="0"/>
                <a:cs typeface="Arial" panose="020B0604020202020204" pitchFamily="34" charset="0"/>
              </a:rPr>
              <a:t>Blog: “How Working from Home Works Out”, Nick Bloom, June 2020</a:t>
            </a:r>
            <a:br>
              <a:rPr lang="en-US" sz="1400" b="0" dirty="0">
                <a:solidFill>
                  <a:schemeClr val="tx1"/>
                </a:solidFill>
                <a:latin typeface="Arial" panose="020B0604020202020204" pitchFamily="34" charset="0"/>
                <a:cs typeface="Arial" panose="020B0604020202020204" pitchFamily="34" charset="0"/>
              </a:rPr>
            </a:br>
            <a:r>
              <a:rPr lang="en-US" sz="1400" b="0" dirty="0">
                <a:hlinkClick r:id="rId2"/>
              </a:rPr>
              <a:t>https://siepr.stanford.edu/research/publications/how-working-home-works-out</a:t>
            </a:r>
            <a:endParaRPr lang="en-US" sz="1400" b="0" dirty="0">
              <a:solidFill>
                <a:schemeClr val="tx1"/>
              </a:solidFill>
              <a:latin typeface="Arial" panose="020B0604020202020204" pitchFamily="34" charset="0"/>
              <a:cs typeface="Arial" panose="020B0604020202020204" pitchFamily="34" charset="0"/>
            </a:endParaRPr>
          </a:p>
          <a:p>
            <a:endParaRPr lang="en-US" sz="1400" b="0" dirty="0">
              <a:solidFill>
                <a:schemeClr val="tx1"/>
              </a:solidFill>
              <a:latin typeface="Arial" panose="020B0604020202020204" pitchFamily="34" charset="0"/>
              <a:cs typeface="Arial" panose="020B0604020202020204" pitchFamily="34" charset="0"/>
            </a:endParaRPr>
          </a:p>
          <a:p>
            <a:r>
              <a:rPr lang="en-US" sz="1400" b="0" dirty="0"/>
              <a:t>Blog: Working remotely or remotely working? Best practices in working from home post COVID-19, May 2020</a:t>
            </a:r>
          </a:p>
          <a:p>
            <a:r>
              <a:rPr lang="en-US" sz="1400" b="0" dirty="0">
                <a:hlinkClick r:id="rId3"/>
              </a:rPr>
              <a:t>https://www.povertyactionlab.org/blog/5-18-20/working-remotely-or-remotely-working-best-practices-working-home-post-covid-19</a:t>
            </a:r>
            <a:endParaRPr lang="en-US" sz="1400" b="0" dirty="0"/>
          </a:p>
          <a:p>
            <a:endParaRPr lang="en-US" sz="1400" b="0" dirty="0"/>
          </a:p>
          <a:p>
            <a:r>
              <a:rPr lang="en-US" sz="1400" b="0" dirty="0"/>
              <a:t>Research paper: Does Working from Home Work?, QJE 2014</a:t>
            </a:r>
          </a:p>
          <a:p>
            <a:r>
              <a:rPr lang="en-US" sz="1400" b="0" dirty="0">
                <a:hlinkClick r:id="rId4"/>
              </a:rPr>
              <a:t>https://nbloom.people.stanford.edu/sites/g/files/sbiybj4746/f/wfh.pdf</a:t>
            </a:r>
            <a:endParaRPr lang="en-US" sz="1400" b="0" dirty="0"/>
          </a:p>
          <a:p>
            <a:endParaRPr lang="en-US" sz="1400" b="0" dirty="0"/>
          </a:p>
        </p:txBody>
      </p:sp>
      <p:pic>
        <p:nvPicPr>
          <p:cNvPr id="2050" name="Picture 1">
            <a:extLst>
              <a:ext uri="{FF2B5EF4-FFF2-40B4-BE49-F238E27FC236}">
                <a16:creationId xmlns:a16="http://schemas.microsoft.com/office/drawing/2014/main" id="{BEB6A802-B832-402B-A872-4DA83DB3AA3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231839" y="2479149"/>
            <a:ext cx="5890408" cy="42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8391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716" y="528638"/>
            <a:ext cx="10410498" cy="1419159"/>
          </a:xfrm>
          <a:solidFill>
            <a:schemeClr val="accent1"/>
          </a:solidFill>
        </p:spPr>
        <p:txBody>
          <a:bodyPr/>
          <a:lstStyle/>
          <a:p>
            <a:pPr marL="0" indent="0">
              <a:buNone/>
            </a:pPr>
            <a:r>
              <a:rPr lang="en-US" sz="4000" dirty="0"/>
              <a:t>'WORK FROM HOME!!!! EARN THOUSANDS OF DOLLARS MONTHLY!'</a:t>
            </a:r>
          </a:p>
        </p:txBody>
      </p:sp>
      <p:grpSp>
        <p:nvGrpSpPr>
          <p:cNvPr id="7" name="Group 6">
            <a:extLst>
              <a:ext uri="{FF2B5EF4-FFF2-40B4-BE49-F238E27FC236}">
                <a16:creationId xmlns:a16="http://schemas.microsoft.com/office/drawing/2014/main" id="{7908415C-FC0A-401C-AD31-EADDE4A47687}"/>
              </a:ext>
            </a:extLst>
          </p:cNvPr>
          <p:cNvGrpSpPr/>
          <p:nvPr/>
        </p:nvGrpSpPr>
        <p:grpSpPr>
          <a:xfrm>
            <a:off x="449716" y="2621344"/>
            <a:ext cx="4089627" cy="2745313"/>
            <a:chOff x="1914800" y="1999796"/>
            <a:chExt cx="7015508" cy="4677006"/>
          </a:xfrm>
        </p:grpSpPr>
        <p:pic>
          <p:nvPicPr>
            <p:cNvPr id="8" name="Picture 2" descr="Image result for fifth harmony work from home">
              <a:extLst>
                <a:ext uri="{FF2B5EF4-FFF2-40B4-BE49-F238E27FC236}">
                  <a16:creationId xmlns:a16="http://schemas.microsoft.com/office/drawing/2014/main" id="{BB80B17F-E22B-478E-8C18-2433070CC6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4800" y="1999796"/>
              <a:ext cx="7015508" cy="4677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fifth harmony work from home">
              <a:extLst>
                <a:ext uri="{FF2B5EF4-FFF2-40B4-BE49-F238E27FC236}">
                  <a16:creationId xmlns:a16="http://schemas.microsoft.com/office/drawing/2014/main" id="{44BE702B-5A8D-4D42-87A5-49D6C7142A71}"/>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987826" y="2067340"/>
              <a:ext cx="2638840" cy="660952"/>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49E90595-2E47-429F-AA36-64C333A60F63}"/>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279572" y="2666886"/>
            <a:ext cx="6090557" cy="2205457"/>
          </a:xfrm>
          <a:prstGeom prst="rect">
            <a:avLst/>
          </a:prstGeom>
          <a:ln w="28575">
            <a:solidFill>
              <a:srgbClr val="323D23"/>
            </a:solidFill>
          </a:ln>
        </p:spPr>
      </p:pic>
      <p:pic>
        <p:nvPicPr>
          <p:cNvPr id="2" name="Picture 1">
            <a:extLst>
              <a:ext uri="{FF2B5EF4-FFF2-40B4-BE49-F238E27FC236}">
                <a16:creationId xmlns:a16="http://schemas.microsoft.com/office/drawing/2014/main" id="{4979A57C-455B-4797-BF0A-2078303548F8}"/>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5698508" y="3557515"/>
            <a:ext cx="6214290" cy="1809142"/>
          </a:xfrm>
          <a:prstGeom prst="rect">
            <a:avLst/>
          </a:prstGeom>
          <a:ln w="28575">
            <a:solidFill>
              <a:srgbClr val="323D23"/>
            </a:solidFill>
          </a:ln>
        </p:spPr>
      </p:pic>
    </p:spTree>
    <p:extLst>
      <p:ext uri="{BB962C8B-B14F-4D97-AF65-F5344CB8AC3E}">
        <p14:creationId xmlns:p14="http://schemas.microsoft.com/office/powerpoint/2010/main" val="178537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txBox="1">
            <a:spLocks noGrp="1"/>
          </p:cNvSpPr>
          <p:nvPr/>
        </p:nvSpPr>
        <p:spPr bwMode="auto">
          <a:xfrm>
            <a:off x="7467600" y="6324600"/>
            <a:ext cx="2133600" cy="476250"/>
          </a:xfrm>
          <a:prstGeom prst="rect">
            <a:avLst/>
          </a:prstGeom>
          <a:noFill/>
          <a:ln w="9525">
            <a:noFill/>
            <a:miter lim="800000"/>
            <a:headEnd/>
            <a:tailEnd/>
          </a:ln>
        </p:spPr>
        <p:txBody>
          <a:bodyPr/>
          <a:lstStyle/>
          <a:p>
            <a:pPr algn="r" fontAlgn="base">
              <a:spcBef>
                <a:spcPct val="0"/>
              </a:spcBef>
              <a:spcAft>
                <a:spcPct val="0"/>
              </a:spcAft>
            </a:pPr>
            <a:fld id="{185AB5F4-6319-4044-835A-08582EAA5052}" type="slidenum">
              <a:rPr lang="en-US" sz="1400">
                <a:solidFill>
                  <a:srgbClr val="000000"/>
                </a:solidFill>
                <a:latin typeface="Arial" charset="0"/>
              </a:rPr>
              <a:pPr algn="r" fontAlgn="base">
                <a:spcBef>
                  <a:spcPct val="0"/>
                </a:spcBef>
                <a:spcAft>
                  <a:spcPct val="0"/>
                </a:spcAft>
              </a:pPr>
              <a:t>6</a:t>
            </a:fld>
            <a:endParaRPr lang="en-US" sz="1400">
              <a:solidFill>
                <a:srgbClr val="000000"/>
              </a:solidFill>
              <a:latin typeface="Arial" charset="0"/>
            </a:endParaRPr>
          </a:p>
        </p:txBody>
      </p:sp>
      <p:sp>
        <p:nvSpPr>
          <p:cNvPr id="77826" name="Rectangle 2"/>
          <p:cNvSpPr>
            <a:spLocks noGrp="1" noChangeArrowheads="1"/>
          </p:cNvSpPr>
          <p:nvPr>
            <p:ph type="title"/>
          </p:nvPr>
        </p:nvSpPr>
        <p:spPr>
          <a:xfrm>
            <a:off x="416257" y="21751"/>
            <a:ext cx="12093513" cy="617537"/>
          </a:xfrm>
        </p:spPr>
        <p:txBody>
          <a:bodyPr/>
          <a:lstStyle/>
          <a:p>
            <a:pPr eaLnBrk="1" hangingPunct="1"/>
            <a:r>
              <a:rPr lang="en-US" dirty="0"/>
              <a:t>In 2012 I ran a randomized control trial of WFH on Ctrip, China’s largest travel agency ($15bn on NASDAQ, 40,000 employees)</a:t>
            </a:r>
          </a:p>
        </p:txBody>
      </p:sp>
      <p:sp>
        <p:nvSpPr>
          <p:cNvPr id="7" name="Rectangle 2"/>
          <p:cNvSpPr>
            <a:spLocks noChangeArrowheads="1"/>
          </p:cNvSpPr>
          <p:nvPr/>
        </p:nvSpPr>
        <p:spPr bwMode="auto">
          <a:xfrm>
            <a:off x="1587500" y="6176968"/>
            <a:ext cx="9144000" cy="617537"/>
          </a:xfrm>
          <a:prstGeom prst="rect">
            <a:avLst/>
          </a:prstGeom>
          <a:noFill/>
          <a:ln w="9525">
            <a:noFill/>
            <a:miter lim="800000"/>
            <a:headEnd/>
            <a:tailEnd/>
          </a:ln>
        </p:spPr>
        <p:txBody>
          <a:bodyPr lIns="91420" tIns="45711" rIns="91420" bIns="45711" anchor="ctr"/>
          <a:lstStyle/>
          <a:p>
            <a:pPr defTabSz="912813" fontAlgn="base">
              <a:spcBef>
                <a:spcPct val="0"/>
              </a:spcBef>
              <a:spcAft>
                <a:spcPct val="0"/>
              </a:spcAft>
            </a:pPr>
            <a:endParaRPr lang="en-US" sz="2200" dirty="0">
              <a:solidFill>
                <a:srgbClr val="000000"/>
              </a:solidFill>
              <a:latin typeface="Arial" charset="0"/>
            </a:endParaRPr>
          </a:p>
        </p:txBody>
      </p:sp>
      <p:pic>
        <p:nvPicPr>
          <p:cNvPr id="9" name="figure1.jpg" descr="/Users/Jenny/Dropbox/Ctrip_new/May presentation/figure1.jpg"/>
          <p:cNvPicPr>
            <a:picLocks noChangeAspect="1"/>
          </p:cNvPicPr>
          <p:nvPr/>
        </p:nvPicPr>
        <p:blipFill>
          <a:blip r:embed="rId3" r:link="rId5">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tretch>
            <a:fillRect/>
          </a:stretch>
        </p:blipFill>
        <p:spPr>
          <a:xfrm>
            <a:off x="510202" y="1033397"/>
            <a:ext cx="11464119" cy="5674670"/>
          </a:xfrm>
          <a:prstGeom prst="rect">
            <a:avLst/>
          </a:prstGeom>
        </p:spPr>
      </p:pic>
    </p:spTree>
    <p:extLst>
      <p:ext uri="{BB962C8B-B14F-4D97-AF65-F5344CB8AC3E}">
        <p14:creationId xmlns:p14="http://schemas.microsoft.com/office/powerpoint/2010/main" val="2967701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txBox="1">
            <a:spLocks noGrp="1"/>
          </p:cNvSpPr>
          <p:nvPr/>
        </p:nvSpPr>
        <p:spPr bwMode="auto">
          <a:xfrm>
            <a:off x="7467600" y="6324600"/>
            <a:ext cx="2133600" cy="476250"/>
          </a:xfrm>
          <a:prstGeom prst="rect">
            <a:avLst/>
          </a:prstGeom>
          <a:noFill/>
          <a:ln w="9525">
            <a:noFill/>
            <a:miter lim="800000"/>
            <a:headEnd/>
            <a:tailEnd/>
          </a:ln>
        </p:spPr>
        <p:txBody>
          <a:bodyPr/>
          <a:lstStyle/>
          <a:p>
            <a:pPr algn="r" fontAlgn="base">
              <a:spcBef>
                <a:spcPct val="0"/>
              </a:spcBef>
              <a:spcAft>
                <a:spcPct val="0"/>
              </a:spcAft>
            </a:pPr>
            <a:fld id="{185AB5F4-6319-4044-835A-08582EAA5052}" type="slidenum">
              <a:rPr lang="en-US" sz="1400">
                <a:solidFill>
                  <a:srgbClr val="000000"/>
                </a:solidFill>
                <a:latin typeface="Arial" charset="0"/>
              </a:rPr>
              <a:pPr algn="r" fontAlgn="base">
                <a:spcBef>
                  <a:spcPct val="0"/>
                </a:spcBef>
                <a:spcAft>
                  <a:spcPct val="0"/>
                </a:spcAft>
              </a:pPr>
              <a:t>7</a:t>
            </a:fld>
            <a:endParaRPr lang="en-US" sz="1400">
              <a:solidFill>
                <a:srgbClr val="000000"/>
              </a:solidFill>
              <a:latin typeface="Arial" charset="0"/>
            </a:endParaRPr>
          </a:p>
        </p:txBody>
      </p:sp>
      <p:sp>
        <p:nvSpPr>
          <p:cNvPr id="77826" name="Rectangle 2"/>
          <p:cNvSpPr>
            <a:spLocks noGrp="1" noChangeArrowheads="1"/>
          </p:cNvSpPr>
          <p:nvPr>
            <p:ph type="title"/>
          </p:nvPr>
        </p:nvSpPr>
        <p:spPr>
          <a:xfrm>
            <a:off x="213973" y="21751"/>
            <a:ext cx="10517527" cy="617537"/>
          </a:xfrm>
        </p:spPr>
        <p:txBody>
          <a:bodyPr/>
          <a:lstStyle/>
          <a:p>
            <a:pPr eaLnBrk="1" hangingPunct="1"/>
            <a:r>
              <a:rPr lang="en-US" dirty="0"/>
              <a:t>CTrip – inside is like a typical US office</a:t>
            </a:r>
          </a:p>
        </p:txBody>
      </p:sp>
      <p:pic>
        <p:nvPicPr>
          <p:cNvPr id="6" name="figure3.jpg" descr="/Users/Jenny/Dropbox/Ctrip_new/May presentation/figure3.jpg"/>
          <p:cNvPicPr>
            <a:picLocks noChangeAspect="1"/>
          </p:cNvPicPr>
          <p:nvPr/>
        </p:nvPicPr>
        <p:blipFill rotWithShape="1">
          <a:blip r:embed="rId3" r:link="rId5" cstate="hqprint">
            <a:extLst>
              <a:ext uri="{BEBA8EAE-BF5A-486C-A8C5-ECC9F3942E4B}">
                <a14:imgProps xmlns:a14="http://schemas.microsoft.com/office/drawing/2010/main">
                  <a14:imgLayer r:embed="rId4">
                    <a14:imgEffect>
                      <a14:brightnessContrast bright="10000" contrast="20000"/>
                    </a14:imgEffect>
                  </a14:imgLayer>
                </a14:imgProps>
              </a:ext>
              <a:ext uri="{28A0092B-C50C-407E-A947-70E740481C1C}">
                <a14:useLocalDpi xmlns:a14="http://schemas.microsoft.com/office/drawing/2010/main"/>
              </a:ext>
            </a:extLst>
          </a:blip>
          <a:srcRect/>
          <a:stretch>
            <a:fillRect/>
          </a:stretch>
        </p:blipFill>
        <p:spPr>
          <a:xfrm>
            <a:off x="334370" y="629766"/>
            <a:ext cx="11416352" cy="6164738"/>
          </a:xfrm>
          <a:prstGeom prst="rect">
            <a:avLst/>
          </a:prstGeom>
        </p:spPr>
      </p:pic>
      <p:sp>
        <p:nvSpPr>
          <p:cNvPr id="7" name="Rectangle 2"/>
          <p:cNvSpPr>
            <a:spLocks noChangeArrowheads="1"/>
          </p:cNvSpPr>
          <p:nvPr/>
        </p:nvSpPr>
        <p:spPr bwMode="auto">
          <a:xfrm>
            <a:off x="1587500" y="6176968"/>
            <a:ext cx="9144000" cy="617537"/>
          </a:xfrm>
          <a:prstGeom prst="rect">
            <a:avLst/>
          </a:prstGeom>
          <a:noFill/>
          <a:ln w="9525">
            <a:noFill/>
            <a:miter lim="800000"/>
            <a:headEnd/>
            <a:tailEnd/>
          </a:ln>
        </p:spPr>
        <p:txBody>
          <a:bodyPr lIns="91420" tIns="45711" rIns="91420" bIns="45711" anchor="ctr"/>
          <a:lstStyle/>
          <a:p>
            <a:pPr defTabSz="912813" fontAlgn="base">
              <a:spcBef>
                <a:spcPct val="0"/>
              </a:spcBef>
              <a:spcAft>
                <a:spcPct val="0"/>
              </a:spcAft>
            </a:pPr>
            <a:endParaRPr lang="en-US" sz="2200" dirty="0">
              <a:solidFill>
                <a:srgbClr val="000000"/>
              </a:solidFill>
              <a:latin typeface="Arial" charset="0"/>
            </a:endParaRPr>
          </a:p>
        </p:txBody>
      </p:sp>
    </p:spTree>
    <p:extLst>
      <p:ext uri="{BB962C8B-B14F-4D97-AF65-F5344CB8AC3E}">
        <p14:creationId xmlns:p14="http://schemas.microsoft.com/office/powerpoint/2010/main" val="309116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52" y="78554"/>
            <a:ext cx="11991348" cy="804862"/>
          </a:xfrm>
        </p:spPr>
        <p:txBody>
          <a:bodyPr/>
          <a:lstStyle/>
          <a:p>
            <a:r>
              <a:rPr lang="en-US" dirty="0"/>
              <a:t>The experiment was public: Chairman James Liang pulls the ball</a:t>
            </a:r>
          </a:p>
        </p:txBody>
      </p:sp>
      <p:pic>
        <p:nvPicPr>
          <p:cNvPr id="4" name="figure4.jpg" descr="/Users/Jenny/Dropbox/Ctrip_new/May presentation/figure4.jpg"/>
          <p:cNvPicPr>
            <a:picLocks noChangeAspect="1"/>
          </p:cNvPicPr>
          <p:nvPr/>
        </p:nvPicPr>
        <p:blipFill rotWithShape="1">
          <a:blip r:embed="rId3" r:link="rId5" cstate="hq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327546" y="648084"/>
            <a:ext cx="11607421" cy="6008580"/>
          </a:xfrm>
          <a:prstGeom prst="rect">
            <a:avLst/>
          </a:prstGeom>
        </p:spPr>
      </p:pic>
    </p:spTree>
    <p:extLst>
      <p:ext uri="{BB962C8B-B14F-4D97-AF65-F5344CB8AC3E}">
        <p14:creationId xmlns:p14="http://schemas.microsoft.com/office/powerpoint/2010/main" val="907088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ChangeArrowheads="1"/>
          </p:cNvSpPr>
          <p:nvPr/>
        </p:nvSpPr>
        <p:spPr bwMode="auto">
          <a:xfrm>
            <a:off x="72598" y="-2493"/>
            <a:ext cx="9144000" cy="617537"/>
          </a:xfrm>
          <a:prstGeom prst="rect">
            <a:avLst/>
          </a:prstGeom>
          <a:noFill/>
          <a:ln w="9525">
            <a:noFill/>
            <a:miter lim="800000"/>
            <a:headEnd/>
            <a:tailEnd/>
          </a:ln>
        </p:spPr>
        <p:txBody>
          <a:bodyPr lIns="91420" tIns="45711" rIns="91420" bIns="45711" anchor="ctr"/>
          <a:lstStyle/>
          <a:p>
            <a:pPr defTabSz="912813" fontAlgn="base">
              <a:spcBef>
                <a:spcPct val="0"/>
              </a:spcBef>
              <a:spcAft>
                <a:spcPct val="0"/>
              </a:spcAft>
            </a:pPr>
            <a:r>
              <a:rPr lang="en-US" sz="2800" b="1" dirty="0">
                <a:solidFill>
                  <a:srgbClr val="000000"/>
                </a:solidFill>
                <a:latin typeface="Arial" charset="0"/>
              </a:rPr>
              <a:t>Individuals randomized home (even birthdays)</a:t>
            </a:r>
          </a:p>
        </p:txBody>
      </p:sp>
      <p:pic>
        <p:nvPicPr>
          <p:cNvPr id="5" name="Picture 4" descr="figure8.jpg"/>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6482771" y="3684633"/>
            <a:ext cx="5561378" cy="2710300"/>
          </a:xfrm>
          <a:prstGeom prst="rect">
            <a:avLst/>
          </a:prstGeom>
        </p:spPr>
      </p:pic>
      <p:pic>
        <p:nvPicPr>
          <p:cNvPr id="6" name="Picture 5" descr="figure6.jpg"/>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p:blipFill>
        <p:spPr>
          <a:xfrm>
            <a:off x="6482771" y="572971"/>
            <a:ext cx="5561378" cy="2710300"/>
          </a:xfrm>
          <a:prstGeom prst="rect">
            <a:avLst/>
          </a:prstGeom>
        </p:spPr>
      </p:pic>
      <p:pic>
        <p:nvPicPr>
          <p:cNvPr id="7" name="Picture 6" descr="DSC01051.JPG"/>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p:blipFill>
        <p:spPr>
          <a:xfrm>
            <a:off x="178446" y="3684635"/>
            <a:ext cx="5856538" cy="2710299"/>
          </a:xfrm>
          <a:prstGeom prst="rect">
            <a:avLst/>
          </a:prstGeom>
        </p:spPr>
      </p:pic>
      <p:sp>
        <p:nvSpPr>
          <p:cNvPr id="10" name="TextBox 9"/>
          <p:cNvSpPr txBox="1"/>
          <p:nvPr/>
        </p:nvSpPr>
        <p:spPr>
          <a:xfrm>
            <a:off x="6355773" y="3220170"/>
            <a:ext cx="2116477" cy="400110"/>
          </a:xfrm>
          <a:prstGeom prst="rect">
            <a:avLst/>
          </a:prstGeom>
          <a:noFill/>
        </p:spPr>
        <p:txBody>
          <a:bodyPr wrap="none" rtlCol="0">
            <a:spAutoFit/>
          </a:bodyPr>
          <a:lstStyle/>
          <a:p>
            <a:pPr fontAlgn="base">
              <a:spcBef>
                <a:spcPct val="0"/>
              </a:spcBef>
              <a:spcAft>
                <a:spcPct val="0"/>
              </a:spcAft>
            </a:pPr>
            <a:r>
              <a:rPr lang="en-US" sz="2000" dirty="0">
                <a:solidFill>
                  <a:srgbClr val="000000"/>
                </a:solidFill>
                <a:latin typeface="Arial" charset="0"/>
              </a:rPr>
              <a:t>Working at home</a:t>
            </a:r>
          </a:p>
        </p:txBody>
      </p:sp>
      <p:sp>
        <p:nvSpPr>
          <p:cNvPr id="11" name="TextBox 10"/>
          <p:cNvSpPr txBox="1"/>
          <p:nvPr/>
        </p:nvSpPr>
        <p:spPr>
          <a:xfrm>
            <a:off x="62334" y="6300536"/>
            <a:ext cx="4681328" cy="400110"/>
          </a:xfrm>
          <a:prstGeom prst="rect">
            <a:avLst/>
          </a:prstGeom>
          <a:noFill/>
        </p:spPr>
        <p:txBody>
          <a:bodyPr wrap="square" rtlCol="0">
            <a:spAutoFit/>
          </a:bodyPr>
          <a:lstStyle/>
          <a:p>
            <a:pPr fontAlgn="base">
              <a:spcBef>
                <a:spcPct val="0"/>
              </a:spcBef>
              <a:spcAft>
                <a:spcPct val="0"/>
              </a:spcAft>
            </a:pPr>
            <a:r>
              <a:rPr lang="en-US" sz="2000" dirty="0">
                <a:solidFill>
                  <a:srgbClr val="000000"/>
                </a:solidFill>
                <a:latin typeface="Arial" charset="0"/>
              </a:rPr>
              <a:t>Working at home</a:t>
            </a:r>
          </a:p>
        </p:txBody>
      </p:sp>
      <p:sp>
        <p:nvSpPr>
          <p:cNvPr id="12" name="TextBox 11"/>
          <p:cNvSpPr txBox="1"/>
          <p:nvPr/>
        </p:nvSpPr>
        <p:spPr>
          <a:xfrm>
            <a:off x="6355773" y="6311865"/>
            <a:ext cx="2116477" cy="400110"/>
          </a:xfrm>
          <a:prstGeom prst="rect">
            <a:avLst/>
          </a:prstGeom>
          <a:noFill/>
        </p:spPr>
        <p:txBody>
          <a:bodyPr wrap="none" rtlCol="0">
            <a:spAutoFit/>
          </a:bodyPr>
          <a:lstStyle/>
          <a:p>
            <a:pPr fontAlgn="base">
              <a:spcBef>
                <a:spcPct val="0"/>
              </a:spcBef>
              <a:spcAft>
                <a:spcPct val="0"/>
              </a:spcAft>
            </a:pPr>
            <a:r>
              <a:rPr lang="en-US" sz="2000" dirty="0">
                <a:solidFill>
                  <a:srgbClr val="000000"/>
                </a:solidFill>
                <a:latin typeface="Arial" charset="0"/>
              </a:rPr>
              <a:t>Working at home</a:t>
            </a:r>
          </a:p>
        </p:txBody>
      </p:sp>
      <p:sp>
        <p:nvSpPr>
          <p:cNvPr id="14" name="TextBox 13"/>
          <p:cNvSpPr txBox="1"/>
          <p:nvPr/>
        </p:nvSpPr>
        <p:spPr>
          <a:xfrm>
            <a:off x="62335" y="3220170"/>
            <a:ext cx="2116477" cy="400110"/>
          </a:xfrm>
          <a:prstGeom prst="rect">
            <a:avLst/>
          </a:prstGeom>
          <a:noFill/>
        </p:spPr>
        <p:txBody>
          <a:bodyPr wrap="none" rtlCol="0">
            <a:spAutoFit/>
          </a:bodyPr>
          <a:lstStyle/>
          <a:p>
            <a:pPr fontAlgn="base">
              <a:spcBef>
                <a:spcPct val="0"/>
              </a:spcBef>
              <a:spcAft>
                <a:spcPct val="0"/>
              </a:spcAft>
            </a:pPr>
            <a:r>
              <a:rPr lang="en-US" sz="2000" dirty="0">
                <a:solidFill>
                  <a:srgbClr val="000000"/>
                </a:solidFill>
                <a:latin typeface="Arial" charset="0"/>
              </a:rPr>
              <a:t>Working at home</a:t>
            </a:r>
          </a:p>
        </p:txBody>
      </p:sp>
      <p:pic>
        <p:nvPicPr>
          <p:cNvPr id="15" name="Picture 1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30000" contrast="51000"/>
                    </a14:imgEffect>
                  </a14:imgLayer>
                </a14:imgProps>
              </a:ext>
              <a:ext uri="{28A0092B-C50C-407E-A947-70E740481C1C}">
                <a14:useLocalDpi xmlns:a14="http://schemas.microsoft.com/office/drawing/2010/main"/>
              </a:ext>
            </a:extLst>
          </a:blip>
          <a:stretch>
            <a:fillRect/>
          </a:stretch>
        </p:blipFill>
        <p:spPr>
          <a:xfrm>
            <a:off x="178446" y="575583"/>
            <a:ext cx="5561378" cy="2715566"/>
          </a:xfrm>
          <a:prstGeom prst="rect">
            <a:avLst/>
          </a:prstGeom>
        </p:spPr>
      </p:pic>
    </p:spTree>
    <p:extLst>
      <p:ext uri="{BB962C8B-B14F-4D97-AF65-F5344CB8AC3E}">
        <p14:creationId xmlns:p14="http://schemas.microsoft.com/office/powerpoint/2010/main" val="2133848663"/>
      </p:ext>
    </p:extLst>
  </p:cSld>
  <p:clrMapOvr>
    <a:masterClrMapping/>
  </p:clrMapOvr>
</p:sld>
</file>

<file path=ppt/theme/theme1.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8034</TotalTime>
  <Words>2661</Words>
  <Application>Microsoft Office PowerPoint</Application>
  <PresentationFormat>Widescreen</PresentationFormat>
  <Paragraphs>206</Paragraphs>
  <Slides>41</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2_Default Design</vt:lpstr>
      <vt:lpstr>Trends and Lessons in Working From Home  Nick Bloom (Stanford)  OECD, June 2020  </vt:lpstr>
      <vt:lpstr>WFH coverage in US newspapers doubled from 2000 to January 2020</vt:lpstr>
      <vt:lpstr>But increased another 120 times (12,000%) by March 2020!</vt:lpstr>
      <vt:lpstr>Working from home traditionally had a bad image (a 2017 search)</vt:lpstr>
      <vt:lpstr>PowerPoint Presentation</vt:lpstr>
      <vt:lpstr>In 2012 I ran a randomized control trial of WFH on Ctrip, China’s largest travel agency ($15bn on NASDAQ, 40,000 employees)</vt:lpstr>
      <vt:lpstr>CTrip – inside is like a typical US office</vt:lpstr>
      <vt:lpstr>The experiment was public: Chairman James Liang pulls the ball</vt:lpstr>
      <vt:lpstr>PowerPoint Presentation</vt:lpstr>
      <vt:lpstr>First, massive improvement in performance – 13% more output</vt:lpstr>
      <vt:lpstr>This 13% increase came 3.5% from more calls taken per minute and 9.5% from more minutes on the phone</vt:lpstr>
      <vt:lpstr>Minutes rose 9.5%, 2/3 due from more hours per day (↑punctuality and ↓tea-breaks) and 1/3 from more days worked (less “sick” days)</vt:lpstr>
      <vt:lpstr>Second, quit rates drop by 50%</vt:lpstr>
      <vt:lpstr>Third, promotions halved (once you control for performance)</vt:lpstr>
      <vt:lpstr>Fourth, choice matters: employees change their minds regularly</vt:lpstr>
      <vt:lpstr>Due to choice the impact of WFH after the experiment  ended increased to 20% (low performers returned to the office)</vt:lpstr>
      <vt:lpstr>CTrip increased profits by $2,000 per employee working from home, and actively rolled this out</vt:lpstr>
      <vt:lpstr>PowerPoint Presentation</vt:lpstr>
      <vt:lpstr>Main source of data a fantastic BLS survey</vt:lpstr>
      <vt:lpstr>Only 15% of Americans have paid full WFH days</vt:lpstr>
      <vt:lpstr>Working from home is pretty balanced by gender and age</vt:lpstr>
      <vt:lpstr>But WFH much higher for more educated higher-earners</vt:lpstr>
      <vt:lpstr>Working from home far higher for managers and professionals</vt:lpstr>
      <vt:lpstr>Working from home higher in professional service industries</vt:lpstr>
      <vt:lpstr>PowerPoint Presentation</vt:lpstr>
      <vt:lpstr>During COVID 42% of US employees now full-time WFH,  ( I estimate about 60% in Silicon Valley due to skill &amp; industry mix)</vt:lpstr>
      <vt:lpstr>COVID WFH employees heavily drawn from city offices</vt:lpstr>
      <vt:lpstr>But working from home under COVID is hard for four reasons</vt:lpstr>
      <vt:lpstr>1) Kids</vt:lpstr>
      <vt:lpstr>2) Job match – only a third of jobs can fully work from home</vt:lpstr>
      <vt:lpstr>3) Space</vt:lpstr>
      <vt:lpstr>Only 49% of Americans have their own room which is not their bedroom</vt:lpstr>
      <vt:lpstr>And many have internet issues - so that 35% of Americans cannot effectively WFH (they have &lt;90% connectivity so cannot video call)</vt:lpstr>
      <vt:lpstr>4) Full-time – pre-COVID only 2% of WFH people were full time</vt:lpstr>
      <vt:lpstr>PowerPoint Presentation</vt:lpstr>
      <vt:lpstr>Post-COVID US firms forecast WFH at about 20% of days (compared to 5% pre-COVID and 40% during COVID)</vt:lpstr>
      <vt:lpstr>Employees – on average – also want about 50% WFH</vt:lpstr>
      <vt:lpstr>Three key tips of WFH post COVID   1) Part-time – regular 2 days per week at home (e.g. T,Th)  2) Optional – only about 50% of employees want to WFH  3) Privilege – under-performers warned, recalled to the office   </vt:lpstr>
      <vt:lpstr>COVID will relocate the modern office, not eliminate it   Pre-COVID 5% of working days from home  During COVID 40% of working days at home   Post COVID I predict about 20% of working days at home   </vt:lpstr>
      <vt:lpstr>Indeed, demand to work in high-rise buildings has dropped 25%</vt:lpstr>
      <vt:lpstr>Further Reading References</vt:lpstr>
    </vt:vector>
  </TitlesOfParts>
  <Company>Stanford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A Bloom</dc:creator>
  <cp:lastModifiedBy>Nicholas A Bloom</cp:lastModifiedBy>
  <cp:revision>543</cp:revision>
  <dcterms:created xsi:type="dcterms:W3CDTF">2020-04-03T14:11:44Z</dcterms:created>
  <dcterms:modified xsi:type="dcterms:W3CDTF">2020-06-29T06:11:18Z</dcterms:modified>
</cp:coreProperties>
</file>