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67" r:id="rId5"/>
    <p:sldId id="269" r:id="rId6"/>
    <p:sldId id="270" r:id="rId7"/>
    <p:sldId id="271" r:id="rId8"/>
    <p:sldId id="272" r:id="rId9"/>
    <p:sldId id="273" r:id="rId10"/>
    <p:sldId id="268"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1116" autoAdjust="0"/>
  </p:normalViewPr>
  <p:slideViewPr>
    <p:cSldViewPr snapToGrid="0">
      <p:cViewPr varScale="1">
        <p:scale>
          <a:sx n="49" d="100"/>
          <a:sy n="49" d="100"/>
        </p:scale>
        <p:origin x="13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3A0B1-8FDD-456E-A2FC-1214E2CA5831}" type="datetimeFigureOut">
              <a:rPr lang="en-GB" smtClean="0"/>
              <a:t>18/04/2019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06E0C-7AE0-4ED6-AA62-83F1646BA6F5}" type="slidenum">
              <a:rPr lang="en-GB" smtClean="0"/>
              <a:t>‹#›</a:t>
            </a:fld>
            <a:endParaRPr lang="en-GB"/>
          </a:p>
        </p:txBody>
      </p:sp>
    </p:spTree>
    <p:extLst>
      <p:ext uri="{BB962C8B-B14F-4D97-AF65-F5344CB8AC3E}">
        <p14:creationId xmlns:p14="http://schemas.microsoft.com/office/powerpoint/2010/main" val="26674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2018, further progress occurred in most G20 economies towards meeting the G20 gender target of reducing the gender gap in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force participation by 25 percent by 2025.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Since 2012, the gender gap has declined in almost all G20 economies for which recent data are available, with the exception of Russia.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around half of G20 members, the actual decline has been in line with, or better than, the decline needed each year to achieve the target (see figure).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Particularly large reductions occurred in Japan, Argentina, Brazil and Korea.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However, in some countries where the gender gap is particularly large, achieving the target remains challenging, notably in Mexico and Saudi Arabia.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Note: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actual decline </a:t>
            </a:r>
            <a:r>
              <a:rPr lang="en-US" sz="1200" kern="1200" dirty="0" smtClean="0">
                <a:solidFill>
                  <a:schemeClr val="tx1"/>
                </a:solidFill>
                <a:effectLst/>
                <a:latin typeface="+mn-lt"/>
                <a:ea typeface="+mn-ea"/>
                <a:cs typeface="+mn-cs"/>
              </a:rPr>
              <a:t>refers to the observed change in the gender gap between 2012 and 2018 (2017 for Russia and 2015 for India).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expected decline </a:t>
            </a:r>
            <a:r>
              <a:rPr lang="en-US" sz="1200" kern="1200" dirty="0" smtClean="0">
                <a:solidFill>
                  <a:schemeClr val="tx1"/>
                </a:solidFill>
                <a:effectLst/>
                <a:latin typeface="+mn-lt"/>
                <a:ea typeface="+mn-ea"/>
                <a:cs typeface="+mn-cs"/>
              </a:rPr>
              <a:t>refers to the pro rata decline required by 2018 (2017 for Russia and 2015 for India) to reach the target of a 25% decline in the gap by 2025.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China, no recent data are available to calculate the actual decline in the gender gap and the data for 2012 have been projected to calculate the expected decline in the gender gap.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data refer to the population aged 15 and over for India and 16-64 for the United States.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206E0C-7AE0-4ED6-AA62-83F1646BA6F5}" type="slidenum">
              <a:rPr lang="en-GB" smtClean="0"/>
              <a:t>2</a:t>
            </a:fld>
            <a:endParaRPr lang="en-GB"/>
          </a:p>
        </p:txBody>
      </p:sp>
    </p:spTree>
    <p:extLst>
      <p:ext uri="{BB962C8B-B14F-4D97-AF65-F5344CB8AC3E}">
        <p14:creationId xmlns:p14="http://schemas.microsoft.com/office/powerpoint/2010/main" val="193009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narrowing of the gender gap in participation has not been driven by declines in participation rates of men.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Participation rates for prime-age women have risen between 2012 and 2018 in all G20 economies for which recent data are available (see</a:t>
            </a:r>
            <a:r>
              <a:rPr lang="en-US" sz="1200" kern="1200" baseline="0" dirty="0" smtClean="0">
                <a:solidFill>
                  <a:schemeClr val="tx1"/>
                </a:solidFill>
                <a:effectLst/>
                <a:latin typeface="+mn-lt"/>
                <a:ea typeface="+mn-ea"/>
                <a:cs typeface="+mn-cs"/>
              </a:rPr>
              <a:t> figure, top panel).</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contrast, participation rates for prime-age men changed little over the period in most countries (bottom panel).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Participation rates for both young women and men fell in a number of countries, but this partly reflected rising retention rates in education.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In several countries, participation of older people have risen strongly for both women and men, notably in Italy.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kern="1200" dirty="0" smtClean="0">
                <a:solidFill>
                  <a:schemeClr val="tx1"/>
                </a:solidFill>
                <a:effectLst/>
                <a:latin typeface="+mn-lt"/>
                <a:ea typeface="+mn-ea"/>
                <a:cs typeface="+mn-cs"/>
              </a:rPr>
              <a:t>This reflected the rising level of education of older people as well as policy action to raise the official retirement age and encourage later retirement.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206E0C-7AE0-4ED6-AA62-83F1646BA6F5}" type="slidenum">
              <a:rPr lang="en-GB" smtClean="0"/>
              <a:t>3</a:t>
            </a:fld>
            <a:endParaRPr lang="en-GB"/>
          </a:p>
        </p:txBody>
      </p:sp>
    </p:spTree>
    <p:extLst>
      <p:ext uri="{BB962C8B-B14F-4D97-AF65-F5344CB8AC3E}">
        <p14:creationId xmlns:p14="http://schemas.microsoft.com/office/powerpoint/2010/main" val="1977653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picture with respect to closing the</a:t>
            </a:r>
            <a:r>
              <a:rPr lang="en-US" sz="1200" kern="1200" baseline="0" dirty="0" smtClean="0">
                <a:solidFill>
                  <a:schemeClr val="tx1"/>
                </a:solidFill>
                <a:effectLst/>
                <a:latin typeface="+mn-lt"/>
                <a:ea typeface="+mn-ea"/>
                <a:cs typeface="+mn-cs"/>
              </a:rPr>
              <a:t> gender gap in other </a:t>
            </a:r>
            <a:r>
              <a:rPr lang="en-US" sz="1200" kern="1200" baseline="0" dirty="0" err="1" smtClean="0">
                <a:solidFill>
                  <a:schemeClr val="tx1"/>
                </a:solidFill>
                <a:effectLst/>
                <a:latin typeface="+mn-lt"/>
                <a:ea typeface="+mn-ea"/>
                <a:cs typeface="+mn-cs"/>
              </a:rPr>
              <a:t>labour</a:t>
            </a:r>
            <a:r>
              <a:rPr lang="en-US" sz="1200" kern="1200" baseline="0" dirty="0" smtClean="0">
                <a:solidFill>
                  <a:schemeClr val="tx1"/>
                </a:solidFill>
                <a:effectLst/>
                <a:latin typeface="+mn-lt"/>
                <a:ea typeface="+mn-ea"/>
                <a:cs typeface="+mn-cs"/>
              </a:rPr>
              <a:t> market outcomes is more mixed.</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gender pay gap remains substantial in most G20 economies, with only very modest progress in closing this gap (top LH figure).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There are also persistently large gender gaps in the incidence of part-time work (top RH figure) and in access to managerial jobs (bottom LH figure).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Some progress</a:t>
            </a:r>
            <a:r>
              <a:rPr lang="en-US" sz="1200" kern="1200" baseline="0" dirty="0" smtClean="0">
                <a:solidFill>
                  <a:schemeClr val="tx1"/>
                </a:solidFill>
                <a:effectLst/>
                <a:latin typeface="+mn-lt"/>
                <a:ea typeface="+mn-ea"/>
                <a:cs typeface="+mn-cs"/>
              </a:rPr>
              <a:t> has been made in reducing the gender gap in the incidence of self-employment in several G20 economies (bottom RH figure).</a:t>
            </a:r>
            <a:r>
              <a:rPr lang="en-US" sz="1200" kern="1200" dirty="0" smtClean="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Greater opportunities for women to obtain better quality jobs would allow for a better work-life balance and hence improve their well-being.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Moreover, this would enhance their incentives to participate in the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market and reduce the </a:t>
            </a:r>
            <a:r>
              <a:rPr lang="en-US" sz="1200" kern="1200" dirty="0" err="1" smtClean="0">
                <a:solidFill>
                  <a:schemeClr val="tx1"/>
                </a:solidFill>
                <a:effectLst/>
                <a:latin typeface="+mn-lt"/>
                <a:ea typeface="+mn-ea"/>
                <a:cs typeface="+mn-cs"/>
              </a:rPr>
              <a:t>underutilisation</a:t>
            </a:r>
            <a:r>
              <a:rPr lang="en-US" sz="1200" kern="1200" dirty="0" smtClean="0">
                <a:solidFill>
                  <a:schemeClr val="tx1"/>
                </a:solidFill>
                <a:effectLst/>
                <a:latin typeface="+mn-lt"/>
                <a:ea typeface="+mn-ea"/>
                <a:cs typeface="+mn-cs"/>
              </a:rPr>
              <a:t> of their skills.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206E0C-7AE0-4ED6-AA62-83F1646BA6F5}" type="slidenum">
              <a:rPr lang="en-GB" smtClean="0"/>
              <a:t>4</a:t>
            </a:fld>
            <a:endParaRPr lang="en-GB"/>
          </a:p>
        </p:txBody>
      </p:sp>
    </p:spTree>
    <p:extLst>
      <p:ext uri="{BB962C8B-B14F-4D97-AF65-F5344CB8AC3E}">
        <p14:creationId xmlns:p14="http://schemas.microsoft.com/office/powerpoint/2010/main" val="280204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Considerable policy action has occurred in G20 countries to boost women’s participation in the labour market and reduce gender gaps in the quality of the jobs. Nevertheless, policy makers may wish to consider further action in the following areas: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S</a:t>
            </a:r>
            <a:r>
              <a:rPr lang="en-GB" sz="1200" b="1" i="1" kern="1200" dirty="0" smtClean="0">
                <a:solidFill>
                  <a:schemeClr val="tx1"/>
                </a:solidFill>
                <a:effectLst/>
                <a:latin typeface="+mn-lt"/>
                <a:ea typeface="+mn-ea"/>
                <a:cs typeface="+mn-cs"/>
              </a:rPr>
              <a:t>trengthening long-term care and care leave provision.</a:t>
            </a:r>
            <a:r>
              <a:rPr lang="en-GB" sz="1200" kern="1200" dirty="0" smtClean="0">
                <a:solidFill>
                  <a:schemeClr val="tx1"/>
                </a:solidFill>
                <a:effectLst/>
                <a:latin typeface="+mn-lt"/>
                <a:ea typeface="+mn-ea"/>
                <a:cs typeface="+mn-cs"/>
              </a:rPr>
              <a:t> Women continue to take on a disproportionate burden of long-term care and this may become an increasingly important limitation on their participation in paid work. Therefore, long-term care provision needs to be strengthened as well as access to care leave for both women and men.</a:t>
            </a:r>
          </a:p>
          <a:p>
            <a:pPr marL="171450" lvl="0" indent="-171450">
              <a:buFont typeface="Arial" panose="020B0604020202020204" pitchFamily="34" charset="0"/>
              <a:buChar char="•"/>
            </a:pPr>
            <a:r>
              <a:rPr lang="en-GB" sz="1200" b="1" i="1" kern="1200" dirty="0" smtClean="0">
                <a:solidFill>
                  <a:schemeClr val="tx1"/>
                </a:solidFill>
                <a:effectLst/>
                <a:latin typeface="+mn-lt"/>
                <a:ea typeface="+mn-ea"/>
                <a:cs typeface="+mn-cs"/>
              </a:rPr>
              <a:t>Ensuring access to non-standard forms of employment do not weaken employment rights</a:t>
            </a:r>
            <a:r>
              <a:rPr lang="en-GB" sz="1200" kern="1200" dirty="0" smtClean="0">
                <a:solidFill>
                  <a:schemeClr val="tx1"/>
                </a:solidFill>
                <a:effectLst/>
                <a:latin typeface="+mn-lt"/>
                <a:ea typeface="+mn-ea"/>
                <a:cs typeface="+mn-cs"/>
              </a:rPr>
              <a:t>. Fostering self-employment and other more flexible forms of employment such as platform work can provide useful labour market opportunities for women and a better work-live balance but should not come at the cost of weaker protection against discrimination or other employment and social protection rights. The risk of using non-standard forms of employment to circumvent anti-discrimination requirements and maternity (and paternity) protection legislation should be further explored.</a:t>
            </a:r>
          </a:p>
          <a:p>
            <a:pPr marL="171450" lvl="0" indent="-171450">
              <a:buFont typeface="Arial" panose="020B0604020202020204" pitchFamily="34" charset="0"/>
              <a:buChar char="•"/>
            </a:pPr>
            <a:r>
              <a:rPr lang="en-GB" sz="1200" b="1" i="1" kern="1200" dirty="0" smtClean="0">
                <a:solidFill>
                  <a:schemeClr val="tx1"/>
                </a:solidFill>
                <a:effectLst/>
                <a:latin typeface="+mn-lt"/>
                <a:ea typeface="+mn-ea"/>
                <a:cs typeface="+mn-cs"/>
              </a:rPr>
              <a:t>Promoting entrepreneurship for women</a:t>
            </a:r>
            <a:r>
              <a:rPr lang="en-GB" sz="1200" kern="1200" dirty="0" smtClean="0">
                <a:solidFill>
                  <a:schemeClr val="tx1"/>
                </a:solidFill>
                <a:effectLst/>
                <a:latin typeface="+mn-lt"/>
                <a:ea typeface="+mn-ea"/>
                <a:cs typeface="+mn-cs"/>
              </a:rPr>
              <a:t>. Although entrepreneurship development remains a common intervention area among all G20 countries, more efforts should be devoted to ensure that such opportunities embrace all women, including older women. It will also be important to ensure that there are adequate employment and social protections in place for these jobs.</a:t>
            </a:r>
          </a:p>
          <a:p>
            <a:pPr marL="171450" lvl="0" indent="-171450">
              <a:buFont typeface="Arial" panose="020B0604020202020204" pitchFamily="34" charset="0"/>
              <a:buChar char="•"/>
            </a:pPr>
            <a:r>
              <a:rPr lang="en-GB" sz="1200" b="1" i="1" kern="1200" dirty="0" smtClean="0">
                <a:solidFill>
                  <a:schemeClr val="tx1"/>
                </a:solidFill>
                <a:effectLst/>
                <a:latin typeface="+mn-lt"/>
                <a:ea typeface="+mn-ea"/>
                <a:cs typeface="+mn-cs"/>
              </a:rPr>
              <a:t>Tackling gender segregation by occupation.</a:t>
            </a:r>
            <a:r>
              <a:rPr lang="en-GB" sz="1200" kern="1200" dirty="0" smtClean="0">
                <a:solidFill>
                  <a:schemeClr val="tx1"/>
                </a:solidFill>
                <a:effectLst/>
                <a:latin typeface="+mn-lt"/>
                <a:ea typeface="+mn-ea"/>
                <a:cs typeface="+mn-cs"/>
              </a:rPr>
              <a:t> Further efforts should be made to foster a more mixed labour force, so as to provide equal opportunities for women and men to take advantage of the employment opportunities in the expanding digital, green and caring sectors. Additional efforts are needed to address the persisting gender pay gap and enable more women to reach leadership positions.</a:t>
            </a:r>
          </a:p>
          <a:p>
            <a:pPr marL="171450" lvl="0" indent="-171450">
              <a:buFont typeface="Arial" panose="020B0604020202020204" pitchFamily="34" charset="0"/>
              <a:buChar char="•"/>
            </a:pPr>
            <a:r>
              <a:rPr lang="en-GB" sz="1200" b="1" i="1" kern="1200" dirty="0" smtClean="0">
                <a:solidFill>
                  <a:schemeClr val="tx1"/>
                </a:solidFill>
                <a:effectLst/>
                <a:latin typeface="+mn-lt"/>
                <a:ea typeface="+mn-ea"/>
                <a:cs typeface="+mn-cs"/>
              </a:rPr>
              <a:t>Improving the evidence base on gender gaps in the labour market.</a:t>
            </a:r>
            <a:r>
              <a:rPr lang="en-GB" sz="1200" kern="1200" dirty="0" smtClean="0">
                <a:solidFill>
                  <a:schemeClr val="tx1"/>
                </a:solidFill>
                <a:effectLst/>
                <a:latin typeface="+mn-lt"/>
                <a:ea typeface="+mn-ea"/>
                <a:cs typeface="+mn-cs"/>
              </a:rPr>
              <a:t> In all countries, further improvements in the availability of timely and comparable data are required to monitor closely how gender gaps in the labour market are evolving and the effectiveness of policy interventions.</a:t>
            </a:r>
            <a:endParaRPr lang="en-GB" dirty="0"/>
          </a:p>
        </p:txBody>
      </p:sp>
      <p:sp>
        <p:nvSpPr>
          <p:cNvPr id="4" name="Slide Number Placeholder 3"/>
          <p:cNvSpPr>
            <a:spLocks noGrp="1"/>
          </p:cNvSpPr>
          <p:nvPr>
            <p:ph type="sldNum" sz="quarter" idx="10"/>
          </p:nvPr>
        </p:nvSpPr>
        <p:spPr/>
        <p:txBody>
          <a:bodyPr/>
          <a:lstStyle/>
          <a:p>
            <a:fld id="{51206E0C-7AE0-4ED6-AA62-83F1646BA6F5}" type="slidenum">
              <a:rPr lang="en-GB" smtClean="0"/>
              <a:t>10</a:t>
            </a:fld>
            <a:endParaRPr lang="en-GB"/>
          </a:p>
        </p:txBody>
      </p:sp>
    </p:spTree>
    <p:extLst>
      <p:ext uri="{BB962C8B-B14F-4D97-AF65-F5344CB8AC3E}">
        <p14:creationId xmlns:p14="http://schemas.microsoft.com/office/powerpoint/2010/main" val="237242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1206E0C-7AE0-4ED6-AA62-83F1646BA6F5}" type="slidenum">
              <a:rPr lang="en-GB" smtClean="0"/>
              <a:t>11</a:t>
            </a:fld>
            <a:endParaRPr lang="en-GB"/>
          </a:p>
        </p:txBody>
      </p:sp>
    </p:spTree>
    <p:extLst>
      <p:ext uri="{BB962C8B-B14F-4D97-AF65-F5344CB8AC3E}">
        <p14:creationId xmlns:p14="http://schemas.microsoft.com/office/powerpoint/2010/main" val="2198949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2CCE63D-EE36-4A16-B625-7F5F0E3ACD06}"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3375046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CCE63D-EE36-4A16-B625-7F5F0E3ACD06}"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334972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CCE63D-EE36-4A16-B625-7F5F0E3ACD06}"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260352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CCE63D-EE36-4A16-B625-7F5F0E3ACD06}"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258109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CCE63D-EE36-4A16-B625-7F5F0E3ACD06}" type="datetimeFigureOut">
              <a:rPr lang="en-GB" smtClean="0"/>
              <a:t>18/04/2019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42921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2CCE63D-EE36-4A16-B625-7F5F0E3ACD06}"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216607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2CCE63D-EE36-4A16-B625-7F5F0E3ACD06}" type="datetimeFigureOut">
              <a:rPr lang="en-GB" smtClean="0"/>
              <a:t>18/04/2019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140296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CCE63D-EE36-4A16-B625-7F5F0E3ACD06}" type="datetimeFigureOut">
              <a:rPr lang="en-GB" smtClean="0"/>
              <a:t>18/04/2019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425180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CE63D-EE36-4A16-B625-7F5F0E3ACD06}" type="datetimeFigureOut">
              <a:rPr lang="en-GB" smtClean="0"/>
              <a:t>18/04/2019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3542498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CE63D-EE36-4A16-B625-7F5F0E3ACD06}"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3826255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CCE63D-EE36-4A16-B625-7F5F0E3ACD06}" type="datetimeFigureOut">
              <a:rPr lang="en-GB" smtClean="0"/>
              <a:t>18/04/2019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F57A2E-6A41-40E5-A07C-ECE046E0D0C3}" type="slidenum">
              <a:rPr lang="en-GB" smtClean="0"/>
              <a:t>‹#›</a:t>
            </a:fld>
            <a:endParaRPr lang="en-GB"/>
          </a:p>
        </p:txBody>
      </p:sp>
    </p:spTree>
    <p:extLst>
      <p:ext uri="{BB962C8B-B14F-4D97-AF65-F5344CB8AC3E}">
        <p14:creationId xmlns:p14="http://schemas.microsoft.com/office/powerpoint/2010/main" val="384480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CE63D-EE36-4A16-B625-7F5F0E3ACD06}" type="datetimeFigureOut">
              <a:rPr lang="en-GB" smtClean="0"/>
              <a:t>18/04/2019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57A2E-6A41-40E5-A07C-ECE046E0D0C3}" type="slidenum">
              <a:rPr lang="en-GB" smtClean="0"/>
              <a:t>‹#›</a:t>
            </a:fld>
            <a:endParaRPr lang="en-GB"/>
          </a:p>
        </p:txBody>
      </p:sp>
    </p:spTree>
    <p:extLst>
      <p:ext uri="{BB962C8B-B14F-4D97-AF65-F5344CB8AC3E}">
        <p14:creationId xmlns:p14="http://schemas.microsoft.com/office/powerpoint/2010/main" val="282159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3.tmp"/><Relationship Id="rId3" Type="http://schemas.openxmlformats.org/officeDocument/2006/relationships/image" Target="../media/image10.png"/><Relationship Id="rId7" Type="http://schemas.openxmlformats.org/officeDocument/2006/relationships/image" Target="../media/image12.tm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1466" y="2193030"/>
            <a:ext cx="9414933" cy="3241397"/>
          </a:xfrm>
        </p:spPr>
        <p:txBody>
          <a:bodyPr>
            <a:noAutofit/>
          </a:bodyPr>
          <a:lstStyle/>
          <a:p>
            <a:r>
              <a:rPr lang="en-US" sz="4000" b="1" dirty="0">
                <a:solidFill>
                  <a:srgbClr val="00378E"/>
                </a:solidFill>
              </a:rPr>
              <a:t>Women at Work in G20 countries: </a:t>
            </a:r>
            <a:br>
              <a:rPr lang="en-US" sz="4000" b="1" dirty="0">
                <a:solidFill>
                  <a:srgbClr val="00378E"/>
                </a:solidFill>
              </a:rPr>
            </a:br>
            <a:r>
              <a:rPr lang="en-US" sz="4000" b="1" dirty="0">
                <a:solidFill>
                  <a:srgbClr val="00378E"/>
                </a:solidFill>
              </a:rPr>
              <a:t>Progress and policy action since 2018</a:t>
            </a:r>
            <a:br>
              <a:rPr lang="en-US" sz="4000" b="1" dirty="0">
                <a:solidFill>
                  <a:srgbClr val="00378E"/>
                </a:solidFill>
              </a:rPr>
            </a:br>
            <a:r>
              <a:rPr lang="en-GB" sz="4000" dirty="0">
                <a:solidFill>
                  <a:srgbClr val="00378E"/>
                </a:solidFill>
              </a:rPr>
              <a:t/>
            </a:r>
            <a:br>
              <a:rPr lang="en-GB" sz="4000" dirty="0">
                <a:solidFill>
                  <a:srgbClr val="00378E"/>
                </a:solidFill>
              </a:rPr>
            </a:br>
            <a:r>
              <a:rPr lang="en-GB" sz="4000" dirty="0" smtClean="0">
                <a:solidFill>
                  <a:srgbClr val="00378E"/>
                </a:solidFill>
              </a:rPr>
              <a:t/>
            </a:r>
            <a:br>
              <a:rPr lang="en-GB" sz="4000" dirty="0" smtClean="0">
                <a:solidFill>
                  <a:srgbClr val="00378E"/>
                </a:solidFill>
              </a:rPr>
            </a:br>
            <a:r>
              <a:rPr lang="en-US" sz="2400" dirty="0" smtClean="0">
                <a:solidFill>
                  <a:srgbClr val="00378E"/>
                </a:solidFill>
              </a:rPr>
              <a:t>ILO and OECD</a:t>
            </a:r>
            <a:r>
              <a:rPr lang="en-GB" sz="4000" dirty="0">
                <a:solidFill>
                  <a:srgbClr val="00378E"/>
                </a:solidFill>
              </a:rPr>
              <a:t/>
            </a:r>
            <a:br>
              <a:rPr lang="en-GB" sz="4000" dirty="0">
                <a:solidFill>
                  <a:srgbClr val="00378E"/>
                </a:solidFill>
              </a:rPr>
            </a:br>
            <a:endParaRPr lang="en-GB" sz="4000" dirty="0">
              <a:solidFill>
                <a:srgbClr val="00378E"/>
              </a:solidFill>
            </a:endParaRPr>
          </a:p>
        </p:txBody>
      </p:sp>
      <p:sp>
        <p:nvSpPr>
          <p:cNvPr id="3" name="Subtitle 2"/>
          <p:cNvSpPr>
            <a:spLocks noGrp="1"/>
          </p:cNvSpPr>
          <p:nvPr>
            <p:ph type="subTitle" idx="1"/>
          </p:nvPr>
        </p:nvSpPr>
        <p:spPr>
          <a:xfrm>
            <a:off x="1422399" y="5718381"/>
            <a:ext cx="9144000" cy="580495"/>
          </a:xfrm>
        </p:spPr>
        <p:txBody>
          <a:bodyPr>
            <a:normAutofit/>
          </a:bodyPr>
          <a:lstStyle/>
          <a:p>
            <a:r>
              <a:rPr lang="en-US" sz="1600" dirty="0" smtClean="0">
                <a:solidFill>
                  <a:srgbClr val="00378E"/>
                </a:solidFill>
                <a:latin typeface="+mj-lt"/>
              </a:rPr>
              <a:t>Paper prepared for the 2nd Meeting of the G20 Employment Working Group </a:t>
            </a:r>
            <a:r>
              <a:rPr lang="en-GB" sz="1600" dirty="0" smtClean="0">
                <a:solidFill>
                  <a:srgbClr val="00378E"/>
                </a:solidFill>
                <a:latin typeface="+mj-lt"/>
              </a:rPr>
              <a:t/>
            </a:r>
            <a:br>
              <a:rPr lang="en-GB" sz="1600" dirty="0" smtClean="0">
                <a:solidFill>
                  <a:srgbClr val="00378E"/>
                </a:solidFill>
                <a:latin typeface="+mj-lt"/>
              </a:rPr>
            </a:br>
            <a:r>
              <a:rPr lang="en-US" sz="1600" dirty="0" smtClean="0">
                <a:solidFill>
                  <a:srgbClr val="00378E"/>
                </a:solidFill>
                <a:latin typeface="+mj-lt"/>
              </a:rPr>
              <a:t>under Japan’s Presidency 2019, 22-24 April, Tokyo</a:t>
            </a:r>
            <a:endParaRPr lang="en-GB" sz="1600" dirty="0">
              <a:solidFill>
                <a:srgbClr val="00378E"/>
              </a:solidFill>
              <a:latin typeface="+mj-lt"/>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814070" y="665162"/>
            <a:ext cx="1802130" cy="791105"/>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9745662" y="815234"/>
            <a:ext cx="1726671" cy="488633"/>
          </a:xfrm>
          <a:prstGeom prst="rect">
            <a:avLst/>
          </a:prstGeom>
          <a:noFill/>
          <a:ln>
            <a:noFill/>
          </a:ln>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5119443" y="361051"/>
            <a:ext cx="1318789" cy="942816"/>
          </a:xfrm>
          <a:prstGeom prst="rect">
            <a:avLst/>
          </a:prstGeom>
        </p:spPr>
      </p:pic>
    </p:spTree>
    <p:extLst>
      <p:ext uri="{BB962C8B-B14F-4D97-AF65-F5344CB8AC3E}">
        <p14:creationId xmlns:p14="http://schemas.microsoft.com/office/powerpoint/2010/main" val="4018449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320" y="238127"/>
            <a:ext cx="10524460" cy="803274"/>
          </a:xfrm>
        </p:spPr>
        <p:txBody>
          <a:bodyPr vert="horz" lIns="91440" tIns="45720" rIns="91440" bIns="45720" rtlCol="0" anchor="ctr">
            <a:noAutofit/>
          </a:bodyPr>
          <a:lstStyle/>
          <a:p>
            <a:pPr algn="ctr"/>
            <a:r>
              <a:rPr lang="en-US" sz="4000" dirty="0">
                <a:solidFill>
                  <a:srgbClr val="00378E"/>
                </a:solidFill>
              </a:rPr>
              <a:t>But further policy action is </a:t>
            </a:r>
            <a:r>
              <a:rPr lang="en-US" sz="4000" dirty="0" smtClean="0">
                <a:solidFill>
                  <a:srgbClr val="00378E"/>
                </a:solidFill>
              </a:rPr>
              <a:t>required</a:t>
            </a:r>
            <a:endParaRPr lang="en-GB" sz="4000" dirty="0">
              <a:solidFill>
                <a:srgbClr val="00378E"/>
              </a:solidFill>
            </a:endParaRPr>
          </a:p>
        </p:txBody>
      </p:sp>
      <p:sp>
        <p:nvSpPr>
          <p:cNvPr id="3" name="Content Placeholder 2"/>
          <p:cNvSpPr>
            <a:spLocks noGrp="1"/>
          </p:cNvSpPr>
          <p:nvPr>
            <p:ph idx="1"/>
          </p:nvPr>
        </p:nvSpPr>
        <p:spPr>
          <a:xfrm>
            <a:off x="1668161" y="1273775"/>
            <a:ext cx="10060377" cy="5114318"/>
          </a:xfrm>
        </p:spPr>
        <p:txBody>
          <a:bodyPr>
            <a:normAutofit/>
          </a:bodyPr>
          <a:lstStyle/>
          <a:p>
            <a:pPr marL="0" indent="0">
              <a:lnSpc>
                <a:spcPct val="100000"/>
              </a:lnSpc>
              <a:spcBef>
                <a:spcPts val="0"/>
              </a:spcBef>
              <a:spcAft>
                <a:spcPts val="2400"/>
              </a:spcAft>
              <a:buNone/>
            </a:pPr>
            <a:r>
              <a:rPr lang="en-US" sz="3200" dirty="0"/>
              <a:t>Strengthening long-term care and care leave provision. </a:t>
            </a:r>
            <a:endParaRPr lang="en-GB" sz="3200" dirty="0"/>
          </a:p>
          <a:p>
            <a:pPr marL="0" indent="0">
              <a:lnSpc>
                <a:spcPct val="100000"/>
              </a:lnSpc>
              <a:spcBef>
                <a:spcPts val="0"/>
              </a:spcBef>
              <a:spcAft>
                <a:spcPts val="2400"/>
              </a:spcAft>
              <a:buNone/>
            </a:pPr>
            <a:r>
              <a:rPr lang="en-US" sz="3200" dirty="0"/>
              <a:t>Ensuring access to non-standard forms of employment do not weaken employment rights. </a:t>
            </a:r>
          </a:p>
          <a:p>
            <a:pPr marL="0" indent="0">
              <a:lnSpc>
                <a:spcPct val="100000"/>
              </a:lnSpc>
              <a:spcBef>
                <a:spcPts val="0"/>
              </a:spcBef>
              <a:spcAft>
                <a:spcPts val="2400"/>
              </a:spcAft>
              <a:buNone/>
            </a:pPr>
            <a:r>
              <a:rPr lang="en-GB" sz="3200" dirty="0"/>
              <a:t>Promoting entrepreneurship for women.</a:t>
            </a:r>
          </a:p>
          <a:p>
            <a:pPr marL="0" indent="0">
              <a:lnSpc>
                <a:spcPct val="100000"/>
              </a:lnSpc>
              <a:spcBef>
                <a:spcPts val="0"/>
              </a:spcBef>
              <a:spcAft>
                <a:spcPts val="2400"/>
              </a:spcAft>
              <a:buNone/>
            </a:pPr>
            <a:r>
              <a:rPr lang="en-US" sz="3200" dirty="0"/>
              <a:t>Tackling gender segregation by occupation.</a:t>
            </a:r>
          </a:p>
          <a:p>
            <a:pPr marL="0" indent="0">
              <a:lnSpc>
                <a:spcPct val="100000"/>
              </a:lnSpc>
              <a:spcBef>
                <a:spcPts val="0"/>
              </a:spcBef>
              <a:spcAft>
                <a:spcPts val="2400"/>
              </a:spcAft>
              <a:buNone/>
            </a:pPr>
            <a:r>
              <a:rPr lang="en-US" sz="3200" dirty="0"/>
              <a:t>Improving the evidence base on gender gaps in the </a:t>
            </a:r>
            <a:r>
              <a:rPr lang="en-US" sz="3200" dirty="0" err="1"/>
              <a:t>labour</a:t>
            </a:r>
            <a:r>
              <a:rPr lang="en-US" sz="3200" dirty="0"/>
              <a:t> market</a:t>
            </a:r>
          </a:p>
        </p:txBody>
      </p:sp>
      <p:pic>
        <p:nvPicPr>
          <p:cNvPr id="8" name="Picture 7" descr="Screen Clipping"/>
          <p:cNvPicPr>
            <a:picLocks noChangeAspect="1"/>
          </p:cNvPicPr>
          <p:nvPr/>
        </p:nvPicPr>
        <p:blipFill>
          <a:blip r:embed="rId3">
            <a:extLst>
              <a:ext uri="{BEBA8EAE-BF5A-486C-A8C5-ECC9F3942E4B}">
                <a14:imgProps xmlns:a14="http://schemas.microsoft.com/office/drawing/2010/main">
                  <a14:imgLayer r:embed="rId4">
                    <a14:imgEffect>
                      <a14:backgroundRemoval t="8537" b="100000" l="7463" r="94030"/>
                    </a14:imgEffect>
                  </a14:imgLayer>
                </a14:imgProps>
              </a:ext>
              <a:ext uri="{28A0092B-C50C-407E-A947-70E740481C1C}">
                <a14:useLocalDpi xmlns:a14="http://schemas.microsoft.com/office/drawing/2010/main" val="0"/>
              </a:ext>
            </a:extLst>
          </a:blip>
          <a:stretch>
            <a:fillRect/>
          </a:stretch>
        </p:blipFill>
        <p:spPr>
          <a:xfrm>
            <a:off x="525830" y="5130228"/>
            <a:ext cx="714008" cy="873861"/>
          </a:xfrm>
          <a:prstGeom prst="rect">
            <a:avLst/>
          </a:prstGeom>
        </p:spPr>
      </p:pic>
      <p:pic>
        <p:nvPicPr>
          <p:cNvPr id="9" name="Picture 8" descr="Screen Clipping"/>
          <p:cNvPicPr>
            <a:picLocks noChangeAspect="1"/>
          </p:cNvPicPr>
          <p:nvPr/>
        </p:nvPicPr>
        <p:blipFill>
          <a:blip r:embed="rId5">
            <a:extLst>
              <a:ext uri="{BEBA8EAE-BF5A-486C-A8C5-ECC9F3942E4B}">
                <a14:imgProps xmlns:a14="http://schemas.microsoft.com/office/drawing/2010/main">
                  <a14:imgLayer r:embed="rId6">
                    <a14:imgEffect>
                      <a14:backgroundRemoval t="0" b="99408" l="9091" r="91608"/>
                    </a14:imgEffect>
                  </a14:imgLayer>
                </a14:imgProps>
              </a:ext>
              <a:ext uri="{28A0092B-C50C-407E-A947-70E740481C1C}">
                <a14:useLocalDpi xmlns:a14="http://schemas.microsoft.com/office/drawing/2010/main" val="0"/>
              </a:ext>
            </a:extLst>
          </a:blip>
          <a:stretch>
            <a:fillRect/>
          </a:stretch>
        </p:blipFill>
        <p:spPr>
          <a:xfrm>
            <a:off x="549935" y="4133859"/>
            <a:ext cx="732770" cy="866002"/>
          </a:xfrm>
          <a:prstGeom prst="rect">
            <a:avLst/>
          </a:prstGeom>
        </p:spPr>
      </p:pic>
      <p:pic>
        <p:nvPicPr>
          <p:cNvPr id="10" name="Picture 9"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5481" y="3042347"/>
            <a:ext cx="848519" cy="965986"/>
          </a:xfrm>
          <a:prstGeom prst="rect">
            <a:avLst/>
          </a:prstGeom>
        </p:spPr>
      </p:pic>
      <p:pic>
        <p:nvPicPr>
          <p:cNvPr id="12" name="Picture 11"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935" y="1171768"/>
            <a:ext cx="975588" cy="748684"/>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1166" y="1911133"/>
            <a:ext cx="1235676" cy="1235676"/>
          </a:xfrm>
          <a:prstGeom prst="rect">
            <a:avLst/>
          </a:prstGeom>
        </p:spPr>
      </p:pic>
    </p:spTree>
    <p:extLst>
      <p:ext uri="{BB962C8B-B14F-4D97-AF65-F5344CB8AC3E}">
        <p14:creationId xmlns:p14="http://schemas.microsoft.com/office/powerpoint/2010/main" val="1196840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2917" y="603054"/>
            <a:ext cx="2836598" cy="1325563"/>
          </a:xfrm>
        </p:spPr>
        <p:txBody>
          <a:bodyPr/>
          <a:lstStyle/>
          <a:p>
            <a:pPr algn="ctr"/>
            <a:r>
              <a:rPr lang="en-GB" dirty="0" smtClean="0"/>
              <a:t>Thank you </a:t>
            </a: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36046" y="5052251"/>
            <a:ext cx="2424430" cy="1287463"/>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9431744" y="5052251"/>
            <a:ext cx="2496084" cy="717390"/>
          </a:xfrm>
          <a:prstGeom prst="rect">
            <a:avLst/>
          </a:prstGeom>
          <a:noFill/>
          <a:ln>
            <a:noFill/>
          </a:ln>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536046" y="618519"/>
            <a:ext cx="1774185" cy="1534361"/>
          </a:xfrm>
          <a:prstGeom prst="rect">
            <a:avLst/>
          </a:prstGeom>
        </p:spPr>
      </p:pic>
      <p:pic>
        <p:nvPicPr>
          <p:cNvPr id="3" name="Picture 2"/>
          <p:cNvPicPr>
            <a:picLocks noChangeAspect="1"/>
          </p:cNvPicPr>
          <p:nvPr/>
        </p:nvPicPr>
        <p:blipFill>
          <a:blip r:embed="rId6"/>
          <a:stretch>
            <a:fillRect/>
          </a:stretch>
        </p:blipFill>
        <p:spPr>
          <a:xfrm>
            <a:off x="3113901" y="221665"/>
            <a:ext cx="2734421" cy="3862429"/>
          </a:xfrm>
          <a:prstGeom prst="rect">
            <a:avLst/>
          </a:prstGeom>
        </p:spPr>
      </p:pic>
      <p:pic>
        <p:nvPicPr>
          <p:cNvPr id="7" name="Picture 6"/>
          <p:cNvPicPr>
            <a:picLocks noChangeAspect="1"/>
          </p:cNvPicPr>
          <p:nvPr/>
        </p:nvPicPr>
        <p:blipFill>
          <a:blip r:embed="rId7"/>
          <a:stretch>
            <a:fillRect/>
          </a:stretch>
        </p:blipFill>
        <p:spPr>
          <a:xfrm>
            <a:off x="5848322" y="2653161"/>
            <a:ext cx="2776694" cy="3686553"/>
          </a:xfrm>
          <a:prstGeom prst="rect">
            <a:avLst/>
          </a:prstGeom>
          <a:ln w="6350">
            <a:solidFill>
              <a:schemeClr val="bg2">
                <a:lumMod val="10000"/>
              </a:schemeClr>
            </a:solidFill>
          </a:ln>
        </p:spPr>
      </p:pic>
    </p:spTree>
    <p:extLst>
      <p:ext uri="{BB962C8B-B14F-4D97-AF65-F5344CB8AC3E}">
        <p14:creationId xmlns:p14="http://schemas.microsoft.com/office/powerpoint/2010/main" val="1310448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669" y="99311"/>
            <a:ext cx="10515600" cy="1325563"/>
          </a:xfrm>
        </p:spPr>
        <p:txBody>
          <a:bodyPr>
            <a:normAutofit fontScale="90000"/>
          </a:bodyPr>
          <a:lstStyle/>
          <a:p>
            <a:pPr algn="ctr"/>
            <a:r>
              <a:rPr lang="en-US" sz="4000" dirty="0">
                <a:solidFill>
                  <a:srgbClr val="00378E"/>
                </a:solidFill>
              </a:rPr>
              <a:t>Further progress made towards meeting the G20 25x25 gender target but not all countries are on track</a:t>
            </a:r>
            <a:endParaRPr lang="en-GB" sz="4000" dirty="0">
              <a:solidFill>
                <a:srgbClr val="00378E"/>
              </a:solidFill>
            </a:endParaRPr>
          </a:p>
        </p:txBody>
      </p:sp>
      <p:sp>
        <p:nvSpPr>
          <p:cNvPr id="5" name="Rectangle 4"/>
          <p:cNvSpPr/>
          <p:nvPr/>
        </p:nvSpPr>
        <p:spPr>
          <a:xfrm>
            <a:off x="963827" y="6534804"/>
            <a:ext cx="9537426" cy="276999"/>
          </a:xfrm>
          <a:prstGeom prst="rect">
            <a:avLst/>
          </a:prstGeom>
        </p:spPr>
        <p:txBody>
          <a:bodyPr wrap="square">
            <a:spAutoFit/>
          </a:bodyPr>
          <a:lstStyle/>
          <a:p>
            <a:pPr algn="just">
              <a:spcAft>
                <a:spcPts val="0"/>
              </a:spcAft>
            </a:pPr>
            <a:r>
              <a:rPr lang="en-GB" sz="1200" kern="100" dirty="0" smtClean="0">
                <a:effectLst/>
                <a:latin typeface="Calibri Light" panose="020F0302020204030204" pitchFamily="34" charset="0"/>
                <a:ea typeface="SimSun" panose="02010600030101010101" pitchFamily="2" charset="-122"/>
                <a:cs typeface="Times New Roman" panose="02020603050405020304" pitchFamily="18" charset="0"/>
              </a:rPr>
              <a:t>Source: </a:t>
            </a:r>
            <a:r>
              <a:rPr lang="en-US" sz="1200" kern="100" dirty="0">
                <a:latin typeface="Calibri Light" panose="020F0302020204030204" pitchFamily="34" charset="0"/>
                <a:ea typeface="SimSun" panose="02010600030101010101" pitchFamily="2" charset="-122"/>
                <a:cs typeface="Times New Roman" panose="02020603050405020304" pitchFamily="18" charset="0"/>
              </a:rPr>
              <a:t>OECD calculations based on national </a:t>
            </a:r>
            <a:r>
              <a:rPr lang="en-US" sz="1200" kern="100" dirty="0" err="1">
                <a:latin typeface="Calibri Light" panose="020F0302020204030204" pitchFamily="34" charset="0"/>
                <a:ea typeface="SimSun" panose="02010600030101010101" pitchFamily="2" charset="-122"/>
                <a:cs typeface="Times New Roman" panose="02020603050405020304" pitchFamily="18" charset="0"/>
              </a:rPr>
              <a:t>labour</a:t>
            </a:r>
            <a:r>
              <a:rPr lang="en-US" sz="1200" kern="100" dirty="0">
                <a:latin typeface="Calibri Light" panose="020F0302020204030204" pitchFamily="34" charset="0"/>
                <a:ea typeface="SimSun" panose="02010600030101010101" pitchFamily="2" charset="-122"/>
                <a:cs typeface="Times New Roman" panose="02020603050405020304" pitchFamily="18" charset="0"/>
              </a:rPr>
              <a:t> force surveys and, for China, census data.</a:t>
            </a:r>
            <a:endParaRPr lang="en-GB"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2092336" y="1404425"/>
            <a:ext cx="8495414" cy="371013"/>
          </a:xfrm>
          <a:prstGeom prst="rect">
            <a:avLst/>
          </a:prstGeom>
        </p:spPr>
        <p:txBody>
          <a:bodyPr wrap="square">
            <a:spAutoFit/>
          </a:bodyPr>
          <a:lstStyle/>
          <a:p>
            <a:r>
              <a:rPr lang="en-US" b="1" kern="100" dirty="0">
                <a:latin typeface="Calibri Light" panose="020F0302020204030204" pitchFamily="34" charset="0"/>
                <a:ea typeface="SimSun" panose="02010600030101010101" pitchFamily="2" charset="-122"/>
                <a:cs typeface="Times New Roman" panose="02020603050405020304" pitchFamily="18" charset="0"/>
              </a:rPr>
              <a:t>Actual versus expected decline in the gender gap in participation, </a:t>
            </a:r>
            <a:r>
              <a:rPr lang="en-US" b="1" kern="100" dirty="0" smtClean="0">
                <a:latin typeface="Calibri Light" panose="020F0302020204030204" pitchFamily="34" charset="0"/>
                <a:ea typeface="SimSun" panose="02010600030101010101" pitchFamily="2" charset="-122"/>
                <a:cs typeface="Times New Roman" panose="02020603050405020304" pitchFamily="18" charset="0"/>
              </a:rPr>
              <a:t>2012-2018</a:t>
            </a:r>
            <a:r>
              <a:rPr lang="en-US" kern="100" dirty="0" smtClean="0">
                <a:latin typeface="Calibri Light" panose="020F0302020204030204" pitchFamily="34" charset="0"/>
                <a:ea typeface="SimSun" panose="02010600030101010101" pitchFamily="2" charset="-122"/>
                <a:cs typeface="Times New Roman" panose="02020603050405020304" pitchFamily="18" charset="0"/>
              </a:rPr>
              <a:t> (% points)</a:t>
            </a:r>
            <a:endParaRPr lang="en-GB" dirty="0"/>
          </a:p>
        </p:txBody>
      </p:sp>
      <p:pic>
        <p:nvPicPr>
          <p:cNvPr id="9" name="Picture 8"/>
          <p:cNvPicPr>
            <a:picLocks noChangeAspect="1"/>
          </p:cNvPicPr>
          <p:nvPr/>
        </p:nvPicPr>
        <p:blipFill>
          <a:blip r:embed="rId3"/>
          <a:stretch>
            <a:fillRect/>
          </a:stretch>
        </p:blipFill>
        <p:spPr>
          <a:xfrm>
            <a:off x="795669" y="1775438"/>
            <a:ext cx="10631761" cy="4685801"/>
          </a:xfrm>
          <a:prstGeom prst="rect">
            <a:avLst/>
          </a:prstGeom>
        </p:spPr>
      </p:pic>
    </p:spTree>
    <p:extLst>
      <p:ext uri="{BB962C8B-B14F-4D97-AF65-F5344CB8AC3E}">
        <p14:creationId xmlns:p14="http://schemas.microsoft.com/office/powerpoint/2010/main" val="31843015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9308" y="66914"/>
            <a:ext cx="9757427" cy="1086610"/>
          </a:xfrm>
        </p:spPr>
        <p:txBody>
          <a:bodyPr vert="horz" lIns="91440" tIns="45720" rIns="91440" bIns="45720" rtlCol="0" anchor="ctr">
            <a:noAutofit/>
          </a:bodyPr>
          <a:lstStyle/>
          <a:p>
            <a:pPr algn="ctr"/>
            <a:r>
              <a:rPr lang="en-US" sz="3600" dirty="0" smtClean="0">
                <a:solidFill>
                  <a:srgbClr val="00378E"/>
                </a:solidFill>
              </a:rPr>
              <a:t>Narrowing </a:t>
            </a:r>
            <a:r>
              <a:rPr lang="en-US" sz="3600" dirty="0">
                <a:solidFill>
                  <a:srgbClr val="00378E"/>
                </a:solidFill>
              </a:rPr>
              <a:t>of the gender gap </a:t>
            </a:r>
            <a:r>
              <a:rPr lang="en-US" sz="3600" dirty="0" smtClean="0">
                <a:solidFill>
                  <a:srgbClr val="00378E"/>
                </a:solidFill>
              </a:rPr>
              <a:t>not driven </a:t>
            </a:r>
            <a:r>
              <a:rPr lang="en-US" sz="3600" dirty="0">
                <a:solidFill>
                  <a:srgbClr val="00378E"/>
                </a:solidFill>
              </a:rPr>
              <a:t>by declines in participation </a:t>
            </a:r>
            <a:r>
              <a:rPr lang="en-US" sz="3600" dirty="0" smtClean="0">
                <a:solidFill>
                  <a:srgbClr val="00378E"/>
                </a:solidFill>
              </a:rPr>
              <a:t>of </a:t>
            </a:r>
            <a:r>
              <a:rPr lang="en-US" sz="3600" dirty="0">
                <a:solidFill>
                  <a:srgbClr val="00378E"/>
                </a:solidFill>
              </a:rPr>
              <a:t>men</a:t>
            </a:r>
            <a:endParaRPr lang="en-GB" sz="3600" dirty="0">
              <a:solidFill>
                <a:srgbClr val="00378E"/>
              </a:solidFill>
            </a:endParaRPr>
          </a:p>
        </p:txBody>
      </p:sp>
      <p:sp>
        <p:nvSpPr>
          <p:cNvPr id="5" name="Rectangle 4"/>
          <p:cNvSpPr/>
          <p:nvPr/>
        </p:nvSpPr>
        <p:spPr>
          <a:xfrm>
            <a:off x="526204" y="6571777"/>
            <a:ext cx="4204228" cy="276999"/>
          </a:xfrm>
          <a:prstGeom prst="rect">
            <a:avLst/>
          </a:prstGeom>
        </p:spPr>
        <p:txBody>
          <a:bodyPr wrap="none">
            <a:spAutoFit/>
          </a:bodyPr>
          <a:lstStyle/>
          <a:p>
            <a:pPr algn="just">
              <a:spcAft>
                <a:spcPts val="0"/>
              </a:spcAft>
            </a:pPr>
            <a:r>
              <a:rPr lang="en-GB" sz="1200" kern="100" dirty="0" smtClean="0">
                <a:effectLst/>
                <a:latin typeface="Calibri Light" panose="020F0302020204030204" pitchFamily="34" charset="0"/>
                <a:ea typeface="SimSun" panose="02010600030101010101" pitchFamily="2" charset="-122"/>
                <a:cs typeface="Times New Roman" panose="02020603050405020304" pitchFamily="18" charset="0"/>
              </a:rPr>
              <a:t>Source: </a:t>
            </a:r>
            <a:r>
              <a:rPr lang="en-GB" sz="1200" kern="100" dirty="0">
                <a:latin typeface="Calibri Light" panose="020F0302020204030204" pitchFamily="34" charset="0"/>
                <a:ea typeface="SimSun" panose="02010600030101010101" pitchFamily="2" charset="-122"/>
                <a:cs typeface="Times New Roman" panose="02020603050405020304" pitchFamily="18" charset="0"/>
              </a:rPr>
              <a:t>OECD calculations based on national labour force surveys</a:t>
            </a:r>
            <a:endParaRPr lang="en-GB" sz="12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2832218" y="1164549"/>
            <a:ext cx="6682855" cy="369332"/>
          </a:xfrm>
          <a:prstGeom prst="rect">
            <a:avLst/>
          </a:prstGeom>
        </p:spPr>
        <p:txBody>
          <a:bodyPr wrap="none">
            <a:spAutoFit/>
          </a:bodyPr>
          <a:lstStyle/>
          <a:p>
            <a:r>
              <a:rPr lang="en-US" b="1" kern="100" dirty="0">
                <a:latin typeface="Calibri Light" panose="020F0302020204030204" pitchFamily="34" charset="0"/>
                <a:ea typeface="SimSun" panose="02010600030101010101" pitchFamily="2" charset="-122"/>
                <a:cs typeface="Times New Roman" panose="02020603050405020304" pitchFamily="18" charset="0"/>
              </a:rPr>
              <a:t>Change in participation rates by gender and age, </a:t>
            </a:r>
            <a:r>
              <a:rPr lang="en-US" b="1" kern="100" dirty="0" smtClean="0">
                <a:latin typeface="Calibri Light" panose="020F0302020204030204" pitchFamily="34" charset="0"/>
                <a:ea typeface="SimSun" panose="02010600030101010101" pitchFamily="2" charset="-122"/>
                <a:cs typeface="Times New Roman" panose="02020603050405020304" pitchFamily="18" charset="0"/>
              </a:rPr>
              <a:t>2012-2018 </a:t>
            </a:r>
            <a:r>
              <a:rPr lang="en-US" kern="100" dirty="0" smtClean="0">
                <a:latin typeface="Calibri Light" panose="020F0302020204030204" pitchFamily="34" charset="0"/>
                <a:ea typeface="SimSun" panose="02010600030101010101" pitchFamily="2" charset="-122"/>
                <a:cs typeface="Times New Roman" panose="02020603050405020304" pitchFamily="18" charset="0"/>
              </a:rPr>
              <a:t>(% points)</a:t>
            </a:r>
            <a:r>
              <a:rPr lang="en-GB" b="1" kern="100" dirty="0" smtClean="0">
                <a:effectLst/>
                <a:latin typeface="Calibri Light" panose="020F0302020204030204" pitchFamily="34" charset="0"/>
                <a:ea typeface="SimSun" panose="02010600030101010101" pitchFamily="2" charset="-122"/>
                <a:cs typeface="Times New Roman" panose="02020603050405020304" pitchFamily="18" charset="0"/>
              </a:rPr>
              <a:t> </a:t>
            </a:r>
            <a:endParaRPr lang="en-GB" dirty="0"/>
          </a:p>
        </p:txBody>
      </p:sp>
      <p:pic>
        <p:nvPicPr>
          <p:cNvPr id="10" name="Picture 9"/>
          <p:cNvPicPr>
            <a:picLocks noChangeAspect="1"/>
          </p:cNvPicPr>
          <p:nvPr/>
        </p:nvPicPr>
        <p:blipFill>
          <a:blip r:embed="rId3"/>
          <a:stretch>
            <a:fillRect/>
          </a:stretch>
        </p:blipFill>
        <p:spPr>
          <a:xfrm>
            <a:off x="385098" y="1651790"/>
            <a:ext cx="11577097" cy="4940578"/>
          </a:xfrm>
          <a:prstGeom prst="rect">
            <a:avLst/>
          </a:prstGeom>
        </p:spPr>
      </p:pic>
    </p:spTree>
    <p:extLst>
      <p:ext uri="{BB962C8B-B14F-4D97-AF65-F5344CB8AC3E}">
        <p14:creationId xmlns:p14="http://schemas.microsoft.com/office/powerpoint/2010/main" val="3263072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95" y="18477"/>
            <a:ext cx="10708897" cy="776471"/>
          </a:xfrm>
        </p:spPr>
        <p:txBody>
          <a:bodyPr vert="horz" lIns="91440" tIns="45720" rIns="91440" bIns="45720" rtlCol="0" anchor="ctr">
            <a:noAutofit/>
          </a:bodyPr>
          <a:lstStyle/>
          <a:p>
            <a:pPr algn="ctr"/>
            <a:r>
              <a:rPr lang="en-US" sz="3600" dirty="0">
                <a:solidFill>
                  <a:srgbClr val="00378E"/>
                </a:solidFill>
              </a:rPr>
              <a:t>A more mixed picture </a:t>
            </a:r>
            <a:r>
              <a:rPr lang="en-US" sz="3600" dirty="0" smtClean="0">
                <a:solidFill>
                  <a:srgbClr val="00378E"/>
                </a:solidFill>
              </a:rPr>
              <a:t>for other </a:t>
            </a:r>
            <a:r>
              <a:rPr lang="en-US" sz="3600" dirty="0" err="1">
                <a:solidFill>
                  <a:srgbClr val="00378E"/>
                </a:solidFill>
              </a:rPr>
              <a:t>labour</a:t>
            </a:r>
            <a:r>
              <a:rPr lang="en-US" sz="3600" dirty="0">
                <a:solidFill>
                  <a:srgbClr val="00378E"/>
                </a:solidFill>
              </a:rPr>
              <a:t> market outcomes</a:t>
            </a:r>
            <a:endParaRPr lang="en-GB" sz="3600" dirty="0">
              <a:solidFill>
                <a:srgbClr val="00378E"/>
              </a:solidFill>
            </a:endParaRPr>
          </a:p>
        </p:txBody>
      </p:sp>
      <p:sp>
        <p:nvSpPr>
          <p:cNvPr id="5" name="Rectangle 4"/>
          <p:cNvSpPr/>
          <p:nvPr/>
        </p:nvSpPr>
        <p:spPr>
          <a:xfrm>
            <a:off x="526204" y="6571777"/>
            <a:ext cx="4204228" cy="276999"/>
          </a:xfrm>
          <a:prstGeom prst="rect">
            <a:avLst/>
          </a:prstGeom>
        </p:spPr>
        <p:txBody>
          <a:bodyPr wrap="none">
            <a:spAutoFit/>
          </a:bodyPr>
          <a:lstStyle/>
          <a:p>
            <a:pPr algn="just">
              <a:spcAft>
                <a:spcPts val="0"/>
              </a:spcAft>
            </a:pPr>
            <a:r>
              <a:rPr lang="en-GB" sz="1200" kern="100" dirty="0" smtClean="0">
                <a:effectLst/>
                <a:latin typeface="Calibri Light" panose="020F0302020204030204" pitchFamily="34" charset="0"/>
                <a:ea typeface="SimSun" panose="02010600030101010101" pitchFamily="2" charset="-122"/>
                <a:cs typeface="Times New Roman" panose="02020603050405020304" pitchFamily="18" charset="0"/>
              </a:rPr>
              <a:t>Source: </a:t>
            </a:r>
            <a:r>
              <a:rPr lang="en-GB" sz="1200" kern="100" dirty="0">
                <a:latin typeface="Calibri Light" panose="020F0302020204030204" pitchFamily="34" charset="0"/>
                <a:ea typeface="SimSun" panose="02010600030101010101" pitchFamily="2" charset="-122"/>
                <a:cs typeface="Times New Roman" panose="02020603050405020304" pitchFamily="18" charset="0"/>
              </a:rPr>
              <a:t>OECD calculations based on national labour force surveys</a:t>
            </a:r>
            <a:endParaRPr lang="en-GB" sz="1200" kern="100" dirty="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6" name="Rectangle 5"/>
          <p:cNvSpPr/>
          <p:nvPr/>
        </p:nvSpPr>
        <p:spPr>
          <a:xfrm>
            <a:off x="876100" y="768978"/>
            <a:ext cx="4859600" cy="584775"/>
          </a:xfrm>
          <a:prstGeom prst="rect">
            <a:avLst/>
          </a:prstGeom>
        </p:spPr>
        <p:txBody>
          <a:bodyPr wrap="none">
            <a:spAutoFit/>
          </a:bodyPr>
          <a:lstStyle/>
          <a:p>
            <a:pPr algn="ctr"/>
            <a:r>
              <a:rPr lang="en-US" sz="1600" b="1" kern="100" dirty="0">
                <a:latin typeface="Calibri Light" panose="020F0302020204030204" pitchFamily="34" charset="0"/>
                <a:ea typeface="SimSun" panose="02010600030101010101" pitchFamily="2" charset="-122"/>
                <a:cs typeface="Times New Roman" panose="02020603050405020304" pitchFamily="18" charset="0"/>
              </a:rPr>
              <a:t>The gender pay gap remains substantial, 2006 and </a:t>
            </a:r>
            <a: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t>2017</a:t>
            </a:r>
            <a:b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b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 gap in full-time median earnings between women</a:t>
            </a:r>
            <a:endParaRPr lang="en-GB" sz="1600" dirty="0"/>
          </a:p>
        </p:txBody>
      </p:sp>
      <p:pic>
        <p:nvPicPr>
          <p:cNvPr id="7" name="Picture 6"/>
          <p:cNvPicPr>
            <a:picLocks noChangeAspect="1"/>
          </p:cNvPicPr>
          <p:nvPr/>
        </p:nvPicPr>
        <p:blipFill>
          <a:blip r:embed="rId3"/>
          <a:stretch>
            <a:fillRect/>
          </a:stretch>
        </p:blipFill>
        <p:spPr>
          <a:xfrm>
            <a:off x="746062" y="1268801"/>
            <a:ext cx="5073023" cy="2461170"/>
          </a:xfrm>
          <a:prstGeom prst="rect">
            <a:avLst/>
          </a:prstGeom>
        </p:spPr>
      </p:pic>
      <p:pic>
        <p:nvPicPr>
          <p:cNvPr id="9" name="Picture 8"/>
          <p:cNvPicPr>
            <a:picLocks noChangeAspect="1"/>
          </p:cNvPicPr>
          <p:nvPr/>
        </p:nvPicPr>
        <p:blipFill>
          <a:blip r:embed="rId4"/>
          <a:stretch>
            <a:fillRect/>
          </a:stretch>
        </p:blipFill>
        <p:spPr>
          <a:xfrm>
            <a:off x="6321925" y="1286204"/>
            <a:ext cx="5153090" cy="2500478"/>
          </a:xfrm>
          <a:prstGeom prst="rect">
            <a:avLst/>
          </a:prstGeom>
        </p:spPr>
      </p:pic>
      <p:pic>
        <p:nvPicPr>
          <p:cNvPr id="11" name="Picture 10"/>
          <p:cNvPicPr>
            <a:picLocks noChangeAspect="1"/>
          </p:cNvPicPr>
          <p:nvPr/>
        </p:nvPicPr>
        <p:blipFill>
          <a:blip r:embed="rId5"/>
          <a:stretch>
            <a:fillRect/>
          </a:stretch>
        </p:blipFill>
        <p:spPr>
          <a:xfrm>
            <a:off x="746062" y="4173561"/>
            <a:ext cx="5056956" cy="2437340"/>
          </a:xfrm>
          <a:prstGeom prst="rect">
            <a:avLst/>
          </a:prstGeom>
        </p:spPr>
      </p:pic>
      <p:pic>
        <p:nvPicPr>
          <p:cNvPr id="12" name="Picture 11"/>
          <p:cNvPicPr>
            <a:picLocks noChangeAspect="1"/>
          </p:cNvPicPr>
          <p:nvPr/>
        </p:nvPicPr>
        <p:blipFill>
          <a:blip r:embed="rId6"/>
          <a:stretch>
            <a:fillRect/>
          </a:stretch>
        </p:blipFill>
        <p:spPr>
          <a:xfrm>
            <a:off x="6321925" y="4195023"/>
            <a:ext cx="4860264" cy="2357950"/>
          </a:xfrm>
          <a:prstGeom prst="rect">
            <a:avLst/>
          </a:prstGeom>
        </p:spPr>
      </p:pic>
      <p:sp>
        <p:nvSpPr>
          <p:cNvPr id="13" name="Rectangle 12"/>
          <p:cNvSpPr/>
          <p:nvPr/>
        </p:nvSpPr>
        <p:spPr>
          <a:xfrm>
            <a:off x="5973182" y="3693163"/>
            <a:ext cx="5850576" cy="584775"/>
          </a:xfrm>
          <a:prstGeom prst="rect">
            <a:avLst/>
          </a:prstGeom>
        </p:spPr>
        <p:txBody>
          <a:bodyPr wrap="none">
            <a:spAutoFit/>
          </a:bodyPr>
          <a:lstStyle/>
          <a:p>
            <a:pPr algn="ctr"/>
            <a:r>
              <a:rPr lang="en-US" sz="1600" b="1" kern="100" dirty="0">
                <a:latin typeface="Calibri Light" panose="020F0302020204030204" pitchFamily="34" charset="0"/>
                <a:ea typeface="SimSun" panose="02010600030101010101" pitchFamily="2" charset="-122"/>
                <a:cs typeface="Times New Roman" panose="02020603050405020304" pitchFamily="18" charset="0"/>
              </a:rPr>
              <a:t>Small improvement in gender gap in </a:t>
            </a:r>
            <a: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t>self-employment, 2012 and 2018</a:t>
            </a:r>
            <a:b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br>
            <a:r>
              <a:rPr lang="en-US" sz="1600" kern="100" dirty="0">
                <a:latin typeface="Calibri Light" panose="020F0302020204030204" pitchFamily="34" charset="0"/>
                <a:ea typeface="SimSun" panose="02010600030101010101" pitchFamily="2" charset="-122"/>
                <a:cs typeface="Times New Roman" panose="02020603050405020304" pitchFamily="18" charset="0"/>
              </a:rPr>
              <a:t>% point gender </a:t>
            </a: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gap </a:t>
            </a:r>
            <a:r>
              <a:rPr lang="en-US" sz="1600" kern="100" dirty="0">
                <a:latin typeface="Calibri Light" panose="020F0302020204030204" pitchFamily="34" charset="0"/>
                <a:ea typeface="SimSun" panose="02010600030101010101" pitchFamily="2" charset="-122"/>
                <a:cs typeface="Times New Roman" panose="02020603050405020304" pitchFamily="18" charset="0"/>
              </a:rPr>
              <a:t>in </a:t>
            </a: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self-employment share of </a:t>
            </a:r>
            <a:r>
              <a:rPr lang="en-US" sz="1600" kern="100" dirty="0">
                <a:latin typeface="Calibri Light" panose="020F0302020204030204" pitchFamily="34" charset="0"/>
                <a:ea typeface="SimSun" panose="02010600030101010101" pitchFamily="2" charset="-122"/>
                <a:cs typeface="Times New Roman" panose="02020603050405020304" pitchFamily="18" charset="0"/>
              </a:rPr>
              <a:t>total </a:t>
            </a: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employment</a:t>
            </a:r>
            <a:r>
              <a:rPr lang="en-GB" sz="1600" b="1" kern="100" dirty="0" smtClean="0">
                <a:effectLst/>
                <a:latin typeface="Calibri Light" panose="020F0302020204030204" pitchFamily="34" charset="0"/>
                <a:ea typeface="SimSun" panose="02010600030101010101" pitchFamily="2" charset="-122"/>
                <a:cs typeface="Times New Roman" panose="02020603050405020304" pitchFamily="18" charset="0"/>
              </a:rPr>
              <a:t> </a:t>
            </a:r>
            <a:endParaRPr lang="en-GB" sz="1600" dirty="0"/>
          </a:p>
        </p:txBody>
      </p:sp>
      <p:sp>
        <p:nvSpPr>
          <p:cNvPr id="14" name="Rectangle 13"/>
          <p:cNvSpPr/>
          <p:nvPr/>
        </p:nvSpPr>
        <p:spPr>
          <a:xfrm>
            <a:off x="746062" y="3701030"/>
            <a:ext cx="5056956" cy="584775"/>
          </a:xfrm>
          <a:prstGeom prst="rect">
            <a:avLst/>
          </a:prstGeom>
        </p:spPr>
        <p:txBody>
          <a:bodyPr wrap="square">
            <a:spAutoFit/>
          </a:bodyPr>
          <a:lstStyle/>
          <a:p>
            <a:pPr algn="ctr"/>
            <a: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t>Minority of managers are women, 2012 and 2018</a:t>
            </a:r>
            <a:b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br>
            <a:r>
              <a:rPr lang="en-GB" sz="1600" kern="100" dirty="0" smtClean="0">
                <a:latin typeface="Calibri Light" panose="020F0302020204030204" pitchFamily="34" charset="0"/>
                <a:ea typeface="SimSun" panose="02010600030101010101" pitchFamily="2" charset="-122"/>
                <a:cs typeface="Times New Roman" panose="02020603050405020304" pitchFamily="18" charset="0"/>
              </a:rPr>
              <a:t>% share of all managerial positions held by women</a:t>
            </a:r>
            <a:endParaRPr lang="en-GB" sz="1600" dirty="0"/>
          </a:p>
        </p:txBody>
      </p:sp>
      <p:sp>
        <p:nvSpPr>
          <p:cNvPr id="15" name="Rectangle 14"/>
          <p:cNvSpPr/>
          <p:nvPr/>
        </p:nvSpPr>
        <p:spPr>
          <a:xfrm>
            <a:off x="6084443" y="701429"/>
            <a:ext cx="5891100" cy="584775"/>
          </a:xfrm>
          <a:prstGeom prst="rect">
            <a:avLst/>
          </a:prstGeom>
        </p:spPr>
        <p:txBody>
          <a:bodyPr wrap="none">
            <a:spAutoFit/>
          </a:bodyPr>
          <a:lstStyle/>
          <a:p>
            <a:pPr algn="ctr"/>
            <a:r>
              <a:rPr lang="en-US" sz="1600" b="1" kern="100" dirty="0">
                <a:latin typeface="Calibri Light" panose="020F0302020204030204" pitchFamily="34" charset="0"/>
                <a:ea typeface="SimSun" panose="02010600030101010101" pitchFamily="2" charset="-122"/>
                <a:cs typeface="Times New Roman" panose="02020603050405020304" pitchFamily="18" charset="0"/>
              </a:rPr>
              <a:t>The gender gap in part-time work remains large, 2017</a:t>
            </a:r>
            <a: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t/>
            </a:r>
            <a:br>
              <a:rPr lang="en-US" sz="1600" b="1" kern="100" dirty="0" smtClean="0">
                <a:latin typeface="Calibri Light" panose="020F0302020204030204" pitchFamily="34" charset="0"/>
                <a:ea typeface="SimSun" panose="02010600030101010101" pitchFamily="2" charset="-122"/>
                <a:cs typeface="Times New Roman" panose="02020603050405020304" pitchFamily="18" charset="0"/>
              </a:rPr>
            </a:b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 </a:t>
            </a:r>
            <a:r>
              <a:rPr lang="en-US" sz="1600" kern="100" dirty="0">
                <a:latin typeface="Calibri Light" panose="020F0302020204030204" pitchFamily="34" charset="0"/>
                <a:ea typeface="SimSun" panose="02010600030101010101" pitchFamily="2" charset="-122"/>
                <a:cs typeface="Times New Roman" panose="02020603050405020304" pitchFamily="18" charset="0"/>
              </a:rPr>
              <a:t>of all workers </a:t>
            </a: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by gender usually </a:t>
            </a:r>
            <a:r>
              <a:rPr lang="en-US" sz="1600" kern="100" dirty="0">
                <a:latin typeface="Calibri Light" panose="020F0302020204030204" pitchFamily="34" charset="0"/>
                <a:ea typeface="SimSun" panose="02010600030101010101" pitchFamily="2" charset="-122"/>
                <a:cs typeface="Times New Roman" panose="02020603050405020304" pitchFamily="18" charset="0"/>
              </a:rPr>
              <a:t>working less than 35 hour per </a:t>
            </a:r>
            <a:r>
              <a:rPr lang="en-US" sz="1600" kern="100" dirty="0" smtClean="0">
                <a:latin typeface="Calibri Light" panose="020F0302020204030204" pitchFamily="34" charset="0"/>
                <a:ea typeface="SimSun" panose="02010600030101010101" pitchFamily="2" charset="-122"/>
                <a:cs typeface="Times New Roman" panose="02020603050405020304" pitchFamily="18" charset="0"/>
              </a:rPr>
              <a:t>week</a:t>
            </a:r>
            <a:endParaRPr lang="en-GB" sz="1600" dirty="0"/>
          </a:p>
        </p:txBody>
      </p:sp>
    </p:spTree>
    <p:extLst>
      <p:ext uri="{BB962C8B-B14F-4D97-AF65-F5344CB8AC3E}">
        <p14:creationId xmlns:p14="http://schemas.microsoft.com/office/powerpoint/2010/main" val="387185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21"/>
          <p:cNvSpPr txBox="1">
            <a:spLocks/>
          </p:cNvSpPr>
          <p:nvPr/>
        </p:nvSpPr>
        <p:spPr>
          <a:xfrm>
            <a:off x="738643" y="399642"/>
            <a:ext cx="11232739" cy="1446821"/>
          </a:xfrm>
          <a:prstGeom prst="rect">
            <a:avLst/>
          </a:prstGeom>
        </p:spPr>
        <p:txBody>
          <a:bodyPr>
            <a:noAutofit/>
          </a:bodyPr>
          <a:lstStyle>
            <a:lvl1pPr algn="l" defTabSz="914400" rtl="0" eaLnBrk="1" latinLnBrk="0" hangingPunct="1">
              <a:lnSpc>
                <a:spcPct val="90000"/>
              </a:lnSpc>
              <a:spcBef>
                <a:spcPct val="0"/>
              </a:spcBef>
              <a:buNone/>
              <a:defRPr sz="3000" b="1" kern="1200" cap="all">
                <a:solidFill>
                  <a:srgbClr val="18040A"/>
                </a:solidFill>
                <a:latin typeface="Ubuntu"/>
                <a:ea typeface="Ubuntu"/>
                <a:cs typeface="Ubuntu"/>
                <a:sym typeface="Ubuntu"/>
              </a:defRPr>
            </a:lvl1pPr>
          </a:lstStyle>
          <a:p>
            <a:pPr>
              <a:lnSpc>
                <a:spcPct val="100000"/>
              </a:lnSpc>
            </a:pPr>
            <a:r>
              <a:rPr lang="en-US" sz="4000" b="0" cap="none" dirty="0">
                <a:ln w="0"/>
                <a:solidFill>
                  <a:schemeClr val="accent1">
                    <a:lumMod val="75000"/>
                  </a:schemeClr>
                </a:solidFill>
                <a:latin typeface="+mj-lt"/>
              </a:rPr>
              <a:t>National gender equality </a:t>
            </a:r>
            <a:r>
              <a:rPr lang="en-US" sz="4000" b="0" cap="none" dirty="0" smtClean="0">
                <a:ln w="0"/>
                <a:solidFill>
                  <a:schemeClr val="accent1">
                    <a:lumMod val="75000"/>
                  </a:schemeClr>
                </a:solidFill>
                <a:latin typeface="+mj-lt"/>
              </a:rPr>
              <a:t>plans/ </a:t>
            </a:r>
            <a:r>
              <a:rPr lang="en-US" sz="4000" b="0" cap="none" dirty="0" err="1">
                <a:ln w="0"/>
                <a:solidFill>
                  <a:schemeClr val="accent1">
                    <a:lumMod val="75000"/>
                  </a:schemeClr>
                </a:solidFill>
                <a:latin typeface="+mj-lt"/>
              </a:rPr>
              <a:t>programmes</a:t>
            </a:r>
            <a:r>
              <a:rPr lang="en-US" sz="4000" b="0" cap="none" dirty="0">
                <a:ln w="0"/>
                <a:solidFill>
                  <a:schemeClr val="accent1">
                    <a:lumMod val="75000"/>
                  </a:schemeClr>
                </a:solidFill>
                <a:latin typeface="+mj-lt"/>
              </a:rPr>
              <a:t> are more </a:t>
            </a:r>
            <a:r>
              <a:rPr lang="en-US" sz="4000" b="0" cap="none" dirty="0" smtClean="0">
                <a:ln w="0"/>
                <a:solidFill>
                  <a:schemeClr val="accent1">
                    <a:lumMod val="75000"/>
                  </a:schemeClr>
                </a:solidFill>
                <a:latin typeface="+mj-lt"/>
              </a:rPr>
              <a:t>integrated and results-driven</a:t>
            </a:r>
            <a:endParaRPr lang="en-US" sz="4000" b="0" cap="none" dirty="0">
              <a:ln w="0"/>
              <a:solidFill>
                <a:schemeClr val="accent1">
                  <a:lumMod val="75000"/>
                </a:schemeClr>
              </a:solidFill>
              <a:latin typeface="+mj-lt"/>
            </a:endParaRPr>
          </a:p>
        </p:txBody>
      </p:sp>
      <p:sp>
        <p:nvSpPr>
          <p:cNvPr id="5" name="Shape 122"/>
          <p:cNvSpPr txBox="1">
            <a:spLocks/>
          </p:cNvSpPr>
          <p:nvPr/>
        </p:nvSpPr>
        <p:spPr>
          <a:xfrm>
            <a:off x="542700" y="1937903"/>
            <a:ext cx="11232739" cy="46414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8040A"/>
                </a:solidFill>
                <a:latin typeface="Ubuntu"/>
                <a:ea typeface="Ubuntu"/>
                <a:cs typeface="Ubuntu"/>
                <a:sym typeface="Ubuntu"/>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3200" dirty="0" smtClean="0">
                <a:solidFill>
                  <a:schemeClr val="tx2">
                    <a:lumMod val="50000"/>
                  </a:schemeClr>
                </a:solidFill>
                <a:latin typeface="+mn-lt"/>
                <a:ea typeface="+mn-ea"/>
                <a:cs typeface="+mn-cs"/>
              </a:rPr>
              <a:t>Promotion of policy packages combining different and mutually-reinforcing measures – greater emphasis on targets/results </a:t>
            </a:r>
          </a:p>
          <a:p>
            <a:pPr>
              <a:lnSpc>
                <a:spcPct val="100000"/>
              </a:lnSpc>
            </a:pPr>
            <a:r>
              <a:rPr lang="en-GB" sz="3200" dirty="0" smtClean="0">
                <a:solidFill>
                  <a:schemeClr val="tx2">
                    <a:lumMod val="50000"/>
                  </a:schemeClr>
                </a:solidFill>
                <a:latin typeface="+mn-lt"/>
                <a:ea typeface="+mn-ea"/>
                <a:cs typeface="+mn-cs"/>
              </a:rPr>
              <a:t>Stronger emphasis on improving the quality of data; monitoring and assessment of policies; establishment of dedicated, advisory bodies</a:t>
            </a:r>
          </a:p>
          <a:p>
            <a:r>
              <a:rPr lang="en-GB" sz="3200" dirty="0" smtClean="0">
                <a:solidFill>
                  <a:schemeClr val="tx2">
                    <a:lumMod val="50000"/>
                  </a:schemeClr>
                </a:solidFill>
                <a:latin typeface="+mn-lt"/>
                <a:ea typeface="+mn-ea"/>
                <a:cs typeface="+mn-cs"/>
              </a:rPr>
              <a:t>Growing reliance on ‘whole of government’ approaches to advance gender equality at work</a:t>
            </a:r>
            <a:endParaRPr lang="en-GB" sz="3200" dirty="0" smtClean="0"/>
          </a:p>
          <a:p>
            <a:pPr marL="0" indent="0">
              <a:buNone/>
            </a:pPr>
            <a:endParaRPr lang="en-GB" dirty="0" smtClean="0"/>
          </a:p>
          <a:p>
            <a:pPr marL="0" indent="0">
              <a:buNone/>
            </a:pPr>
            <a:endParaRPr lang="en-GB" dirty="0"/>
          </a:p>
        </p:txBody>
      </p:sp>
    </p:spTree>
    <p:extLst>
      <p:ext uri="{BB962C8B-B14F-4D97-AF65-F5344CB8AC3E}">
        <p14:creationId xmlns:p14="http://schemas.microsoft.com/office/powerpoint/2010/main" val="256483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n w="0"/>
                <a:solidFill>
                  <a:schemeClr val="accent1">
                    <a:lumMod val="75000"/>
                  </a:schemeClr>
                </a:solidFill>
                <a:ea typeface="Ubuntu"/>
                <a:cs typeface="Ubuntu"/>
                <a:sym typeface="Ubuntu"/>
              </a:rPr>
              <a:t>Women’s access to and return to the labour market </a:t>
            </a:r>
            <a:endParaRPr lang="en-GB" dirty="0"/>
          </a:p>
        </p:txBody>
      </p:sp>
      <p:sp>
        <p:nvSpPr>
          <p:cNvPr id="3" name="Content Placeholder 2"/>
          <p:cNvSpPr>
            <a:spLocks noGrp="1"/>
          </p:cNvSpPr>
          <p:nvPr>
            <p:ph idx="1"/>
          </p:nvPr>
        </p:nvSpPr>
        <p:spPr>
          <a:xfrm>
            <a:off x="838200" y="1825625"/>
            <a:ext cx="10515600" cy="4627426"/>
          </a:xfrm>
        </p:spPr>
        <p:txBody>
          <a:bodyPr>
            <a:noAutofit/>
          </a:bodyPr>
          <a:lstStyle/>
          <a:p>
            <a:r>
              <a:rPr lang="en-GB" sz="3000" dirty="0" smtClean="0">
                <a:solidFill>
                  <a:schemeClr val="tx2">
                    <a:lumMod val="50000"/>
                  </a:schemeClr>
                </a:solidFill>
                <a:sym typeface="Ubuntu"/>
              </a:rPr>
              <a:t>Support to women through work-life transitions (e. g. women’s return to work after child-birth or long-term unemployment; change in jobs)  </a:t>
            </a:r>
          </a:p>
          <a:p>
            <a:r>
              <a:rPr lang="en-GB" sz="3000" dirty="0" smtClean="0">
                <a:solidFill>
                  <a:schemeClr val="tx2">
                    <a:lumMod val="50000"/>
                  </a:schemeClr>
                </a:solidFill>
                <a:sym typeface="Ubuntu"/>
              </a:rPr>
              <a:t>Removal of legal barriers restricting women’s access to paid employment</a:t>
            </a:r>
          </a:p>
          <a:p>
            <a:r>
              <a:rPr lang="en-GB" sz="3000" dirty="0" smtClean="0">
                <a:solidFill>
                  <a:schemeClr val="tx2">
                    <a:lumMod val="50000"/>
                  </a:schemeClr>
                </a:solidFill>
              </a:rPr>
              <a:t>Development of women’s entrepreneurship</a:t>
            </a:r>
          </a:p>
          <a:p>
            <a:r>
              <a:rPr lang="en-GB" sz="3000" dirty="0" smtClean="0">
                <a:solidFill>
                  <a:schemeClr val="tx2">
                    <a:lumMod val="50000"/>
                  </a:schemeClr>
                </a:solidFill>
                <a:sym typeface="Ubuntu"/>
              </a:rPr>
              <a:t>Targeted interventions for particular groups of women (e.g. the low-skilled; members of ethnic minorities; informal women workers)</a:t>
            </a:r>
            <a:endParaRPr lang="en-GB" sz="3000" dirty="0" smtClean="0">
              <a:solidFill>
                <a:schemeClr val="tx2">
                  <a:lumMod val="50000"/>
                </a:schemeClr>
              </a:solidFill>
            </a:endParaRPr>
          </a:p>
          <a:p>
            <a:r>
              <a:rPr lang="en-GB" sz="3000" dirty="0" smtClean="0"/>
              <a:t>Campaigns to challenge gender stereotypes and social norms</a:t>
            </a:r>
            <a:endParaRPr lang="en-GB" sz="3000" dirty="0"/>
          </a:p>
        </p:txBody>
      </p:sp>
    </p:spTree>
    <p:extLst>
      <p:ext uri="{BB962C8B-B14F-4D97-AF65-F5344CB8AC3E}">
        <p14:creationId xmlns:p14="http://schemas.microsoft.com/office/powerpoint/2010/main" val="536285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n w="0"/>
                <a:solidFill>
                  <a:schemeClr val="accent1">
                    <a:lumMod val="75000"/>
                  </a:schemeClr>
                </a:solidFill>
                <a:ea typeface="Ubuntu"/>
                <a:cs typeface="Ubuntu"/>
              </a:rPr>
              <a:t>Better and </a:t>
            </a:r>
            <a:r>
              <a:rPr lang="en-US" dirty="0" smtClean="0">
                <a:ln w="0"/>
                <a:solidFill>
                  <a:schemeClr val="accent1">
                    <a:lumMod val="75000"/>
                  </a:schemeClr>
                </a:solidFill>
                <a:ea typeface="Ubuntu"/>
                <a:cs typeface="Ubuntu"/>
              </a:rPr>
              <a:t>equal </a:t>
            </a:r>
            <a:r>
              <a:rPr lang="en-US" dirty="0">
                <a:ln w="0"/>
                <a:solidFill>
                  <a:schemeClr val="accent1">
                    <a:lumMod val="75000"/>
                  </a:schemeClr>
                </a:solidFill>
                <a:ea typeface="Ubuntu"/>
                <a:cs typeface="Ubuntu"/>
              </a:rPr>
              <a:t>pay for women </a:t>
            </a:r>
            <a:endParaRPr lang="en-GB" dirty="0"/>
          </a:p>
        </p:txBody>
      </p:sp>
      <p:sp>
        <p:nvSpPr>
          <p:cNvPr id="3" name="Content Placeholder 2"/>
          <p:cNvSpPr>
            <a:spLocks noGrp="1"/>
          </p:cNvSpPr>
          <p:nvPr>
            <p:ph idx="1"/>
          </p:nvPr>
        </p:nvSpPr>
        <p:spPr>
          <a:xfrm>
            <a:off x="838200" y="1593669"/>
            <a:ext cx="10515600" cy="5042262"/>
          </a:xfrm>
        </p:spPr>
        <p:txBody>
          <a:bodyPr>
            <a:normAutofit lnSpcReduction="10000"/>
          </a:bodyPr>
          <a:lstStyle/>
          <a:p>
            <a:pPr>
              <a:lnSpc>
                <a:spcPct val="100000"/>
              </a:lnSpc>
            </a:pPr>
            <a:r>
              <a:rPr lang="en-US" sz="3000" dirty="0">
                <a:solidFill>
                  <a:schemeClr val="tx2">
                    <a:lumMod val="50000"/>
                  </a:schemeClr>
                </a:solidFill>
              </a:rPr>
              <a:t>STEM studies, including from early childhood, and STEM occupational trajectories for young women</a:t>
            </a:r>
          </a:p>
          <a:p>
            <a:pPr>
              <a:lnSpc>
                <a:spcPct val="100000"/>
              </a:lnSpc>
            </a:pPr>
            <a:r>
              <a:rPr lang="en-US" sz="3000" dirty="0">
                <a:solidFill>
                  <a:schemeClr val="tx2">
                    <a:lumMod val="50000"/>
                  </a:schemeClr>
                </a:solidFill>
              </a:rPr>
              <a:t>Targets or quotas to increase women’s representation at the top </a:t>
            </a:r>
          </a:p>
          <a:p>
            <a:pPr>
              <a:lnSpc>
                <a:spcPct val="100000"/>
              </a:lnSpc>
            </a:pPr>
            <a:r>
              <a:rPr lang="en-US" sz="3000" dirty="0">
                <a:solidFill>
                  <a:schemeClr val="tx2">
                    <a:lumMod val="50000"/>
                  </a:schemeClr>
                </a:solidFill>
              </a:rPr>
              <a:t>Targets to reduce women’s and men’s concentration in female- and male-dominated sectors or occupations </a:t>
            </a:r>
          </a:p>
          <a:p>
            <a:pPr>
              <a:lnSpc>
                <a:spcPct val="100000"/>
              </a:lnSpc>
            </a:pPr>
            <a:r>
              <a:rPr lang="en-US" sz="3000" dirty="0" smtClean="0">
                <a:solidFill>
                  <a:schemeClr val="tx2">
                    <a:lumMod val="50000"/>
                  </a:schemeClr>
                </a:solidFill>
              </a:rPr>
              <a:t>Fair assessment of the value </a:t>
            </a:r>
            <a:r>
              <a:rPr lang="en-US" sz="3000" dirty="0">
                <a:solidFill>
                  <a:schemeClr val="tx2">
                    <a:lumMod val="50000"/>
                  </a:schemeClr>
                </a:solidFill>
              </a:rPr>
              <a:t>of “women’s jobs”,  e.g. through pay transparency; gender pay audits; proactive equal pay legislation; minimum wages  </a:t>
            </a:r>
          </a:p>
          <a:p>
            <a:pPr>
              <a:lnSpc>
                <a:spcPct val="100000"/>
              </a:lnSpc>
            </a:pPr>
            <a:r>
              <a:rPr lang="en-US" sz="3000" dirty="0">
                <a:solidFill>
                  <a:schemeClr val="tx2">
                    <a:lumMod val="50000"/>
                  </a:schemeClr>
                </a:solidFill>
              </a:rPr>
              <a:t>In-depth diagnostics of the gender pay gap and future trends in the light of </a:t>
            </a:r>
            <a:r>
              <a:rPr lang="en-US" sz="3000" dirty="0" smtClean="0">
                <a:solidFill>
                  <a:schemeClr val="tx2">
                    <a:lumMod val="50000"/>
                  </a:schemeClr>
                </a:solidFill>
              </a:rPr>
              <a:t>a changing </a:t>
            </a:r>
            <a:r>
              <a:rPr lang="en-US" sz="3000" dirty="0">
                <a:solidFill>
                  <a:schemeClr val="tx2">
                    <a:lumMod val="50000"/>
                  </a:schemeClr>
                </a:solidFill>
              </a:rPr>
              <a:t>world of </a:t>
            </a:r>
            <a:r>
              <a:rPr lang="en-US" sz="3000" dirty="0" smtClean="0">
                <a:solidFill>
                  <a:schemeClr val="tx2">
                    <a:lumMod val="50000"/>
                  </a:schemeClr>
                </a:solidFill>
              </a:rPr>
              <a:t>work</a:t>
            </a:r>
            <a:endParaRPr lang="en-GB" dirty="0"/>
          </a:p>
        </p:txBody>
      </p:sp>
    </p:spTree>
    <p:extLst>
      <p:ext uri="{BB962C8B-B14F-4D97-AF65-F5344CB8AC3E}">
        <p14:creationId xmlns:p14="http://schemas.microsoft.com/office/powerpoint/2010/main" val="2783341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7" y="156119"/>
            <a:ext cx="10515600" cy="1325563"/>
          </a:xfrm>
        </p:spPr>
        <p:txBody>
          <a:bodyPr/>
          <a:lstStyle/>
          <a:p>
            <a:r>
              <a:rPr lang="en-GB" dirty="0" smtClean="0">
                <a:solidFill>
                  <a:srgbClr val="0070C0"/>
                </a:solidFill>
              </a:rPr>
              <a:t>More secure work and working environments for women</a:t>
            </a:r>
            <a:endParaRPr lang="en-GB" dirty="0">
              <a:solidFill>
                <a:srgbClr val="0070C0"/>
              </a:solidFill>
            </a:endParaRPr>
          </a:p>
        </p:txBody>
      </p:sp>
      <p:sp>
        <p:nvSpPr>
          <p:cNvPr id="3" name="Content Placeholder 2"/>
          <p:cNvSpPr>
            <a:spLocks noGrp="1"/>
          </p:cNvSpPr>
          <p:nvPr>
            <p:ph idx="1"/>
          </p:nvPr>
        </p:nvSpPr>
        <p:spPr>
          <a:xfrm>
            <a:off x="666208" y="1590494"/>
            <a:ext cx="10228216" cy="4351338"/>
          </a:xfrm>
        </p:spPr>
        <p:txBody>
          <a:bodyPr>
            <a:noAutofit/>
          </a:bodyPr>
          <a:lstStyle/>
          <a:p>
            <a:r>
              <a:rPr lang="en-GB" dirty="0" smtClean="0"/>
              <a:t>Discourage undue reliance on non-standard forms of employment (NSFE), e.g. temporary agency employment</a:t>
            </a:r>
          </a:p>
          <a:p>
            <a:r>
              <a:rPr lang="en-GB" dirty="0" smtClean="0"/>
              <a:t>Making non-standard forms of employment more decent, including in respect of skills upgrading opportunities</a:t>
            </a:r>
          </a:p>
          <a:p>
            <a:r>
              <a:rPr lang="en-GB" dirty="0" smtClean="0"/>
              <a:t>Extension of social protection to  workers in the informal economy or in NSFE</a:t>
            </a:r>
          </a:p>
          <a:p>
            <a:r>
              <a:rPr lang="en-GB" dirty="0" smtClean="0"/>
              <a:t> Reduce the gender pension gap due to motherhood </a:t>
            </a:r>
          </a:p>
          <a:p>
            <a:r>
              <a:rPr lang="en-GB" dirty="0" smtClean="0">
                <a:solidFill>
                  <a:schemeClr val="tx2">
                    <a:lumMod val="50000"/>
                  </a:schemeClr>
                </a:solidFill>
              </a:rPr>
              <a:t>Legislation preventing and addressing gender-based violence at the workplace</a:t>
            </a:r>
          </a:p>
          <a:p>
            <a:r>
              <a:rPr lang="en-GB" dirty="0" smtClean="0">
                <a:solidFill>
                  <a:schemeClr val="tx2">
                    <a:lumMod val="50000"/>
                  </a:schemeClr>
                </a:solidFill>
              </a:rPr>
              <a:t>Leave entitlements for female employees victims of domestic violence</a:t>
            </a:r>
            <a:endParaRPr lang="en-GB" dirty="0"/>
          </a:p>
        </p:txBody>
      </p:sp>
    </p:spTree>
    <p:extLst>
      <p:ext uri="{BB962C8B-B14F-4D97-AF65-F5344CB8AC3E}">
        <p14:creationId xmlns:p14="http://schemas.microsoft.com/office/powerpoint/2010/main" val="3117724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943" y="470860"/>
            <a:ext cx="10515600" cy="1122810"/>
          </a:xfrm>
        </p:spPr>
        <p:txBody>
          <a:bodyPr>
            <a:normAutofit fontScale="90000"/>
          </a:bodyPr>
          <a:lstStyle/>
          <a:p>
            <a:r>
              <a:rPr lang="en-US" sz="4000" dirty="0">
                <a:ln w="0"/>
                <a:solidFill>
                  <a:schemeClr val="accent1">
                    <a:lumMod val="75000"/>
                  </a:schemeClr>
                </a:solidFill>
                <a:ea typeface="Ubuntu"/>
                <a:cs typeface="Ubuntu"/>
              </a:rPr>
              <a:t>Making it easier for women and men to reconcile work and family </a:t>
            </a:r>
            <a:r>
              <a:rPr lang="en-US" sz="2800" b="1" dirty="0">
                <a:ln w="0"/>
                <a:solidFill>
                  <a:srgbClr val="A21942"/>
                </a:solidFill>
                <a:effectLst>
                  <a:outerShdw blurRad="38100" dist="25400" dir="5400000" algn="ctr" rotWithShape="0">
                    <a:srgbClr val="6E747A">
                      <a:alpha val="43000"/>
                    </a:srgbClr>
                  </a:outerShdw>
                </a:effectLst>
                <a:latin typeface="Ubuntu"/>
                <a:ea typeface="Ubuntu"/>
                <a:cs typeface="Ubuntu"/>
              </a:rPr>
              <a:t/>
            </a:r>
            <a:br>
              <a:rPr lang="en-US" sz="2800" b="1" dirty="0">
                <a:ln w="0"/>
                <a:solidFill>
                  <a:srgbClr val="A21942"/>
                </a:solidFill>
                <a:effectLst>
                  <a:outerShdw blurRad="38100" dist="25400" dir="5400000" algn="ctr" rotWithShape="0">
                    <a:srgbClr val="6E747A">
                      <a:alpha val="43000"/>
                    </a:srgbClr>
                  </a:outerShdw>
                </a:effectLst>
                <a:latin typeface="Ubuntu"/>
                <a:ea typeface="Ubuntu"/>
                <a:cs typeface="Ubuntu"/>
              </a:rPr>
            </a:br>
            <a:endParaRPr lang="en-GB" sz="2800" b="1" dirty="0">
              <a:ln w="0"/>
              <a:solidFill>
                <a:srgbClr val="A21942"/>
              </a:solidFill>
              <a:effectLst>
                <a:outerShdw blurRad="38100" dist="25400" dir="5400000" algn="ctr" rotWithShape="0">
                  <a:srgbClr val="6E747A">
                    <a:alpha val="43000"/>
                  </a:srgbClr>
                </a:outerShdw>
              </a:effectLst>
              <a:latin typeface="Ubuntu"/>
              <a:ea typeface="Ubuntu"/>
              <a:cs typeface="Ubuntu"/>
            </a:endParaRPr>
          </a:p>
        </p:txBody>
      </p:sp>
      <p:sp>
        <p:nvSpPr>
          <p:cNvPr id="8" name="Shape 122"/>
          <p:cNvSpPr txBox="1">
            <a:spLocks noGrp="1"/>
          </p:cNvSpPr>
          <p:nvPr>
            <p:ph sz="half" idx="1"/>
          </p:nvPr>
        </p:nvSpPr>
        <p:spPr>
          <a:xfrm>
            <a:off x="762000" y="1476103"/>
            <a:ext cx="10060858" cy="525909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8040A"/>
                </a:solidFill>
                <a:latin typeface="Ubuntu"/>
                <a:ea typeface="Ubuntu"/>
                <a:cs typeface="Ubuntu"/>
                <a:sym typeface="Ubuntu"/>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dirty="0" smtClean="0">
                <a:latin typeface="+mn-lt"/>
              </a:rPr>
              <a:t>Increased investments </a:t>
            </a:r>
            <a:r>
              <a:rPr lang="en-GB" sz="2800" dirty="0">
                <a:latin typeface="+mn-lt"/>
              </a:rPr>
              <a:t>in </a:t>
            </a:r>
            <a:r>
              <a:rPr lang="en-GB" sz="2800" dirty="0" smtClean="0">
                <a:latin typeface="+mn-lt"/>
              </a:rPr>
              <a:t>publicly-provided child care physical infrastructure and services </a:t>
            </a:r>
          </a:p>
          <a:p>
            <a:pPr>
              <a:lnSpc>
                <a:spcPct val="100000"/>
              </a:lnSpc>
            </a:pPr>
            <a:r>
              <a:rPr lang="en-US" sz="2800" dirty="0" smtClean="0">
                <a:latin typeface="+mn-lt"/>
              </a:rPr>
              <a:t>Extension of maternity and paternity leave, introduction of shared parental leave  </a:t>
            </a:r>
          </a:p>
          <a:p>
            <a:pPr>
              <a:lnSpc>
                <a:spcPct val="100000"/>
              </a:lnSpc>
            </a:pPr>
            <a:r>
              <a:rPr lang="en-US" sz="2800" dirty="0" smtClean="0">
                <a:latin typeface="+mn-lt"/>
              </a:rPr>
              <a:t>Various options to adjust working time according to care responsibilities, e.g. teleworking, reduced working time for a fixed period of time; </a:t>
            </a:r>
          </a:p>
          <a:p>
            <a:pPr>
              <a:lnSpc>
                <a:spcPct val="100000"/>
              </a:lnSpc>
            </a:pPr>
            <a:r>
              <a:rPr lang="en-US" sz="2800" dirty="0">
                <a:latin typeface="+mn-lt"/>
              </a:rPr>
              <a:t>Childcare allowances for unemployed or informal workers </a:t>
            </a:r>
          </a:p>
          <a:p>
            <a:pPr>
              <a:lnSpc>
                <a:spcPct val="100000"/>
              </a:lnSpc>
            </a:pPr>
            <a:r>
              <a:rPr lang="en-US" sz="2800" dirty="0" smtClean="0">
                <a:latin typeface="+mn-lt"/>
              </a:rPr>
              <a:t>Tax exemptions/ tax deductions for families or companies, e.g. that sign collective agreements with clauses on work-life balance  </a:t>
            </a:r>
          </a:p>
          <a:p>
            <a:pPr>
              <a:lnSpc>
                <a:spcPct val="100000"/>
              </a:lnSpc>
            </a:pPr>
            <a:endParaRPr lang="en-US" sz="2200" dirty="0" smtClean="0">
              <a:latin typeface="+mn-lt"/>
            </a:endParaRPr>
          </a:p>
          <a:p>
            <a:pPr marL="0" indent="0">
              <a:buNone/>
            </a:pPr>
            <a:endParaRPr lang="en-US" dirty="0"/>
          </a:p>
        </p:txBody>
      </p:sp>
    </p:spTree>
    <p:extLst>
      <p:ext uri="{BB962C8B-B14F-4D97-AF65-F5344CB8AC3E}">
        <p14:creationId xmlns:p14="http://schemas.microsoft.com/office/powerpoint/2010/main" val="209967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TotalTime>
  <Words>1493</Words>
  <Application>Microsoft Office PowerPoint</Application>
  <PresentationFormat>Widescreen</PresentationFormat>
  <Paragraphs>84</Paragraphs>
  <Slides>11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SimSun</vt:lpstr>
      <vt:lpstr>Ubuntu</vt:lpstr>
      <vt:lpstr>Arial</vt:lpstr>
      <vt:lpstr>Calibri</vt:lpstr>
      <vt:lpstr>Calibri Light</vt:lpstr>
      <vt:lpstr>Courier New</vt:lpstr>
      <vt:lpstr>Times New Roman</vt:lpstr>
      <vt:lpstr>Office Theme</vt:lpstr>
      <vt:lpstr>Women at Work in G20 countries:  Progress and policy action since 2018   ILO and OECD </vt:lpstr>
      <vt:lpstr>Further progress made towards meeting the G20 25x25 gender target but not all countries are on track</vt:lpstr>
      <vt:lpstr>Narrowing of the gender gap not driven by declines in participation of men</vt:lpstr>
      <vt:lpstr>A more mixed picture for other labour market outcomes</vt:lpstr>
      <vt:lpstr>PowerPoint Presentation</vt:lpstr>
      <vt:lpstr>Women’s access to and return to the labour market </vt:lpstr>
      <vt:lpstr>Better and equal pay for women </vt:lpstr>
      <vt:lpstr>More secure work and working environments for women</vt:lpstr>
      <vt:lpstr>Making it easier for women and men to reconcile work and family  </vt:lpstr>
      <vt:lpstr>But further policy action is required</vt:lpstr>
      <vt:lpstr>Thank you </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Cattaneo, Umberto</dc:creator>
  <cp:lastModifiedBy>KEESE Mark, ELS/SAE</cp:lastModifiedBy>
  <cp:revision>112</cp:revision>
  <dcterms:created xsi:type="dcterms:W3CDTF">2019-04-11T12:33:59Z</dcterms:created>
  <dcterms:modified xsi:type="dcterms:W3CDTF">2019-04-18T20:55:36Z</dcterms:modified>
</cp:coreProperties>
</file>