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4"/>
  </p:notesMasterIdLst>
  <p:sldIdLst>
    <p:sldId id="303" r:id="rId7"/>
    <p:sldId id="348" r:id="rId8"/>
    <p:sldId id="316" r:id="rId9"/>
    <p:sldId id="350" r:id="rId10"/>
    <p:sldId id="351" r:id="rId11"/>
    <p:sldId id="354" r:id="rId12"/>
    <p:sldId id="3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CD842F-9458-397C-9D23-FDF0E49B6FEC}" name="GARCIA-MANDICÓ Sílvia, ELS/SAE" initials="GMSE" userId="S::Silvia.GARCIA-MANDICO@oecd.org::7e990e77-a6ac-4b9f-b28d-9ed406341565" providerId="AD"/>
  <p188:author id="{DDA2E05C-D8A1-6057-04BA-0225C5AF2B46}" name="SINGH Shruti, ELS/SAE" initials="SSE" userId="S::Shruti.SINGH@oecd.org::283cad49-0f1d-4c13-95e8-cb2ac2b9d15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267C"/>
    <a:srgbClr val="65D5AA"/>
    <a:srgbClr val="3A6D6D"/>
    <a:srgbClr val="F05426"/>
    <a:srgbClr val="8F2F8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41696" autoAdjust="0"/>
  </p:normalViewPr>
  <p:slideViewPr>
    <p:cSldViewPr snapToGrid="0">
      <p:cViewPr varScale="1">
        <p:scale>
          <a:sx n="28" d="100"/>
          <a:sy n="28" d="100"/>
        </p:scale>
        <p:origin x="15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8EED4-2A7B-4558-87CB-1D3F9951ED9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C2417141-D824-4E47-9150-240121F220F0}">
      <dgm:prSet phldrT="[Text]"/>
      <dgm:spPr>
        <a:solidFill>
          <a:srgbClr val="8F2F88"/>
        </a:solidFill>
      </dgm:spPr>
      <dgm:t>
        <a:bodyPr/>
        <a:lstStyle/>
        <a:p>
          <a:r>
            <a:rPr lang="en-GB" dirty="0">
              <a:latin typeface="+mj-lt"/>
            </a:rPr>
            <a:t>Healthy workplaces</a:t>
          </a:r>
          <a:endParaRPr lang="en-US" dirty="0">
            <a:latin typeface="+mj-lt"/>
          </a:endParaRPr>
        </a:p>
      </dgm:t>
    </dgm:pt>
    <dgm:pt modelId="{CA416DFE-343E-460A-B284-12B81379B63F}" type="parTrans" cxnId="{4B192050-48CC-472D-B91C-F038471498DF}">
      <dgm:prSet/>
      <dgm:spPr/>
      <dgm:t>
        <a:bodyPr/>
        <a:lstStyle/>
        <a:p>
          <a:endParaRPr lang="en-US"/>
        </a:p>
      </dgm:t>
    </dgm:pt>
    <dgm:pt modelId="{A966CB32-0DFE-4299-A5D2-B7948AFDBFE3}" type="sibTrans" cxnId="{4B192050-48CC-472D-B91C-F038471498DF}">
      <dgm:prSet/>
      <dgm:spPr/>
      <dgm:t>
        <a:bodyPr/>
        <a:lstStyle/>
        <a:p>
          <a:endParaRPr lang="en-US"/>
        </a:p>
      </dgm:t>
    </dgm:pt>
    <dgm:pt modelId="{3623849C-808D-43D5-9D96-1F5231A975E8}">
      <dgm:prSet phldrT="[Text]"/>
      <dgm:spPr>
        <a:solidFill>
          <a:schemeClr val="tx2"/>
        </a:solidFill>
      </dgm:spPr>
      <dgm:t>
        <a:bodyPr/>
        <a:lstStyle/>
        <a:p>
          <a:r>
            <a:rPr lang="en-GB" dirty="0">
              <a:latin typeface="+mj-lt"/>
            </a:rPr>
            <a:t>Skills development</a:t>
          </a:r>
          <a:endParaRPr lang="en-US" dirty="0">
            <a:latin typeface="+mj-lt"/>
          </a:endParaRPr>
        </a:p>
      </dgm:t>
    </dgm:pt>
    <dgm:pt modelId="{E1081C65-E67A-433A-9735-6C954372AD83}" type="parTrans" cxnId="{4EA2271F-9144-4CA8-997C-FB2342EDC5DE}">
      <dgm:prSet/>
      <dgm:spPr/>
      <dgm:t>
        <a:bodyPr/>
        <a:lstStyle/>
        <a:p>
          <a:endParaRPr lang="en-US"/>
        </a:p>
      </dgm:t>
    </dgm:pt>
    <dgm:pt modelId="{980366C8-0A45-4C44-847B-1564C2E4EE95}" type="sibTrans" cxnId="{4EA2271F-9144-4CA8-997C-FB2342EDC5DE}">
      <dgm:prSet/>
      <dgm:spPr/>
      <dgm:t>
        <a:bodyPr/>
        <a:lstStyle/>
        <a:p>
          <a:endParaRPr lang="en-US"/>
        </a:p>
      </dgm:t>
    </dgm:pt>
    <dgm:pt modelId="{09C5B823-E64D-4785-9002-6E9F757961CE}">
      <dgm:prSet phldrT="[Text]"/>
      <dgm:spPr>
        <a:solidFill>
          <a:srgbClr val="CB267C"/>
        </a:solidFill>
      </dgm:spPr>
      <dgm:t>
        <a:bodyPr/>
        <a:lstStyle/>
        <a:p>
          <a:r>
            <a:rPr lang="en-GB" dirty="0">
              <a:latin typeface="+mj-lt"/>
            </a:rPr>
            <a:t>Reducing barriers</a:t>
          </a:r>
          <a:endParaRPr lang="en-US" dirty="0">
            <a:latin typeface="+mj-lt"/>
          </a:endParaRPr>
        </a:p>
      </dgm:t>
    </dgm:pt>
    <dgm:pt modelId="{9ABEAAAD-1E71-44E7-B1F2-A628FAE72952}" type="parTrans" cxnId="{FECAA484-618A-4165-8F82-D30ADD193347}">
      <dgm:prSet/>
      <dgm:spPr/>
      <dgm:t>
        <a:bodyPr/>
        <a:lstStyle/>
        <a:p>
          <a:endParaRPr lang="en-US"/>
        </a:p>
      </dgm:t>
    </dgm:pt>
    <dgm:pt modelId="{08D9A15E-F0C7-4107-A0DE-54AD19D2CB34}" type="sibTrans" cxnId="{FECAA484-618A-4165-8F82-D30ADD193347}">
      <dgm:prSet/>
      <dgm:spPr/>
      <dgm:t>
        <a:bodyPr/>
        <a:lstStyle/>
        <a:p>
          <a:endParaRPr lang="en-US"/>
        </a:p>
      </dgm:t>
    </dgm:pt>
    <dgm:pt modelId="{0F4CEF0E-7AB4-4829-A952-1DE3D3A0C9F8}">
      <dgm:prSet phldrT="[Text]" custT="1"/>
      <dgm:spPr>
        <a:solidFill>
          <a:srgbClr val="F05426"/>
        </a:solidFill>
      </dgm:spPr>
      <dgm:t>
        <a:bodyPr/>
        <a:lstStyle/>
        <a:p>
          <a:r>
            <a:rPr lang="en-GB" sz="2200" dirty="0" err="1">
              <a:latin typeface="+mj-lt"/>
            </a:rPr>
            <a:t>Accountability,data</a:t>
          </a:r>
          <a:r>
            <a:rPr lang="en-GB" sz="2200" dirty="0">
              <a:latin typeface="+mj-lt"/>
            </a:rPr>
            <a:t> and dissemination</a:t>
          </a:r>
          <a:endParaRPr lang="en-US" sz="2200" dirty="0">
            <a:latin typeface="+mj-lt"/>
          </a:endParaRPr>
        </a:p>
      </dgm:t>
    </dgm:pt>
    <dgm:pt modelId="{0F1D1A0D-0E24-4FDD-B581-F58FA79D6D95}" type="parTrans" cxnId="{A3615682-39B2-48C0-977B-A13AFCE0855C}">
      <dgm:prSet/>
      <dgm:spPr/>
      <dgm:t>
        <a:bodyPr/>
        <a:lstStyle/>
        <a:p>
          <a:endParaRPr lang="en-US"/>
        </a:p>
      </dgm:t>
    </dgm:pt>
    <dgm:pt modelId="{37B90FC1-D538-4E4B-92D4-D7AE91863EBD}" type="sibTrans" cxnId="{A3615682-39B2-48C0-977B-A13AFCE0855C}">
      <dgm:prSet/>
      <dgm:spPr/>
      <dgm:t>
        <a:bodyPr/>
        <a:lstStyle/>
        <a:p>
          <a:endParaRPr lang="en-US"/>
        </a:p>
      </dgm:t>
    </dgm:pt>
    <dgm:pt modelId="{92514F33-4682-4ED6-949D-89123F10B3C6}" type="pres">
      <dgm:prSet presAssocID="{C468EED4-2A7B-4558-87CB-1D3F9951ED9D}" presName="matrix" presStyleCnt="0">
        <dgm:presLayoutVars>
          <dgm:chMax val="1"/>
          <dgm:dir/>
          <dgm:resizeHandles val="exact"/>
        </dgm:presLayoutVars>
      </dgm:prSet>
      <dgm:spPr/>
    </dgm:pt>
    <dgm:pt modelId="{3F14312C-04D2-4C3D-8E08-D94E820239D8}" type="pres">
      <dgm:prSet presAssocID="{C468EED4-2A7B-4558-87CB-1D3F9951ED9D}" presName="diamond" presStyleLbl="bgShp" presStyleIdx="0" presStyleCnt="1"/>
      <dgm:spPr>
        <a:solidFill>
          <a:srgbClr val="65D5AA"/>
        </a:solidFill>
      </dgm:spPr>
    </dgm:pt>
    <dgm:pt modelId="{A9E5ECE7-52AA-48AA-90D7-270C5E911010}" type="pres">
      <dgm:prSet presAssocID="{C468EED4-2A7B-4558-87CB-1D3F9951ED9D}" presName="quad1" presStyleLbl="node1" presStyleIdx="0" presStyleCnt="4" custScaleX="102263" custLinFactNeighborX="-1210" custLinFactNeighborY="497">
        <dgm:presLayoutVars>
          <dgm:chMax val="0"/>
          <dgm:chPref val="0"/>
          <dgm:bulletEnabled val="1"/>
        </dgm:presLayoutVars>
      </dgm:prSet>
      <dgm:spPr/>
    </dgm:pt>
    <dgm:pt modelId="{4CC5812B-190B-44C7-BCED-A455B4EADBAB}" type="pres">
      <dgm:prSet presAssocID="{C468EED4-2A7B-4558-87CB-1D3F9951ED9D}" presName="quad2" presStyleLbl="node1" presStyleIdx="1" presStyleCnt="4" custScaleX="104230">
        <dgm:presLayoutVars>
          <dgm:chMax val="0"/>
          <dgm:chPref val="0"/>
          <dgm:bulletEnabled val="1"/>
        </dgm:presLayoutVars>
      </dgm:prSet>
      <dgm:spPr/>
    </dgm:pt>
    <dgm:pt modelId="{20E52BF4-B11E-4240-9901-2B8F349D7171}" type="pres">
      <dgm:prSet presAssocID="{C468EED4-2A7B-4558-87CB-1D3F9951ED9D}" presName="quad3" presStyleLbl="node1" presStyleIdx="2" presStyleCnt="4" custScaleX="104683">
        <dgm:presLayoutVars>
          <dgm:chMax val="0"/>
          <dgm:chPref val="0"/>
          <dgm:bulletEnabled val="1"/>
        </dgm:presLayoutVars>
      </dgm:prSet>
      <dgm:spPr/>
    </dgm:pt>
    <dgm:pt modelId="{5B3E2E33-62B7-4F88-9A40-83714713F731}" type="pres">
      <dgm:prSet presAssocID="{C468EED4-2A7B-4558-87CB-1D3F9951ED9D}" presName="quad4" presStyleLbl="node1" presStyleIdx="3" presStyleCnt="4" custScaleX="105498">
        <dgm:presLayoutVars>
          <dgm:chMax val="0"/>
          <dgm:chPref val="0"/>
          <dgm:bulletEnabled val="1"/>
        </dgm:presLayoutVars>
      </dgm:prSet>
      <dgm:spPr/>
    </dgm:pt>
  </dgm:ptLst>
  <dgm:cxnLst>
    <dgm:cxn modelId="{746E6A0B-7DBB-49FB-B2BD-FBE6A75C0C80}" type="presOf" srcId="{3623849C-808D-43D5-9D96-1F5231A975E8}" destId="{4CC5812B-190B-44C7-BCED-A455B4EADBAB}" srcOrd="0" destOrd="0" presId="urn:microsoft.com/office/officeart/2005/8/layout/matrix3"/>
    <dgm:cxn modelId="{4EA2271F-9144-4CA8-997C-FB2342EDC5DE}" srcId="{C468EED4-2A7B-4558-87CB-1D3F9951ED9D}" destId="{3623849C-808D-43D5-9D96-1F5231A975E8}" srcOrd="1" destOrd="0" parTransId="{E1081C65-E67A-433A-9735-6C954372AD83}" sibTransId="{980366C8-0A45-4C44-847B-1564C2E4EE95}"/>
    <dgm:cxn modelId="{C009D122-CD52-4A57-8C78-AE60A014F29C}" type="presOf" srcId="{0F4CEF0E-7AB4-4829-A952-1DE3D3A0C9F8}" destId="{5B3E2E33-62B7-4F88-9A40-83714713F731}" srcOrd="0" destOrd="0" presId="urn:microsoft.com/office/officeart/2005/8/layout/matrix3"/>
    <dgm:cxn modelId="{D717CA69-1DC6-4D9D-BFA0-5B52E66B67A0}" type="presOf" srcId="{C2417141-D824-4E47-9150-240121F220F0}" destId="{A9E5ECE7-52AA-48AA-90D7-270C5E911010}" srcOrd="0" destOrd="0" presId="urn:microsoft.com/office/officeart/2005/8/layout/matrix3"/>
    <dgm:cxn modelId="{5341D56A-6BF9-462A-8BBC-DF17D603A0A6}" type="presOf" srcId="{C468EED4-2A7B-4558-87CB-1D3F9951ED9D}" destId="{92514F33-4682-4ED6-949D-89123F10B3C6}" srcOrd="0" destOrd="0" presId="urn:microsoft.com/office/officeart/2005/8/layout/matrix3"/>
    <dgm:cxn modelId="{867BCB4C-DAAF-4D63-8A01-F193B9B2E95F}" type="presOf" srcId="{09C5B823-E64D-4785-9002-6E9F757961CE}" destId="{20E52BF4-B11E-4240-9901-2B8F349D7171}" srcOrd="0" destOrd="0" presId="urn:microsoft.com/office/officeart/2005/8/layout/matrix3"/>
    <dgm:cxn modelId="{4B192050-48CC-472D-B91C-F038471498DF}" srcId="{C468EED4-2A7B-4558-87CB-1D3F9951ED9D}" destId="{C2417141-D824-4E47-9150-240121F220F0}" srcOrd="0" destOrd="0" parTransId="{CA416DFE-343E-460A-B284-12B81379B63F}" sibTransId="{A966CB32-0DFE-4299-A5D2-B7948AFDBFE3}"/>
    <dgm:cxn modelId="{A3615682-39B2-48C0-977B-A13AFCE0855C}" srcId="{C468EED4-2A7B-4558-87CB-1D3F9951ED9D}" destId="{0F4CEF0E-7AB4-4829-A952-1DE3D3A0C9F8}" srcOrd="3" destOrd="0" parTransId="{0F1D1A0D-0E24-4FDD-B581-F58FA79D6D95}" sibTransId="{37B90FC1-D538-4E4B-92D4-D7AE91863EBD}"/>
    <dgm:cxn modelId="{FECAA484-618A-4165-8F82-D30ADD193347}" srcId="{C468EED4-2A7B-4558-87CB-1D3F9951ED9D}" destId="{09C5B823-E64D-4785-9002-6E9F757961CE}" srcOrd="2" destOrd="0" parTransId="{9ABEAAAD-1E71-44E7-B1F2-A628FAE72952}" sibTransId="{08D9A15E-F0C7-4107-A0DE-54AD19D2CB34}"/>
    <dgm:cxn modelId="{654BB780-2AC3-4101-8E99-55A25803FFC9}" type="presParOf" srcId="{92514F33-4682-4ED6-949D-89123F10B3C6}" destId="{3F14312C-04D2-4C3D-8E08-D94E820239D8}" srcOrd="0" destOrd="0" presId="urn:microsoft.com/office/officeart/2005/8/layout/matrix3"/>
    <dgm:cxn modelId="{8271809A-A5D0-4AA0-A2A1-D15515C8FAEC}" type="presParOf" srcId="{92514F33-4682-4ED6-949D-89123F10B3C6}" destId="{A9E5ECE7-52AA-48AA-90D7-270C5E911010}" srcOrd="1" destOrd="0" presId="urn:microsoft.com/office/officeart/2005/8/layout/matrix3"/>
    <dgm:cxn modelId="{EFCD6F94-D73F-4613-BA55-D44A0F813FA6}" type="presParOf" srcId="{92514F33-4682-4ED6-949D-89123F10B3C6}" destId="{4CC5812B-190B-44C7-BCED-A455B4EADBAB}" srcOrd="2" destOrd="0" presId="urn:microsoft.com/office/officeart/2005/8/layout/matrix3"/>
    <dgm:cxn modelId="{083FBD71-D04D-4655-890D-DCD660933660}" type="presParOf" srcId="{92514F33-4682-4ED6-949D-89123F10B3C6}" destId="{20E52BF4-B11E-4240-9901-2B8F349D7171}" srcOrd="3" destOrd="0" presId="urn:microsoft.com/office/officeart/2005/8/layout/matrix3"/>
    <dgm:cxn modelId="{1F4BD3DF-879E-457E-BD5B-962C6D0C2013}" type="presParOf" srcId="{92514F33-4682-4ED6-949D-89123F10B3C6}" destId="{5B3E2E33-62B7-4F88-9A40-83714713F73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4312C-04D2-4C3D-8E08-D94E820239D8}">
      <dsp:nvSpPr>
        <dsp:cNvPr id="0" name=""/>
        <dsp:cNvSpPr/>
      </dsp:nvSpPr>
      <dsp:spPr>
        <a:xfrm>
          <a:off x="1661218" y="0"/>
          <a:ext cx="5418667" cy="5418667"/>
        </a:xfrm>
        <a:prstGeom prst="diamond">
          <a:avLst/>
        </a:prstGeom>
        <a:solidFill>
          <a:srgbClr val="65D5AA"/>
        </a:solidFill>
        <a:ln>
          <a:noFill/>
        </a:ln>
        <a:effectLst/>
      </dsp:spPr>
      <dsp:style>
        <a:lnRef idx="0">
          <a:scrgbClr r="0" g="0" b="0"/>
        </a:lnRef>
        <a:fillRef idx="1">
          <a:scrgbClr r="0" g="0" b="0"/>
        </a:fillRef>
        <a:effectRef idx="0">
          <a:scrgbClr r="0" g="0" b="0"/>
        </a:effectRef>
        <a:fontRef idx="minor"/>
      </dsp:style>
    </dsp:sp>
    <dsp:sp modelId="{A9E5ECE7-52AA-48AA-90D7-270C5E911010}">
      <dsp:nvSpPr>
        <dsp:cNvPr id="0" name=""/>
        <dsp:cNvSpPr/>
      </dsp:nvSpPr>
      <dsp:spPr>
        <a:xfrm>
          <a:off x="2126509" y="525276"/>
          <a:ext cx="2161103" cy="2113280"/>
        </a:xfrm>
        <a:prstGeom prst="roundRect">
          <a:avLst/>
        </a:prstGeom>
        <a:solidFill>
          <a:srgbClr val="8F2F8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j-lt"/>
            </a:rPr>
            <a:t>Healthy workplaces</a:t>
          </a:r>
          <a:endParaRPr lang="en-US" sz="2300" kern="1200" dirty="0">
            <a:latin typeface="+mj-lt"/>
          </a:endParaRPr>
        </a:p>
      </dsp:txBody>
      <dsp:txXfrm>
        <a:off x="2229671" y="628438"/>
        <a:ext cx="1954779" cy="1906956"/>
      </dsp:txXfrm>
    </dsp:sp>
    <dsp:sp modelId="{4CC5812B-190B-44C7-BCED-A455B4EADBAB}">
      <dsp:nvSpPr>
        <dsp:cNvPr id="0" name=""/>
        <dsp:cNvSpPr/>
      </dsp:nvSpPr>
      <dsp:spPr>
        <a:xfrm>
          <a:off x="4407136" y="514773"/>
          <a:ext cx="2202671" cy="2113280"/>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j-lt"/>
            </a:rPr>
            <a:t>Skills development</a:t>
          </a:r>
          <a:endParaRPr lang="en-US" sz="2300" kern="1200" dirty="0">
            <a:latin typeface="+mj-lt"/>
          </a:endParaRPr>
        </a:p>
      </dsp:txBody>
      <dsp:txXfrm>
        <a:off x="4510298" y="617935"/>
        <a:ext cx="1996347" cy="1906956"/>
      </dsp:txXfrm>
    </dsp:sp>
    <dsp:sp modelId="{20E52BF4-B11E-4240-9901-2B8F349D7171}">
      <dsp:nvSpPr>
        <dsp:cNvPr id="0" name=""/>
        <dsp:cNvSpPr/>
      </dsp:nvSpPr>
      <dsp:spPr>
        <a:xfrm>
          <a:off x="2126509" y="2790613"/>
          <a:ext cx="2212245" cy="2113280"/>
        </a:xfrm>
        <a:prstGeom prst="roundRect">
          <a:avLst/>
        </a:prstGeom>
        <a:solidFill>
          <a:srgbClr val="CB26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mj-lt"/>
            </a:rPr>
            <a:t>Reducing barriers</a:t>
          </a:r>
          <a:endParaRPr lang="en-US" sz="2300" kern="1200" dirty="0">
            <a:latin typeface="+mj-lt"/>
          </a:endParaRPr>
        </a:p>
      </dsp:txBody>
      <dsp:txXfrm>
        <a:off x="2229671" y="2893775"/>
        <a:ext cx="2005921" cy="1906956"/>
      </dsp:txXfrm>
    </dsp:sp>
    <dsp:sp modelId="{5B3E2E33-62B7-4F88-9A40-83714713F731}">
      <dsp:nvSpPr>
        <dsp:cNvPr id="0" name=""/>
        <dsp:cNvSpPr/>
      </dsp:nvSpPr>
      <dsp:spPr>
        <a:xfrm>
          <a:off x="4393737" y="2790613"/>
          <a:ext cx="2229468" cy="2113280"/>
        </a:xfrm>
        <a:prstGeom prst="roundRect">
          <a:avLst/>
        </a:prstGeom>
        <a:solidFill>
          <a:srgbClr val="F0542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latin typeface="+mj-lt"/>
            </a:rPr>
            <a:t>Accountability,data</a:t>
          </a:r>
          <a:r>
            <a:rPr lang="en-GB" sz="2200" kern="1200" dirty="0">
              <a:latin typeface="+mj-lt"/>
            </a:rPr>
            <a:t> and dissemination</a:t>
          </a:r>
          <a:endParaRPr lang="en-US" sz="2200" kern="1200" dirty="0">
            <a:latin typeface="+mj-lt"/>
          </a:endParaRPr>
        </a:p>
      </dsp:txBody>
      <dsp:txXfrm>
        <a:off x="4496899" y="2893775"/>
        <a:ext cx="2023144" cy="190695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BCD13-7BAE-4AC4-8F9C-5C8A8E655732}"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C30B2-B573-486A-B0F7-50D8C3B1FB79}" type="slidenum">
              <a:rPr lang="en-US" smtClean="0"/>
              <a:t>‹#›</a:t>
            </a:fld>
            <a:endParaRPr lang="en-US"/>
          </a:p>
        </p:txBody>
      </p:sp>
    </p:spTree>
    <p:extLst>
      <p:ext uri="{BB962C8B-B14F-4D97-AF65-F5344CB8AC3E}">
        <p14:creationId xmlns:p14="http://schemas.microsoft.com/office/powerpoint/2010/main" val="272613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400" noProof="0" dirty="0">
                <a:solidFill>
                  <a:schemeClr val="bg2">
                    <a:lumMod val="10000"/>
                  </a:schemeClr>
                </a:solidFill>
                <a:latin typeface="+mn-lt"/>
              </a:rPr>
              <a:t>It is a great pleasure to welcome you to this joint OECD – AARP workshop to discuss the </a:t>
            </a:r>
            <a:r>
              <a:rPr lang="en-GB" sz="1400" b="1" noProof="0" dirty="0">
                <a:solidFill>
                  <a:schemeClr val="bg2">
                    <a:lumMod val="10000"/>
                  </a:schemeClr>
                </a:solidFill>
                <a:effectLst/>
                <a:latin typeface="+mn-lt"/>
                <a:ea typeface="Calibri" panose="020F0502020204030204" pitchFamily="34" charset="0"/>
              </a:rPr>
              <a:t>Challenges, Evidence and Knowledge Gaps in</a:t>
            </a:r>
            <a:r>
              <a:rPr lang="en-GB" sz="1400" noProof="0" dirty="0">
                <a:solidFill>
                  <a:schemeClr val="bg2">
                    <a:lumMod val="10000"/>
                  </a:schemeClr>
                </a:solidFill>
                <a:latin typeface="+mn-lt"/>
              </a:rPr>
              <a:t> </a:t>
            </a:r>
            <a:r>
              <a:rPr lang="en-US" sz="1400" b="1" noProof="0" dirty="0">
                <a:solidFill>
                  <a:schemeClr val="bg2">
                    <a:lumMod val="10000"/>
                  </a:schemeClr>
                </a:solidFill>
                <a:latin typeface="+mn-lt"/>
              </a:rPr>
              <a:t>leveraging the benefits of a multigenerational workforce</a:t>
            </a:r>
            <a:r>
              <a:rPr lang="en-GB" sz="1400" noProof="0" dirty="0">
                <a:solidFill>
                  <a:schemeClr val="bg2">
                    <a:lumMod val="10000"/>
                  </a:schemeClr>
                </a:solidFill>
                <a:latin typeface="+mn-lt"/>
              </a:rPr>
              <a:t>. </a:t>
            </a:r>
          </a:p>
          <a:p>
            <a:pPr marL="0" indent="0">
              <a:buFontTx/>
              <a:buNone/>
            </a:pPr>
            <a:endParaRPr lang="en-GB" sz="1400" i="0" noProof="0" dirty="0">
              <a:solidFill>
                <a:schemeClr val="bg2">
                  <a:lumMod val="10000"/>
                </a:schemeClr>
              </a:solidFill>
              <a:latin typeface="+mn-lt"/>
            </a:endParaRPr>
          </a:p>
          <a:p>
            <a:pPr marL="171450" indent="-171450">
              <a:buFontTx/>
              <a:buChar char="-"/>
            </a:pPr>
            <a:r>
              <a:rPr lang="en-GB" sz="1400" i="0" noProof="0" dirty="0">
                <a:solidFill>
                  <a:schemeClr val="bg2">
                    <a:lumMod val="10000"/>
                  </a:schemeClr>
                </a:solidFill>
                <a:latin typeface="+mn-lt"/>
              </a:rPr>
              <a:t>The aim of this workshop is to have a frank and open discussion among  key stakeholders and experts to identify what are the main gaps in the evidence base and where further action is needed. We hope that this workshop will be a platform to learn from one another and find opportunities to collaborate on this very important topic. </a:t>
            </a:r>
          </a:p>
          <a:p>
            <a:pPr marL="171450" indent="-171450">
              <a:buFontTx/>
              <a:buChar char="-"/>
            </a:pPr>
            <a:endParaRPr lang="en-GB" sz="1400" i="0" noProof="0" dirty="0">
              <a:solidFill>
                <a:schemeClr val="bg2">
                  <a:lumMod val="10000"/>
                </a:schemeClr>
              </a:solidFill>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400" noProof="0" dirty="0">
                <a:solidFill>
                  <a:schemeClr val="bg2">
                    <a:lumMod val="10000"/>
                  </a:schemeClr>
                </a:solidFill>
                <a:latin typeface="+mn-lt"/>
              </a:rPr>
              <a:t>To kick off the meeting, let me present an overview of recent work that we have been doing at the OECD, including joint work with AARP, to gather evidence that debunks several myths and demonstrates the positive impact of age diversity on firms, and which also identifies range of employer and public policies to strengthen retention, mobility and career advancement at all ages. </a:t>
            </a:r>
          </a:p>
          <a:p>
            <a:pPr marL="0" indent="0">
              <a:buFontTx/>
              <a:buNone/>
            </a:pPr>
            <a:endParaRPr lang="en-GB" sz="1200" b="1" baseline="0" noProof="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03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249238"/>
            <a:ext cx="6188075" cy="3481387"/>
          </a:xfrm>
        </p:spPr>
      </p:sp>
      <p:sp>
        <p:nvSpPr>
          <p:cNvPr id="3" name="Notes Placeholder 2"/>
          <p:cNvSpPr>
            <a:spLocks noGrp="1"/>
          </p:cNvSpPr>
          <p:nvPr>
            <p:ph type="body" idx="1"/>
          </p:nvPr>
        </p:nvSpPr>
        <p:spPr>
          <a:xfrm>
            <a:off x="399256" y="3962207"/>
            <a:ext cx="6332810" cy="5072255"/>
          </a:xfrm>
        </p:spPr>
        <p:txBody>
          <a:bodyPr/>
          <a:lstStyle/>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400" dirty="0">
                <a:solidFill>
                  <a:schemeClr val="bg2">
                    <a:lumMod val="10000"/>
                  </a:schemeClr>
                </a:solidFill>
                <a:latin typeface="+mn-lt"/>
              </a:rPr>
              <a:t>Why is this work important?</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en-US" sz="1400" dirty="0">
              <a:solidFill>
                <a:schemeClr val="bg2">
                  <a:lumMod val="10000"/>
                </a:schemeClr>
              </a:solidFill>
              <a:latin typeface="+mn-lt"/>
            </a:endParaRP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400" dirty="0">
                <a:solidFill>
                  <a:schemeClr val="bg2">
                    <a:lumMod val="10000"/>
                  </a:schemeClr>
                </a:solidFill>
                <a:latin typeface="+mn-lt"/>
              </a:rPr>
              <a:t>By 2050, more than four in ten individuals in the world’s most advanced economies are likely to be older than 50</a:t>
            </a:r>
            <a:r>
              <a:rPr lang="en-GB" sz="1400" dirty="0">
                <a:solidFill>
                  <a:schemeClr val="bg2">
                    <a:lumMod val="10000"/>
                  </a:schemeClr>
                </a:solidFill>
                <a:effectLst/>
                <a:latin typeface="+mn-lt"/>
                <a:ea typeface="Arial" panose="020B0604020202020204" pitchFamily="34" charset="0"/>
                <a:cs typeface="Times New Roman" panose="02020603050405020304" pitchFamily="18" charset="0"/>
              </a:rPr>
              <a:t>, limiting the inflow of new talent into the labour market.</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endParaRPr lang="en-GB" sz="1400" dirty="0">
              <a:solidFill>
                <a:schemeClr val="bg2">
                  <a:lumMod val="10000"/>
                </a:schemeClr>
              </a:solidFill>
              <a:effectLst/>
              <a:latin typeface="+mn-lt"/>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GB" sz="1400" dirty="0">
                <a:solidFill>
                  <a:schemeClr val="bg2">
                    <a:lumMod val="10000"/>
                  </a:schemeClr>
                </a:solidFill>
                <a:effectLst/>
                <a:latin typeface="+mn-lt"/>
                <a:ea typeface="Arial" panose="020B0604020202020204" pitchFamily="34" charset="0"/>
                <a:cs typeface="Times New Roman" panose="02020603050405020304" pitchFamily="18" charset="0"/>
              </a:rPr>
              <a:t>Labour shortages – still very high – rose to historically high levels during the recovery from the COVID-19 crisis, underlining the importance of taking further action to improve worker retention and leverage better the talents of workers at all ages. </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endParaRPr lang="en-GB" sz="1400" dirty="0">
              <a:solidFill>
                <a:schemeClr val="bg2">
                  <a:lumMod val="10000"/>
                </a:schemeClr>
              </a:solidFill>
              <a:effectLst/>
              <a:latin typeface="+mn-lt"/>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dirty="0">
                <a:solidFill>
                  <a:schemeClr val="bg2">
                    <a:lumMod val="10000"/>
                  </a:schemeClr>
                </a:solidFill>
                <a:latin typeface="+mn-lt"/>
              </a:rPr>
              <a:t>The twin digital and green revolutions, combined with longer working lives, will expose workers to a greater risk of skills obsolescence and job loss at older ages. The OECD estimates that on average occupations at risk of automation account for 28% of employment, but the risk varies hugely across countries and sectors.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dirty="0">
              <a:solidFill>
                <a:schemeClr val="bg2">
                  <a:lumMod val="10000"/>
                </a:schemeClr>
              </a:solidFill>
              <a:latin typeface="+mn-lt"/>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solidFill>
                  <a:schemeClr val="bg2">
                    <a:lumMod val="10000"/>
                  </a:schemeClr>
                </a:solidFill>
                <a:latin typeface="+mn-lt"/>
              </a:rPr>
              <a:t>Many workers may also be forced to change jobs because of poor job quality. The prevalence of hazardous and poor-quality jobs remains high. Across the OECD, 30% of workers experience job strain. </a:t>
            </a:r>
            <a:endParaRPr lang="en-GB" sz="1400" dirty="0">
              <a:solidFill>
                <a:schemeClr val="bg2">
                  <a:lumMod val="10000"/>
                </a:schemeClr>
              </a:solidFill>
              <a:latin typeface="+mn-lt"/>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4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39955-78D2-47C0-BB33-0CEB4BF6D8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61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noProof="0" dirty="0">
                <a:solidFill>
                  <a:schemeClr val="bg2">
                    <a:lumMod val="10000"/>
                  </a:schemeClr>
                </a:solidFill>
              </a:rPr>
              <a:t>In short, to cope with rapid population ageing in a fast-changing world of work, we need to promote longer lives and this means promoting better employment choices at an older age.</a:t>
            </a:r>
          </a:p>
          <a:p>
            <a:pPr marL="171450" indent="-171450">
              <a:buFont typeface="Arial" panose="020B0604020202020204" pitchFamily="34" charset="0"/>
              <a:buChar char="•"/>
            </a:pPr>
            <a:r>
              <a:rPr lang="en-US" sz="1200" b="0" noProof="0" dirty="0">
                <a:solidFill>
                  <a:schemeClr val="bg2">
                    <a:lumMod val="10000"/>
                  </a:schemeClr>
                </a:solidFill>
              </a:rPr>
              <a:t>To do so requires a comprehensive approach, involving governments, employers, workers' representatives and civil society. </a:t>
            </a:r>
          </a:p>
          <a:p>
            <a:pPr marL="171450" indent="-171450">
              <a:buFont typeface="Arial" panose="020B0604020202020204" pitchFamily="34" charset="0"/>
              <a:buChar char="•"/>
            </a:pPr>
            <a:r>
              <a:rPr lang="en-US" sz="1200" b="0" noProof="0" dirty="0">
                <a:solidFill>
                  <a:schemeClr val="bg2">
                    <a:lumMod val="10000"/>
                  </a:schemeClr>
                </a:solidFill>
              </a:rPr>
              <a:t>The 2015 OECD Council Recommendation on Ageing and Employment Policies sets out a three-pronged agenda to promote employment in later life: </a:t>
            </a:r>
          </a:p>
          <a:p>
            <a:pPr marL="628650" lvl="1" indent="-171450">
              <a:buFont typeface="Arial" panose="020B0604020202020204" pitchFamily="34" charset="0"/>
              <a:buChar char="•"/>
            </a:pPr>
            <a:r>
              <a:rPr lang="en-US" sz="1200" b="0" noProof="0" dirty="0">
                <a:solidFill>
                  <a:schemeClr val="bg2">
                    <a:lumMod val="10000"/>
                  </a:schemeClr>
                </a:solidFill>
              </a:rPr>
              <a:t>First, strengthen incentives for longer working lives.</a:t>
            </a:r>
          </a:p>
          <a:p>
            <a:pPr marL="628650" lvl="1" indent="-171450">
              <a:buFont typeface="Arial" panose="020B0604020202020204" pitchFamily="34" charset="0"/>
              <a:buChar char="•"/>
            </a:pPr>
            <a:r>
              <a:rPr lang="en-US" sz="1200" b="0" noProof="0" dirty="0">
                <a:solidFill>
                  <a:schemeClr val="bg2">
                    <a:lumMod val="10000"/>
                  </a:schemeClr>
                </a:solidFill>
              </a:rPr>
              <a:t>Second, encourage employers to retain and hire older workers</a:t>
            </a:r>
          </a:p>
          <a:p>
            <a:pPr marL="628650" lvl="1" indent="-171450">
              <a:buFont typeface="Arial" panose="020B0604020202020204" pitchFamily="34" charset="0"/>
              <a:buChar char="•"/>
            </a:pPr>
            <a:r>
              <a:rPr lang="en-US" sz="1200" b="0" noProof="0" dirty="0">
                <a:solidFill>
                  <a:schemeClr val="bg2">
                    <a:lumMod val="10000"/>
                  </a:schemeClr>
                </a:solidFill>
              </a:rPr>
              <a:t>Third, promote employability throughout working lives.</a:t>
            </a:r>
          </a:p>
          <a:p>
            <a:pPr marL="171450" indent="-171450">
              <a:buFont typeface="Arial" panose="020B0604020202020204" pitchFamily="34" charset="0"/>
              <a:buChar char="•"/>
            </a:pPr>
            <a:r>
              <a:rPr lang="en-US" sz="1200" b="0" noProof="0" dirty="0">
                <a:solidFill>
                  <a:schemeClr val="bg2">
                    <a:lumMod val="10000"/>
                  </a:schemeClr>
                </a:solidFill>
              </a:rPr>
              <a:t>So far, most policies have focused on reducing incentives for early retirement and rewarding longer working lives. </a:t>
            </a:r>
          </a:p>
          <a:p>
            <a:pPr marL="171450" indent="-171450">
              <a:buFont typeface="Arial" panose="020B0604020202020204" pitchFamily="34" charset="0"/>
              <a:buChar char="•"/>
            </a:pPr>
            <a:r>
              <a:rPr lang="en-US" sz="1200" b="0" noProof="0" dirty="0">
                <a:solidFill>
                  <a:schemeClr val="bg2">
                    <a:lumMod val="10000"/>
                  </a:schemeClr>
                </a:solidFill>
              </a:rPr>
              <a:t>But sustained efforts are also needed to tackle demand-side barriers - we need workers who want to work longer, but also employers who want to employ them. </a:t>
            </a:r>
          </a:p>
          <a:p>
            <a:pPr marL="171450" indent="-171450">
              <a:buFont typeface="Arial" panose="020B0604020202020204" pitchFamily="34" charset="0"/>
              <a:buChar char="•"/>
            </a:pPr>
            <a:r>
              <a:rPr lang="en-US" sz="1200" b="0" noProof="0" dirty="0">
                <a:solidFill>
                  <a:schemeClr val="bg2">
                    <a:lumMod val="10000"/>
                  </a:schemeClr>
                </a:solidFill>
              </a:rPr>
              <a:t>Indeed, much of the work that the OECD has been conducting in collaboration with the AARP specifically aims at giving employers promising approaches for successfully managing multigenerational workplaces.</a:t>
            </a:r>
            <a:endParaRPr lang="en-US" sz="1200" b="1" noProof="0" dirty="0">
              <a:solidFill>
                <a:schemeClr val="bg2">
                  <a:lumMod val="1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55570-60FF-470E-8D66-1B586CDB58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96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0" noProof="0" dirty="0">
                <a:solidFill>
                  <a:schemeClr val="bg2">
                    <a:lumMod val="10000"/>
                  </a:schemeClr>
                </a:solidFill>
              </a:rPr>
              <a:t>This first project that we did together with AARP looks into good practices and policies to promote an age-inclusive workforce.</a:t>
            </a:r>
          </a:p>
          <a:p>
            <a:pPr marL="171450" indent="-171450">
              <a:buFont typeface="Arial" panose="020B0604020202020204" pitchFamily="34" charset="0"/>
              <a:buChar char="•"/>
            </a:pPr>
            <a:r>
              <a:rPr lang="en-GB" sz="1400" b="0" noProof="0" dirty="0">
                <a:solidFill>
                  <a:schemeClr val="bg2">
                    <a:lumMod val="10000"/>
                  </a:schemeClr>
                </a:solidFill>
              </a:rPr>
              <a:t>The report </a:t>
            </a:r>
            <a:r>
              <a:rPr lang="en-US" sz="1400" dirty="0">
                <a:solidFill>
                  <a:schemeClr val="bg2">
                    <a:lumMod val="10000"/>
                  </a:schemeClr>
                </a:solidFill>
              </a:rPr>
              <a:t>estimates that building multigenerational workforces and giving older employees greater opportunities to work increases productivity in firms and could foster economic growth. </a:t>
            </a:r>
          </a:p>
          <a:p>
            <a:pPr marL="171450" indent="-171450">
              <a:buFont typeface="Arial" panose="020B0604020202020204" pitchFamily="34" charset="0"/>
              <a:buChar char="•"/>
            </a:pPr>
            <a:r>
              <a:rPr lang="en-US" sz="1400" dirty="0">
                <a:solidFill>
                  <a:schemeClr val="bg2">
                    <a:lumMod val="10000"/>
                  </a:schemeClr>
                </a:solidFill>
              </a:rPr>
              <a:t>And while corporate executives are increasingly understanding the value of age diversity, age discrimination remains common, and the majority of firms still do not engage in concrete steps to train managers or promote diversity and inclusion strategies.</a:t>
            </a:r>
            <a:endParaRPr lang="en-US" sz="1400" b="0" noProof="0" dirty="0">
              <a:solidFill>
                <a:schemeClr val="bg2">
                  <a:lumMod val="1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55570-60FF-470E-8D66-1B586CDB58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71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bg2">
                    <a:lumMod val="10000"/>
                  </a:schemeClr>
                </a:solidFill>
                <a:effectLst/>
                <a:latin typeface="+mn-lt"/>
                <a:ea typeface="Arial" panose="020B0604020202020204" pitchFamily="34" charset="0"/>
                <a:cs typeface="Times New Roman" panose="02020603050405020304" pitchFamily="18" charset="0"/>
              </a:rPr>
              <a:t>Retaining talent at all ages is crucial for firms and people to prosper amid rapid population ageing and unprecedented labour and skills shortages.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bg2">
                    <a:lumMod val="10000"/>
                  </a:schemeClr>
                </a:solidFill>
                <a:effectLst/>
                <a:latin typeface="+mn-lt"/>
                <a:ea typeface="Arial" panose="020B0604020202020204" pitchFamily="34" charset="0"/>
                <a:cs typeface="Times New Roman" panose="02020603050405020304" pitchFamily="18" charset="0"/>
              </a:rPr>
              <a:t>In previous work we did jointly with AARP, we explored this very important aspect of talent retention at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bg2">
                    <a:lumMod val="10000"/>
                  </a:schemeClr>
                </a:solidFill>
                <a:effectLst/>
                <a:latin typeface="+mn-lt"/>
                <a:ea typeface="Arial" panose="020B0604020202020204" pitchFamily="34" charset="0"/>
                <a:cs typeface="Times New Roman" panose="02020603050405020304" pitchFamily="18" charset="0"/>
              </a:rPr>
              <a:t>The main finding from this report is that the a</a:t>
            </a:r>
            <a:r>
              <a:rPr lang="en-GB" sz="1400" dirty="0">
                <a:solidFill>
                  <a:schemeClr val="bg2">
                    <a:lumMod val="10000"/>
                  </a:schemeClr>
                </a:solidFill>
                <a:effectLst/>
                <a:latin typeface="+mn-lt"/>
                <a:ea typeface="Arial" panose="020B0604020202020204" pitchFamily="34" charset="0"/>
                <a:cs typeface="Times New Roman" panose="02020603050405020304" pitchFamily="18" charset="0"/>
              </a:rPr>
              <a:t>verage length of a job held by the same worker declined by around 8% (nine months) between 2012 and 2019, and the decline has been felt across all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2">
                    <a:lumMod val="10000"/>
                  </a:schemeClr>
                </a:solidFill>
                <a:latin typeface="+mn-lt"/>
              </a:rPr>
              <a:t>To understand the reasons behind this trend, AARP conducted a survey among workers in 12 countries. The main reasons for quitting a job are </a:t>
            </a:r>
            <a:r>
              <a:rPr lang="en-GB" sz="1400" b="1" dirty="0">
                <a:solidFill>
                  <a:schemeClr val="bg2">
                    <a:lumMod val="10000"/>
                  </a:schemeClr>
                </a:solidFill>
                <a:latin typeface="+mn-lt"/>
              </a:rPr>
              <a:t>low pay, feeling undervalued and lack of advancement in the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noProof="0" dirty="0">
                <a:solidFill>
                  <a:schemeClr val="bg2">
                    <a:lumMod val="10000"/>
                  </a:schemeClr>
                </a:solidFill>
                <a:latin typeface="+mn-lt"/>
              </a:rPr>
              <a:t>To support the retention of older workers, employers play a key role in promoting their upskilling and reskilling through job related training, and making sure that older workers are given opportunities for career advancement in their jobs.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55570-60FF-470E-8D66-1B586CDB58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70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The other side of the coin of promoting longer working lives is to facilitate career shifts at older age </a:t>
            </a:r>
            <a:r>
              <a:rPr lang="en-US" sz="1400" dirty="0" err="1">
                <a:latin typeface="+mn-lt"/>
              </a:rPr>
              <a:t>agest</a:t>
            </a:r>
            <a:r>
              <a:rPr lang="en-US" sz="1400" dirty="0">
                <a:latin typeface="+mn-lt"/>
              </a:rPr>
              <a:t>. Not all workers want to continue working in the same job and some will be faced with job loss because of structural changes in the economy.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This is the main topic of our current work, together with Generation and the AARP.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The first part of this work is an employee and employer survey that we published yesterday,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The second part is an empirical report that will be launched early next year, in which we explore the trends, drivers and consequences of mobility at older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j-lt"/>
            </a:endParaRPr>
          </a:p>
          <a:p>
            <a:pPr marL="171450" indent="-171450">
              <a:buFont typeface="Arial" panose="020B0604020202020204" pitchFamily="34" charset="0"/>
              <a:buChar char="•"/>
            </a:pPr>
            <a:endParaRPr lang="en-US" sz="1200" b="0" noProof="0" dirty="0">
              <a:solidFill>
                <a:srgbClr val="9BBB59"/>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55570-60FF-470E-8D66-1B586CDB58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35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249238"/>
            <a:ext cx="6188075" cy="3481387"/>
          </a:xfrm>
        </p:spPr>
      </p:sp>
      <p:sp>
        <p:nvSpPr>
          <p:cNvPr id="3" name="Notes Placeholder 2"/>
          <p:cNvSpPr>
            <a:spLocks noGrp="1"/>
          </p:cNvSpPr>
          <p:nvPr>
            <p:ph type="body" idx="1"/>
          </p:nvPr>
        </p:nvSpPr>
        <p:spPr>
          <a:xfrm>
            <a:off x="399256" y="3962207"/>
            <a:ext cx="6332810" cy="5072255"/>
          </a:xfrm>
        </p:spPr>
        <p: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200" dirty="0">
                <a:latin typeface="+mn-lt"/>
              </a:rPr>
              <a:t>In this workshop, we will bring together this knowledge to identify future key topics that are linked to aging.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200" dirty="0">
                <a:latin typeface="+mn-lt"/>
              </a:rPr>
              <a:t>Poor health is still one </a:t>
            </a:r>
            <a:r>
              <a:rPr lang="en-GB" sz="1200" dirty="0">
                <a:effectLst/>
                <a:latin typeface="+mn-lt"/>
                <a:ea typeface="Calibri" panose="020F0502020204030204" pitchFamily="34" charset="0"/>
                <a:cs typeface="Times New Roman" panose="02020603050405020304" pitchFamily="18" charset="0"/>
              </a:rPr>
              <a:t>of the most frequent reasons for job quits and for premature retirement, and poor working conditions are still too prevalent. Therefore, understanding how to build </a:t>
            </a:r>
            <a:r>
              <a:rPr lang="en-GB" sz="1200" b="1" dirty="0">
                <a:effectLst/>
                <a:latin typeface="+mn-lt"/>
                <a:ea typeface="Calibri" panose="020F0502020204030204" pitchFamily="34" charset="0"/>
                <a:cs typeface="Times New Roman" panose="02020603050405020304" pitchFamily="18" charset="0"/>
              </a:rPr>
              <a:t>healthy workplaces </a:t>
            </a:r>
            <a:r>
              <a:rPr lang="en-GB" sz="1200" dirty="0">
                <a:effectLst/>
                <a:latin typeface="+mn-lt"/>
                <a:ea typeface="Calibri" panose="020F0502020204030204" pitchFamily="34" charset="0"/>
                <a:cs typeface="Times New Roman" panose="02020603050405020304" pitchFamily="18" charset="0"/>
              </a:rPr>
              <a:t>that promote healthy work careers would seem to be an important issue for future work.</a:t>
            </a:r>
            <a:endParaRPr lang="en-GB" sz="1200" dirty="0">
              <a:effectLst/>
              <a:latin typeface="+mn-lt"/>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200" b="1" dirty="0">
                <a:effectLst/>
                <a:latin typeface="+mn-lt"/>
                <a:cs typeface="Times New Roman" panose="02020603050405020304" pitchFamily="18" charset="0"/>
              </a:rPr>
              <a:t>Skills development </a:t>
            </a:r>
            <a:r>
              <a:rPr lang="en-GB" sz="1200" dirty="0">
                <a:effectLst/>
                <a:latin typeface="+mn-lt"/>
                <a:cs typeface="Times New Roman" panose="02020603050405020304" pitchFamily="18" charset="0"/>
              </a:rPr>
              <a:t>also continues to be a key topic where further action is needed. Despite the rhetoric of promoting lifelong learning. Older workers still engage in too little upskilling and reskilling. The discussion will focus on how </a:t>
            </a:r>
            <a:r>
              <a:rPr lang="en-GB" sz="1200" dirty="0">
                <a:effectLst/>
                <a:latin typeface="+mn-lt"/>
                <a:ea typeface="Times New Roman" panose="02020603050405020304" pitchFamily="18" charset="0"/>
              </a:rPr>
              <a:t>lifelong learning can be made a reality and the importance of the recognition of skills acquired on the job. It will also focus on how to equip </a:t>
            </a:r>
            <a:r>
              <a:rPr lang="en-US" sz="1200" dirty="0">
                <a:effectLst/>
                <a:latin typeface="+mn-lt"/>
                <a:ea typeface="Times New Roman" panose="02020603050405020304" pitchFamily="18" charset="0"/>
              </a:rPr>
              <a:t>managers and business leaders with the right skills to manage a multigenerational workforce</a:t>
            </a:r>
            <a:endParaRPr lang="en-GB" sz="1200" dirty="0">
              <a:effectLst/>
              <a:latin typeface="+mn-lt"/>
              <a:ea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200" dirty="0">
                <a:latin typeface="+mn-lt"/>
              </a:rPr>
              <a:t>Older workers also face additional barriers to work such as caregiving responsibilities and ageism. Therefore, another key area for future work is to understand better the role of f</a:t>
            </a:r>
            <a:r>
              <a:rPr lang="en-US" sz="1200" dirty="0" err="1">
                <a:latin typeface="+mn-lt"/>
              </a:rPr>
              <a:t>irms</a:t>
            </a:r>
            <a:r>
              <a:rPr lang="en-US" sz="1200" dirty="0">
                <a:latin typeface="+mn-lt"/>
              </a:rPr>
              <a:t> in reducing workers’ barriers to work by taking into account the </a:t>
            </a:r>
            <a:r>
              <a:rPr lang="en-US" sz="1200" b="1" dirty="0">
                <a:latin typeface="+mn-lt"/>
              </a:rPr>
              <a:t>diverse needs of their workforce</a:t>
            </a:r>
            <a:r>
              <a:rPr lang="en-US" sz="1200" dirty="0">
                <a:latin typeface="+mn-lt"/>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mn-lt"/>
              </a:rPr>
              <a:t>Lastly, promoting an age-diverse workforce and encouraging employment at older ages hinges on </a:t>
            </a:r>
            <a:r>
              <a:rPr lang="en-US" sz="1200" b="1" dirty="0">
                <a:latin typeface="+mn-lt"/>
              </a:rPr>
              <a:t>greater transparency in firm practices in managing an age-diverse workforce </a:t>
            </a:r>
            <a:r>
              <a:rPr lang="en-US" sz="1200" dirty="0">
                <a:latin typeface="+mn-lt"/>
              </a:rPr>
              <a:t>and disseminating good practice. Thus, a final topic for today’s discussion is how can firms safely disclose comprehensive and transparent data to fight age-related prejudices and embrace accountable Environmental, Social and Corporate Governance practices with respect to age-inclusive workforces..</a:t>
            </a:r>
            <a:endParaRPr lang="en-US" sz="14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39955-78D2-47C0-BB33-0CEB4BF6D8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77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11"/>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11"/>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2"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BF8F3C45-17DD-4C52-A8F1-5428ED63C4D9}" type="datetime1">
              <a:rPr lang="en-GB" smtClean="0"/>
              <a:t>10/10/2023</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611" y="5949281"/>
            <a:ext cx="2151589" cy="684744"/>
          </a:xfrm>
          <a:prstGeom prst="rect">
            <a:avLst/>
          </a:prstGeom>
        </p:spPr>
      </p:pic>
    </p:spTree>
    <p:extLst>
      <p:ext uri="{BB962C8B-B14F-4D97-AF65-F5344CB8AC3E}">
        <p14:creationId xmlns:p14="http://schemas.microsoft.com/office/powerpoint/2010/main" val="21611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74BB949-1938-42F6-9FBA-FDF6F918D906}" type="datetime1">
              <a:rPr lang="en-GB" smtClean="0"/>
              <a:t>10/10/2023</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02A681F-6A75-4E16-878F-17D6B731E4D2}"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63912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2"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38D29F9-3091-40E7-84D9-65A753FB28E4}" type="datetime1">
              <a:rPr lang="en-GB" smtClean="0"/>
              <a:t>10/10/2023</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02A681F-6A75-4E16-878F-17D6B731E4D2}" type="slidenum">
              <a:rPr lang="en-GB" smtClean="0"/>
              <a:t>‹#›</a:t>
            </a:fld>
            <a:endParaRPr lang="en-GB"/>
          </a:p>
        </p:txBody>
      </p:sp>
    </p:spTree>
    <p:extLst>
      <p:ext uri="{BB962C8B-B14F-4D97-AF65-F5344CB8AC3E}">
        <p14:creationId xmlns:p14="http://schemas.microsoft.com/office/powerpoint/2010/main" val="63448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dirty="0"/>
              <a:t>Click to edit Master title style</a:t>
            </a:r>
            <a:endParaRPr lang="en-GB" dirty="0"/>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10" name="Picture 9">
            <a:extLst>
              <a:ext uri="{FF2B5EF4-FFF2-40B4-BE49-F238E27FC236}">
                <a16:creationId xmlns:a16="http://schemas.microsoft.com/office/drawing/2014/main" id="{186AE773-DF7F-4C95-9136-18B8FA6A6DC9}"/>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0538" y="420421"/>
            <a:ext cx="2043656" cy="608525"/>
          </a:xfrm>
          <a:prstGeom prst="rect">
            <a:avLst/>
          </a:prstGeom>
          <a:noFill/>
          <a:ln>
            <a:noFill/>
          </a:ln>
        </p:spPr>
      </p:pic>
    </p:spTree>
    <p:extLst>
      <p:ext uri="{BB962C8B-B14F-4D97-AF65-F5344CB8AC3E}">
        <p14:creationId xmlns:p14="http://schemas.microsoft.com/office/powerpoint/2010/main" val="599382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2"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53F9ECA-21D4-4D00-AAB5-3D895A73DC8E}" type="datetime1">
              <a:rPr lang="en-GB" smtClean="0"/>
              <a:t>10/10/2023</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Tree>
    <p:extLst>
      <p:ext uri="{BB962C8B-B14F-4D97-AF65-F5344CB8AC3E}">
        <p14:creationId xmlns:p14="http://schemas.microsoft.com/office/powerpoint/2010/main" val="3713278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241613"/>
            <a:ext cx="7182014" cy="1810815"/>
          </a:xfrm>
        </p:spPr>
        <p:txBody>
          <a:bodyPr/>
          <a:lstStyle/>
          <a:p>
            <a:pPr>
              <a:lnSpc>
                <a:spcPct val="100000"/>
              </a:lnSpc>
              <a:spcBef>
                <a:spcPts val="4000"/>
              </a:spcBef>
              <a:spcAft>
                <a:spcPts val="2400"/>
              </a:spcAft>
            </a:pPr>
            <a:r>
              <a:rPr lang="en-US" sz="4800" dirty="0">
                <a:solidFill>
                  <a:srgbClr val="006665"/>
                </a:solidFill>
                <a:latin typeface="Arial Narrow" panose="020B0606020202030204" pitchFamily="34" charset="0"/>
              </a:rPr>
              <a:t>Leveraging the benefits of a multigenerational workforce</a:t>
            </a:r>
            <a:br>
              <a:rPr lang="en-US" sz="4800" dirty="0">
                <a:solidFill>
                  <a:srgbClr val="006665"/>
                </a:solidFill>
                <a:latin typeface="Arial Narrow" panose="020B0606020202030204" pitchFamily="34" charset="0"/>
              </a:rPr>
            </a:br>
            <a:br>
              <a:rPr lang="en-GB" sz="3467" dirty="0">
                <a:solidFill>
                  <a:srgbClr val="006665"/>
                </a:solidFill>
                <a:latin typeface="Arial Narrow" panose="020B0606020202030204" pitchFamily="34" charset="0"/>
              </a:rPr>
            </a:br>
            <a:endParaRPr lang="en-US" sz="3467" dirty="0">
              <a:solidFill>
                <a:srgbClr val="006665"/>
              </a:solidFill>
              <a:latin typeface="Arial Narrow" panose="020B0606020202030204" pitchFamily="34" charset="0"/>
            </a:endParaRPr>
          </a:p>
        </p:txBody>
      </p:sp>
      <p:sp>
        <p:nvSpPr>
          <p:cNvPr id="3" name="Subtitle 2"/>
          <p:cNvSpPr>
            <a:spLocks noGrp="1"/>
          </p:cNvSpPr>
          <p:nvPr>
            <p:ph type="subTitle" idx="1"/>
          </p:nvPr>
        </p:nvSpPr>
        <p:spPr>
          <a:xfrm>
            <a:off x="582649" y="4183114"/>
            <a:ext cx="6997791" cy="1272100"/>
          </a:xfrm>
        </p:spPr>
        <p:txBody>
          <a:bodyPr vert="horz" lIns="0" tIns="0" rIns="0" bIns="0" rtlCol="0" anchor="t">
            <a:noAutofit/>
          </a:bodyPr>
          <a:lstStyle/>
          <a:p>
            <a:pPr lvl="1">
              <a:lnSpc>
                <a:spcPct val="114000"/>
              </a:lnSpc>
              <a:spcBef>
                <a:spcPts val="0"/>
              </a:spcBef>
              <a:spcAft>
                <a:spcPts val="600"/>
              </a:spcAft>
            </a:pPr>
            <a:r>
              <a:rPr lang="en-GB" sz="2400" dirty="0">
                <a:solidFill>
                  <a:srgbClr val="006665"/>
                </a:solidFill>
                <a:latin typeface="+mj-lt"/>
                <a:ea typeface="+mn-lt"/>
                <a:cs typeface="+mn-lt"/>
              </a:rPr>
              <a:t>Mark Keese</a:t>
            </a:r>
            <a:br>
              <a:rPr lang="en-GB" sz="1800" dirty="0">
                <a:solidFill>
                  <a:srgbClr val="006665"/>
                </a:solidFill>
                <a:latin typeface="+mj-lt"/>
                <a:ea typeface="+mn-lt"/>
                <a:cs typeface="+mn-lt"/>
              </a:rPr>
            </a:br>
            <a:r>
              <a:rPr lang="en-US" sz="1800" dirty="0">
                <a:solidFill>
                  <a:srgbClr val="006665"/>
                </a:solidFill>
                <a:latin typeface="+mj-lt"/>
                <a:ea typeface="+mn-lt"/>
                <a:cs typeface="+mn-lt"/>
              </a:rPr>
              <a:t>Head or the Skills and Employability Division</a:t>
            </a:r>
            <a:br>
              <a:rPr lang="en-US" sz="1800" dirty="0">
                <a:solidFill>
                  <a:srgbClr val="006665"/>
                </a:solidFill>
                <a:latin typeface="+mj-lt"/>
                <a:ea typeface="+mn-lt"/>
                <a:cs typeface="+mn-lt"/>
              </a:rPr>
            </a:br>
            <a:r>
              <a:rPr lang="en-US" sz="1800" dirty="0">
                <a:solidFill>
                  <a:srgbClr val="006665"/>
                </a:solidFill>
                <a:latin typeface="+mj-lt"/>
                <a:ea typeface="+mn-lt"/>
                <a:cs typeface="+mn-lt"/>
              </a:rPr>
              <a:t>Directorate for Employment, Labour and Social Affairs</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Arial"/>
                <a:ea typeface="+mn-ea"/>
                <a:cs typeface="+mn-cs"/>
              </a:rPr>
              <a:t>Advancing social justice, promoting decent work</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6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600" b="0" i="0" u="none" strike="noStrike" kern="1200" cap="none" spc="0" normalizeH="0" baseline="0" noProof="0">
              <a:ln>
                <a:noFill/>
              </a:ln>
              <a:noFill/>
              <a:effectLst/>
              <a:uLnTx/>
              <a:uFillTx/>
              <a:latin typeface="Arial"/>
              <a:ea typeface="+mn-ea"/>
              <a:cs typeface="+mn-cs"/>
            </a:endParaRPr>
          </a:p>
        </p:txBody>
      </p:sp>
      <p:sp>
        <p:nvSpPr>
          <p:cNvPr id="7" name="TextBox 6">
            <a:extLst>
              <a:ext uri="{FF2B5EF4-FFF2-40B4-BE49-F238E27FC236}">
                <a16:creationId xmlns:a16="http://schemas.microsoft.com/office/drawing/2014/main" id="{18888379-3AF8-477A-92F1-E23A620713BE}"/>
              </a:ext>
            </a:extLst>
          </p:cNvPr>
          <p:cNvSpPr txBox="1"/>
          <p:nvPr/>
        </p:nvSpPr>
        <p:spPr>
          <a:xfrm>
            <a:off x="10706100" y="-2"/>
            <a:ext cx="1485900" cy="139700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6E36D6F7-1D4A-46E5-B08F-FC3002823881}"/>
              </a:ext>
            </a:extLst>
          </p:cNvPr>
          <p:cNvPicPr/>
          <p:nvPr/>
        </p:nvPicPr>
        <p:blipFill rotWithShape="1">
          <a:blip r:embed="rId3"/>
          <a:srcRect l="10844" t="34934" r="65863" b="26075"/>
          <a:stretch/>
        </p:blipFill>
        <p:spPr bwMode="auto">
          <a:xfrm>
            <a:off x="10919334" y="238352"/>
            <a:ext cx="1024255" cy="963295"/>
          </a:xfrm>
          <a:prstGeom prst="rect">
            <a:avLst/>
          </a:prstGeom>
          <a:ln>
            <a:noFill/>
          </a:ln>
          <a:extLst>
            <a:ext uri="{53640926-AAD7-44D8-BBD7-CCE9431645EC}">
              <a14:shadowObscured xmlns:a14="http://schemas.microsoft.com/office/drawing/2010/main"/>
            </a:ext>
          </a:extLst>
        </p:spPr>
      </p:pic>
      <p:pic>
        <p:nvPicPr>
          <p:cNvPr id="11" name="Picture Placeholder 10" descr="A group of people posing for a photo&#10;&#10;Description automatically generated">
            <a:extLst>
              <a:ext uri="{FF2B5EF4-FFF2-40B4-BE49-F238E27FC236}">
                <a16:creationId xmlns:a16="http://schemas.microsoft.com/office/drawing/2014/main" id="{9CB12B27-692F-4E87-8060-CD3EB0FD19EF}"/>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4750" b="14750"/>
          <a:stretch>
            <a:fillRect/>
          </a:stretch>
        </p:blipFill>
        <p:spPr/>
      </p:pic>
      <p:sp>
        <p:nvSpPr>
          <p:cNvPr id="14" name="Date Placeholder 3">
            <a:extLst>
              <a:ext uri="{FF2B5EF4-FFF2-40B4-BE49-F238E27FC236}">
                <a16:creationId xmlns:a16="http://schemas.microsoft.com/office/drawing/2014/main" id="{88C2CE12-D5B7-4FFE-BB37-5DF60236A8E3}"/>
              </a:ext>
            </a:extLst>
          </p:cNvPr>
          <p:cNvSpPr>
            <a:spLocks noGrp="1"/>
          </p:cNvSpPr>
          <p:nvPr>
            <p:ph type="dt" sz="half" idx="10"/>
          </p:nvPr>
        </p:nvSpPr>
        <p:spPr>
          <a:xfrm>
            <a:off x="5992514" y="5777727"/>
            <a:ext cx="5951075" cy="91218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6665"/>
                </a:solidFill>
                <a:effectLst/>
                <a:uLnTx/>
                <a:uFillTx/>
                <a:latin typeface="Arial Narrow" panose="020B0606020202030204" pitchFamily="34" charset="0"/>
                <a:ea typeface="+mn-ea"/>
                <a:cs typeface="+mn-cs"/>
              </a:rPr>
              <a:t>OECD – AARP Workshop</a:t>
            </a:r>
            <a:br>
              <a:rPr kumimoji="0" lang="en-GB" sz="2000" b="0" i="0" u="none" strike="noStrike" kern="1200" cap="none" spc="0" normalizeH="0" baseline="0" noProof="0" dirty="0">
                <a:ln>
                  <a:noFill/>
                </a:ln>
                <a:solidFill>
                  <a:srgbClr val="006665"/>
                </a:solidFill>
                <a:effectLst/>
                <a:uLnTx/>
                <a:uFillTx/>
                <a:latin typeface="Arial Narrow" panose="020B0606020202030204" pitchFamily="34" charset="0"/>
                <a:ea typeface="+mn-ea"/>
                <a:cs typeface="+mn-cs"/>
              </a:rPr>
            </a:br>
            <a:r>
              <a:rPr kumimoji="0" lang="en-GB" sz="2000" b="0" i="0" u="none" strike="noStrike" kern="1200" cap="none" spc="0" normalizeH="0" baseline="0" noProof="0" dirty="0">
                <a:ln>
                  <a:noFill/>
                </a:ln>
                <a:solidFill>
                  <a:srgbClr val="006665"/>
                </a:solidFill>
                <a:effectLst/>
                <a:uLnTx/>
                <a:uFillTx/>
                <a:latin typeface="Arial Narrow" panose="020B0606020202030204" pitchFamily="34" charset="0"/>
                <a:ea typeface="+mn-ea"/>
                <a:cs typeface="+mn-cs"/>
              </a:rPr>
              <a:t>Paris</a:t>
            </a:r>
            <a:r>
              <a:rPr lang="en-GB" sz="2000" dirty="0">
                <a:solidFill>
                  <a:srgbClr val="006665"/>
                </a:solidFill>
                <a:latin typeface="Arial Narrow" panose="020B0606020202030204" pitchFamily="34" charset="0"/>
              </a:rPr>
              <a:t>, 10 October</a:t>
            </a:r>
            <a:r>
              <a:rPr kumimoji="0" lang="en-GB" sz="2000" b="0" i="0" u="none" strike="noStrike" kern="1200" cap="none" spc="0" normalizeH="0" baseline="0" noProof="0" dirty="0">
                <a:ln>
                  <a:noFill/>
                </a:ln>
                <a:solidFill>
                  <a:srgbClr val="006665"/>
                </a:solidFill>
                <a:effectLst/>
                <a:uLnTx/>
                <a:uFillTx/>
                <a:latin typeface="Arial Narrow" panose="020B0606020202030204" pitchFamily="34" charset="0"/>
                <a:ea typeface="+mn-ea"/>
                <a:cs typeface="+mn-cs"/>
              </a:rPr>
              <a:t> 2023</a:t>
            </a:r>
          </a:p>
        </p:txBody>
      </p:sp>
    </p:spTree>
    <p:extLst>
      <p:ext uri="{BB962C8B-B14F-4D97-AF65-F5344CB8AC3E}">
        <p14:creationId xmlns:p14="http://schemas.microsoft.com/office/powerpoint/2010/main" val="228297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448F3-9AA6-5229-58DB-6FC33C491B3E}"/>
              </a:ext>
            </a:extLst>
          </p:cNvPr>
          <p:cNvSpPr>
            <a:spLocks noGrp="1"/>
          </p:cNvSpPr>
          <p:nvPr>
            <p:ph type="title"/>
          </p:nvPr>
        </p:nvSpPr>
        <p:spPr/>
        <p:txBody>
          <a:bodyPr/>
          <a:lstStyle/>
          <a:p>
            <a:r>
              <a:rPr lang="en-GB" b="1" dirty="0">
                <a:solidFill>
                  <a:srgbClr val="3A6D6D"/>
                </a:solidFill>
              </a:rPr>
              <a:t>Population ageing slowing inflow of new talent </a:t>
            </a:r>
          </a:p>
        </p:txBody>
      </p:sp>
      <p:sp>
        <p:nvSpPr>
          <p:cNvPr id="4" name="TextBox 3">
            <a:extLst>
              <a:ext uri="{FF2B5EF4-FFF2-40B4-BE49-F238E27FC236}">
                <a16:creationId xmlns:a16="http://schemas.microsoft.com/office/drawing/2014/main" id="{2FA6462D-AEE7-E1A3-5DF6-1401833F60B4}"/>
              </a:ext>
            </a:extLst>
          </p:cNvPr>
          <p:cNvSpPr txBox="1"/>
          <p:nvPr/>
        </p:nvSpPr>
        <p:spPr>
          <a:xfrm>
            <a:off x="2279656" y="2251001"/>
            <a:ext cx="381634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727272">
                    <a:lumMod val="75000"/>
                  </a:srgbClr>
                </a:solidFill>
                <a:latin typeface="Calibri" panose="020F0502020204030204" pitchFamily="34" charset="0"/>
                <a:cs typeface="Calibri" panose="020F0502020204030204" pitchFamily="34" charset="0"/>
              </a:rPr>
              <a:t>By 2050, more than </a:t>
            </a:r>
            <a:r>
              <a:rPr lang="en-US" sz="2400" b="1" dirty="0">
                <a:solidFill>
                  <a:srgbClr val="727272">
                    <a:lumMod val="75000"/>
                  </a:srgbClr>
                </a:solidFill>
                <a:latin typeface="Calibri" panose="020F0502020204030204" pitchFamily="34" charset="0"/>
                <a:cs typeface="Calibri" panose="020F0502020204030204" pitchFamily="34" charset="0"/>
              </a:rPr>
              <a:t>four in ten </a:t>
            </a:r>
            <a:r>
              <a:rPr lang="en-US" sz="2400" dirty="0">
                <a:solidFill>
                  <a:srgbClr val="727272">
                    <a:lumMod val="75000"/>
                  </a:srgbClr>
                </a:solidFill>
                <a:latin typeface="Calibri" panose="020F0502020204030204" pitchFamily="34" charset="0"/>
                <a:cs typeface="Calibri" panose="020F0502020204030204" pitchFamily="34" charset="0"/>
              </a:rPr>
              <a:t>individuals across the OECD are likely to be over 50</a:t>
            </a:r>
            <a:endParaRPr kumimoji="0" lang="en-GB" sz="2400" b="0" i="0" u="none" strike="noStrike" kern="1200" cap="none" spc="0" normalizeH="0" baseline="0" noProof="0" dirty="0">
              <a:ln>
                <a:noFill/>
              </a:ln>
              <a:solidFill>
                <a:srgbClr val="727272">
                  <a:lumMod val="75000"/>
                </a:srgbClr>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173DC186-A1AD-315C-6FC9-83BBA3888766}"/>
              </a:ext>
            </a:extLst>
          </p:cNvPr>
          <p:cNvSpPr txBox="1"/>
          <p:nvPr/>
        </p:nvSpPr>
        <p:spPr>
          <a:xfrm>
            <a:off x="2183654" y="4697892"/>
            <a:ext cx="324001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27272">
                    <a:lumMod val="75000"/>
                  </a:srgbClr>
                </a:solidFill>
                <a:effectLst/>
                <a:uLnTx/>
                <a:uFillTx/>
                <a:latin typeface="Calibri" panose="020F0502020204030204" pitchFamily="34" charset="0"/>
                <a:ea typeface="+mn-ea"/>
                <a:cs typeface="Calibri" panose="020F0502020204030204" pitchFamily="34" charset="0"/>
              </a:rPr>
              <a:t>28% of jobs are at high risk of automation</a:t>
            </a:r>
            <a:endParaRPr kumimoji="0" lang="en-GB" sz="2400" b="0" i="0" u="none" strike="noStrike" kern="1200" cap="none" spc="0" normalizeH="0" baseline="0" noProof="0" dirty="0">
              <a:ln>
                <a:noFill/>
              </a:ln>
              <a:solidFill>
                <a:srgbClr val="727272">
                  <a:lumMod val="75000"/>
                </a:srgbClr>
              </a:solidFill>
              <a:effectLst/>
              <a:uLnTx/>
              <a:uFillTx/>
              <a:latin typeface="Calibri" panose="020F0502020204030204" pitchFamily="34" charset="0"/>
              <a:ea typeface="+mn-ea"/>
              <a:cs typeface="Calibri" panose="020F0502020204030204" pitchFamily="34" charset="0"/>
            </a:endParaRPr>
          </a:p>
        </p:txBody>
      </p:sp>
      <p:pic>
        <p:nvPicPr>
          <p:cNvPr id="9" name="Graphic 8" descr="Business Growth with solid fill">
            <a:extLst>
              <a:ext uri="{FF2B5EF4-FFF2-40B4-BE49-F238E27FC236}">
                <a16:creationId xmlns:a16="http://schemas.microsoft.com/office/drawing/2014/main" id="{FFB3B3ED-6A32-BF47-89CF-4C367F4C8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948" y="2214758"/>
            <a:ext cx="1492133" cy="1492133"/>
          </a:xfrm>
          <a:prstGeom prst="rect">
            <a:avLst/>
          </a:prstGeom>
        </p:spPr>
      </p:pic>
      <p:sp>
        <p:nvSpPr>
          <p:cNvPr id="12" name="TextBox 11">
            <a:extLst>
              <a:ext uri="{FF2B5EF4-FFF2-40B4-BE49-F238E27FC236}">
                <a16:creationId xmlns:a16="http://schemas.microsoft.com/office/drawing/2014/main" id="{8F92CE8E-07E9-0EC2-CE23-AF8393597B56}"/>
              </a:ext>
            </a:extLst>
          </p:cNvPr>
          <p:cNvSpPr txBox="1"/>
          <p:nvPr/>
        </p:nvSpPr>
        <p:spPr>
          <a:xfrm>
            <a:off x="8213968" y="2026898"/>
            <a:ext cx="3240012" cy="1569660"/>
          </a:xfrm>
          <a:prstGeom prst="rect">
            <a:avLst/>
          </a:prstGeom>
          <a:noFill/>
        </p:spPr>
        <p:txBody>
          <a:bodyPr wrap="square">
            <a:spAutoFit/>
          </a:bodyPr>
          <a:lstStyle/>
          <a:p>
            <a:r>
              <a:rPr lang="en-US" sz="2400" b="1" dirty="0">
                <a:solidFill>
                  <a:schemeClr val="accent6">
                    <a:lumMod val="75000"/>
                  </a:schemeClr>
                </a:solidFill>
                <a:latin typeface="Calibri" panose="020F0502020204030204" pitchFamily="34" charset="0"/>
                <a:cs typeface="Calibri" panose="020F0502020204030204" pitchFamily="34" charset="0"/>
              </a:rPr>
              <a:t>Share of firms reporting </a:t>
            </a:r>
            <a:r>
              <a:rPr lang="en-US" sz="2400" b="1" dirty="0" err="1">
                <a:solidFill>
                  <a:schemeClr val="accent6">
                    <a:lumMod val="75000"/>
                  </a:schemeClr>
                </a:solidFill>
                <a:latin typeface="Calibri" panose="020F0502020204030204" pitchFamily="34" charset="0"/>
                <a:cs typeface="Calibri" panose="020F0502020204030204" pitchFamily="34" charset="0"/>
              </a:rPr>
              <a:t>labour</a:t>
            </a:r>
            <a:r>
              <a:rPr lang="en-US" sz="2400" b="1" dirty="0">
                <a:solidFill>
                  <a:schemeClr val="accent6">
                    <a:lumMod val="75000"/>
                  </a:schemeClr>
                </a:solidFill>
                <a:latin typeface="Calibri" panose="020F0502020204030204" pitchFamily="34" charset="0"/>
                <a:cs typeface="Calibri" panose="020F0502020204030204" pitchFamily="34" charset="0"/>
              </a:rPr>
              <a:t> shortages: </a:t>
            </a:r>
          </a:p>
          <a:p>
            <a:r>
              <a:rPr lang="en-US" sz="2400" dirty="0">
                <a:solidFill>
                  <a:schemeClr val="bg1">
                    <a:lumMod val="50000"/>
                  </a:schemeClr>
                </a:solidFill>
                <a:latin typeface="Calibri" panose="020F0502020204030204" pitchFamily="34" charset="0"/>
                <a:cs typeface="Calibri" panose="020F0502020204030204" pitchFamily="34" charset="0"/>
              </a:rPr>
              <a:t>rose from 34% in 2012 to 75% in 2022</a:t>
            </a:r>
            <a:endParaRPr lang="en-US" sz="2400" dirty="0">
              <a:solidFill>
                <a:schemeClr val="bg1">
                  <a:lumMod val="50000"/>
                </a:schemeClr>
              </a:solidFill>
            </a:endParaRPr>
          </a:p>
        </p:txBody>
      </p:sp>
      <p:pic>
        <p:nvPicPr>
          <p:cNvPr id="14" name="Graphic 13" descr="Robot with solid fill">
            <a:extLst>
              <a:ext uri="{FF2B5EF4-FFF2-40B4-BE49-F238E27FC236}">
                <a16:creationId xmlns:a16="http://schemas.microsoft.com/office/drawing/2014/main" id="{628CC202-AE84-256E-DFAB-5C39573504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948" y="4285635"/>
            <a:ext cx="1439999" cy="1439999"/>
          </a:xfrm>
          <a:prstGeom prst="rect">
            <a:avLst/>
          </a:prstGeom>
        </p:spPr>
      </p:pic>
      <p:sp>
        <p:nvSpPr>
          <p:cNvPr id="6" name="Arrow: Down 5">
            <a:extLst>
              <a:ext uri="{FF2B5EF4-FFF2-40B4-BE49-F238E27FC236}">
                <a16:creationId xmlns:a16="http://schemas.microsoft.com/office/drawing/2014/main" id="{590FFE1B-3A9B-C39F-081F-8F95E0F62BAA}"/>
              </a:ext>
            </a:extLst>
          </p:cNvPr>
          <p:cNvSpPr/>
          <p:nvPr/>
        </p:nvSpPr>
        <p:spPr>
          <a:xfrm rot="10800000">
            <a:off x="7188011" y="2130785"/>
            <a:ext cx="1012383" cy="1298215"/>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E689E8-861D-8FE8-4DDC-38F2335F8EE9}"/>
              </a:ext>
            </a:extLst>
          </p:cNvPr>
          <p:cNvSpPr txBox="1"/>
          <p:nvPr/>
        </p:nvSpPr>
        <p:spPr>
          <a:xfrm>
            <a:off x="8178235" y="4433337"/>
            <a:ext cx="309670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27272">
                    <a:lumMod val="75000"/>
                  </a:srgbClr>
                </a:solidFill>
                <a:effectLst/>
                <a:uLnTx/>
                <a:uFillTx/>
                <a:latin typeface="Calibri" panose="020F0502020204030204" pitchFamily="34" charset="0"/>
                <a:ea typeface="+mn-ea"/>
                <a:cs typeface="Calibri" panose="020F0502020204030204" pitchFamily="34" charset="0"/>
              </a:rPr>
              <a:t>On average, 30% of employees experience job strain</a:t>
            </a:r>
          </a:p>
        </p:txBody>
      </p:sp>
      <p:pic>
        <p:nvPicPr>
          <p:cNvPr id="15" name="Graphic 14" descr="Inpatient with solid fill">
            <a:extLst>
              <a:ext uri="{FF2B5EF4-FFF2-40B4-BE49-F238E27FC236}">
                <a16:creationId xmlns:a16="http://schemas.microsoft.com/office/drawing/2014/main" id="{D09FD83E-5F77-721E-4624-1966B0F6B3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8956" y="4313502"/>
            <a:ext cx="1440000" cy="1440000"/>
          </a:xfrm>
          <a:prstGeom prst="rect">
            <a:avLst/>
          </a:prstGeom>
        </p:spPr>
      </p:pic>
    </p:spTree>
    <p:extLst>
      <p:ext uri="{BB962C8B-B14F-4D97-AF65-F5344CB8AC3E}">
        <p14:creationId xmlns:p14="http://schemas.microsoft.com/office/powerpoint/2010/main" val="191760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F276B-6ACC-45CB-B495-9A9C4FC25DFD}"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itle 2">
            <a:extLst>
              <a:ext uri="{FF2B5EF4-FFF2-40B4-BE49-F238E27FC236}">
                <a16:creationId xmlns:a16="http://schemas.microsoft.com/office/drawing/2014/main" id="{6F720738-9D67-4DEA-86E4-1BCCA5DC7C1C}"/>
              </a:ext>
            </a:extLst>
          </p:cNvPr>
          <p:cNvSpPr txBox="1">
            <a:spLocks/>
          </p:cNvSpPr>
          <p:nvPr/>
        </p:nvSpPr>
        <p:spPr>
          <a:xfrm>
            <a:off x="2032055" y="70090"/>
            <a:ext cx="9123626" cy="1315175"/>
          </a:xfrm>
          <a:prstGeom prst="rect">
            <a:avLst/>
          </a:prstGeom>
        </p:spPr>
        <p:txBody>
          <a:bodyPr vert="horz" lIns="91440" tIns="45720" rIns="91440" bIns="45720" rtlCol="0" anchor="ctr" anchorCtr="0">
            <a:noAutofit/>
          </a:bodyPr>
          <a:lstStyle>
            <a:lvl1pPr algn="l" defTabSz="1219170" rtl="0" eaLnBrk="1" latinLnBrk="0" hangingPunct="1">
              <a:lnSpc>
                <a:spcPts val="4533"/>
              </a:lnSpc>
              <a:spcBef>
                <a:spcPct val="0"/>
              </a:spcBef>
              <a:buNone/>
              <a:defRPr sz="4000" b="1" kern="1200">
                <a:solidFill>
                  <a:srgbClr val="006666"/>
                </a:solidFill>
                <a:latin typeface="Arial"/>
                <a:ea typeface="+mj-ea"/>
                <a:cs typeface="+mj-cs"/>
              </a:defRPr>
            </a:lvl1pPr>
          </a:lstStyle>
          <a:p>
            <a:r>
              <a:rPr lang="en-US" sz="3200" dirty="0">
                <a:solidFill>
                  <a:srgbClr val="3A6D6D"/>
                </a:solidFill>
              </a:rPr>
              <a:t>OECD policy agenda for better work choices at an older age </a:t>
            </a:r>
          </a:p>
        </p:txBody>
      </p:sp>
      <p:pic>
        <p:nvPicPr>
          <p:cNvPr id="12" name="Picture 11">
            <a:extLst>
              <a:ext uri="{FF2B5EF4-FFF2-40B4-BE49-F238E27FC236}">
                <a16:creationId xmlns:a16="http://schemas.microsoft.com/office/drawing/2014/main" id="{E137D540-231B-4306-9736-D8D04E70A729}"/>
              </a:ext>
            </a:extLst>
          </p:cNvPr>
          <p:cNvPicPr>
            <a:picLocks noChangeAspect="1"/>
          </p:cNvPicPr>
          <p:nvPr/>
        </p:nvPicPr>
        <p:blipFill>
          <a:blip r:embed="rId3"/>
          <a:stretch>
            <a:fillRect/>
          </a:stretch>
        </p:blipFill>
        <p:spPr>
          <a:xfrm>
            <a:off x="3089015" y="1385265"/>
            <a:ext cx="5617748" cy="5271135"/>
          </a:xfrm>
          <a:prstGeom prst="rect">
            <a:avLst/>
          </a:prstGeom>
          <a:solidFill>
            <a:srgbClr val="8F2F88"/>
          </a:solidFill>
        </p:spPr>
      </p:pic>
    </p:spTree>
    <p:extLst>
      <p:ext uri="{BB962C8B-B14F-4D97-AF65-F5344CB8AC3E}">
        <p14:creationId xmlns:p14="http://schemas.microsoft.com/office/powerpoint/2010/main" val="291062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F276B-6ACC-45CB-B495-9A9C4FC25DFD}"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itle 2">
            <a:extLst>
              <a:ext uri="{FF2B5EF4-FFF2-40B4-BE49-F238E27FC236}">
                <a16:creationId xmlns:a16="http://schemas.microsoft.com/office/drawing/2014/main" id="{6F720738-9D67-4DEA-86E4-1BCCA5DC7C1C}"/>
              </a:ext>
            </a:extLst>
          </p:cNvPr>
          <p:cNvSpPr txBox="1">
            <a:spLocks/>
          </p:cNvSpPr>
          <p:nvPr/>
        </p:nvSpPr>
        <p:spPr>
          <a:xfrm>
            <a:off x="1438822" y="100772"/>
            <a:ext cx="10315516" cy="1315175"/>
          </a:xfrm>
          <a:prstGeom prst="rect">
            <a:avLst/>
          </a:prstGeom>
        </p:spPr>
        <p:txBody>
          <a:bodyPr vert="horz" lIns="91440" tIns="45720" rIns="91440" bIns="45720" rtlCol="0" anchor="ctr" anchorCtr="0">
            <a:noAutofit/>
          </a:bodyPr>
          <a:lstStyle>
            <a:lvl1pPr algn="l" defTabSz="1219170" rtl="0" eaLnBrk="1" latinLnBrk="0" hangingPunct="1">
              <a:lnSpc>
                <a:spcPts val="4533"/>
              </a:lnSpc>
              <a:spcBef>
                <a:spcPct val="0"/>
              </a:spcBef>
              <a:buNone/>
              <a:defRPr sz="4000" b="1" kern="1200">
                <a:solidFill>
                  <a:srgbClr val="006666"/>
                </a:solidFill>
                <a:latin typeface="Arial"/>
                <a:ea typeface="+mj-ea"/>
                <a:cs typeface="+mj-cs"/>
              </a:defRPr>
            </a:lvl1pPr>
          </a:lstStyle>
          <a:p>
            <a:r>
              <a:rPr lang="en-US" sz="3200" dirty="0"/>
              <a:t>Leveraging the benefits of a multigenerational workforce</a:t>
            </a:r>
          </a:p>
        </p:txBody>
      </p:sp>
      <p:pic>
        <p:nvPicPr>
          <p:cNvPr id="6" name="Picture 5">
            <a:extLst>
              <a:ext uri="{FF2B5EF4-FFF2-40B4-BE49-F238E27FC236}">
                <a16:creationId xmlns:a16="http://schemas.microsoft.com/office/drawing/2014/main" id="{77F5B7AC-DE76-314F-2D73-CE793CF33B2A}"/>
              </a:ext>
            </a:extLst>
          </p:cNvPr>
          <p:cNvPicPr>
            <a:picLocks noChangeAspect="1"/>
          </p:cNvPicPr>
          <p:nvPr/>
        </p:nvPicPr>
        <p:blipFill>
          <a:blip r:embed="rId3"/>
          <a:stretch>
            <a:fillRect/>
          </a:stretch>
        </p:blipFill>
        <p:spPr>
          <a:xfrm>
            <a:off x="726830" y="1605340"/>
            <a:ext cx="3512045" cy="4680882"/>
          </a:xfrm>
          <a:prstGeom prst="rect">
            <a:avLst/>
          </a:prstGeom>
          <a:ln>
            <a:solidFill>
              <a:schemeClr val="bg2">
                <a:lumMod val="50000"/>
              </a:schemeClr>
            </a:solidFill>
          </a:ln>
          <a:effectLst>
            <a:outerShdw blurRad="50800" dist="152400" dir="8100000" algn="tr" rotWithShape="0">
              <a:prstClr val="black">
                <a:alpha val="40000"/>
              </a:prstClr>
            </a:outerShdw>
          </a:effectLst>
        </p:spPr>
      </p:pic>
      <p:sp>
        <p:nvSpPr>
          <p:cNvPr id="17" name="TextBox 16">
            <a:extLst>
              <a:ext uri="{FF2B5EF4-FFF2-40B4-BE49-F238E27FC236}">
                <a16:creationId xmlns:a16="http://schemas.microsoft.com/office/drawing/2014/main" id="{914C3A04-3915-A420-C381-B7D9DC456B59}"/>
              </a:ext>
            </a:extLst>
          </p:cNvPr>
          <p:cNvSpPr txBox="1"/>
          <p:nvPr/>
        </p:nvSpPr>
        <p:spPr>
          <a:xfrm>
            <a:off x="4768340" y="2055045"/>
            <a:ext cx="6751660" cy="3416320"/>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solidFill>
                  <a:schemeClr val="accent6">
                    <a:lumMod val="75000"/>
                  </a:schemeClr>
                </a:solidFill>
                <a:latin typeface="+mj-lt"/>
              </a:rPr>
              <a:t>Age diversity increases firm productivity: </a:t>
            </a:r>
            <a:r>
              <a:rPr lang="en-GB" sz="2400" dirty="0">
                <a:latin typeface="+mj-lt"/>
              </a:rPr>
              <a:t>a +10% share in older workers </a:t>
            </a:r>
            <a:r>
              <a:rPr lang="en-GB" sz="2400" dirty="0">
                <a:latin typeface="+mj-lt"/>
                <a:sym typeface="Wingdings" panose="05000000000000000000" pitchFamily="2" charset="2"/>
              </a:rPr>
              <a:t> +1.1% productivity</a:t>
            </a:r>
          </a:p>
          <a:p>
            <a:pPr marL="342900" indent="-342900">
              <a:buFont typeface="Wingdings" panose="05000000000000000000" pitchFamily="2" charset="2"/>
              <a:buChar char="Ø"/>
            </a:pPr>
            <a:endParaRPr lang="en-GB" sz="2400" b="1" dirty="0">
              <a:solidFill>
                <a:schemeClr val="accent6">
                  <a:lumMod val="75000"/>
                </a:schemeClr>
              </a:solidFill>
              <a:latin typeface="+mj-lt"/>
            </a:endParaRPr>
          </a:p>
          <a:p>
            <a:pPr marL="342900" indent="-342900">
              <a:buFont typeface="Wingdings" panose="05000000000000000000" pitchFamily="2" charset="2"/>
              <a:buChar char="Ø"/>
            </a:pPr>
            <a:r>
              <a:rPr lang="en-GB" sz="2400" b="1" dirty="0">
                <a:solidFill>
                  <a:schemeClr val="accent6">
                    <a:lumMod val="75000"/>
                  </a:schemeClr>
                </a:solidFill>
                <a:latin typeface="+mj-lt"/>
              </a:rPr>
              <a:t>A</a:t>
            </a:r>
            <a:r>
              <a:rPr lang="en-US" sz="2400" b="1" dirty="0" err="1">
                <a:solidFill>
                  <a:schemeClr val="accent6">
                    <a:lumMod val="75000"/>
                  </a:schemeClr>
                </a:solidFill>
                <a:latin typeface="+mj-lt"/>
              </a:rPr>
              <a:t>ge</a:t>
            </a:r>
            <a:r>
              <a:rPr lang="en-US" sz="2400" b="1" dirty="0">
                <a:solidFill>
                  <a:schemeClr val="accent6">
                    <a:lumMod val="75000"/>
                  </a:schemeClr>
                </a:solidFill>
                <a:latin typeface="+mj-lt"/>
              </a:rPr>
              <a:t> discrimination remains common: </a:t>
            </a:r>
            <a:r>
              <a:rPr lang="en-US" sz="2400" dirty="0">
                <a:latin typeface="+mj-lt"/>
              </a:rPr>
              <a:t>42% of workers 65+</a:t>
            </a:r>
          </a:p>
          <a:p>
            <a:endParaRPr lang="en-US" sz="2400" b="1" dirty="0">
              <a:solidFill>
                <a:schemeClr val="accent6">
                  <a:lumMod val="75000"/>
                </a:schemeClr>
              </a:solidFill>
              <a:latin typeface="+mj-lt"/>
            </a:endParaRPr>
          </a:p>
          <a:p>
            <a:pPr marL="342900" indent="-342900">
              <a:buFont typeface="Wingdings" panose="05000000000000000000" pitchFamily="2" charset="2"/>
              <a:buChar char="Ø"/>
            </a:pPr>
            <a:r>
              <a:rPr lang="en-US" sz="2400" b="1" dirty="0">
                <a:latin typeface="+mj-lt"/>
              </a:rPr>
              <a:t>6% </a:t>
            </a:r>
            <a:r>
              <a:rPr lang="en-US" sz="2400" dirty="0">
                <a:latin typeface="+mj-lt"/>
              </a:rPr>
              <a:t>of employers report </a:t>
            </a:r>
            <a:r>
              <a:rPr lang="en-US" sz="2400" b="1" dirty="0">
                <a:solidFill>
                  <a:schemeClr val="accent6">
                    <a:lumMod val="75000"/>
                  </a:schemeClr>
                </a:solidFill>
                <a:latin typeface="+mj-lt"/>
              </a:rPr>
              <a:t>concrete steps towards diversity and inclusion</a:t>
            </a:r>
          </a:p>
        </p:txBody>
      </p:sp>
    </p:spTree>
    <p:extLst>
      <p:ext uri="{BB962C8B-B14F-4D97-AF65-F5344CB8AC3E}">
        <p14:creationId xmlns:p14="http://schemas.microsoft.com/office/powerpoint/2010/main" val="148889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F276B-6ACC-45CB-B495-9A9C4FC25DFD}"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itle 2">
            <a:extLst>
              <a:ext uri="{FF2B5EF4-FFF2-40B4-BE49-F238E27FC236}">
                <a16:creationId xmlns:a16="http://schemas.microsoft.com/office/drawing/2014/main" id="{6F720738-9D67-4DEA-86E4-1BCCA5DC7C1C}"/>
              </a:ext>
            </a:extLst>
          </p:cNvPr>
          <p:cNvSpPr txBox="1">
            <a:spLocks/>
          </p:cNvSpPr>
          <p:nvPr/>
        </p:nvSpPr>
        <p:spPr>
          <a:xfrm>
            <a:off x="1581374" y="43485"/>
            <a:ext cx="9047181" cy="1315175"/>
          </a:xfrm>
          <a:prstGeom prst="rect">
            <a:avLst/>
          </a:prstGeom>
        </p:spPr>
        <p:txBody>
          <a:bodyPr vert="horz" lIns="91440" tIns="45720" rIns="91440" bIns="45720" rtlCol="0" anchor="ctr" anchorCtr="0">
            <a:noAutofit/>
          </a:bodyPr>
          <a:lstStyle>
            <a:lvl1pPr algn="l" defTabSz="1219170" rtl="0" eaLnBrk="1" latinLnBrk="0" hangingPunct="1">
              <a:lnSpc>
                <a:spcPts val="4533"/>
              </a:lnSpc>
              <a:spcBef>
                <a:spcPct val="0"/>
              </a:spcBef>
              <a:buNone/>
              <a:defRPr sz="4000" b="1" kern="1200">
                <a:solidFill>
                  <a:srgbClr val="006666"/>
                </a:solidFill>
                <a:latin typeface="Arial"/>
                <a:ea typeface="+mj-ea"/>
                <a:cs typeface="+mj-cs"/>
              </a:defRPr>
            </a:lvl1pPr>
          </a:lstStyle>
          <a:p>
            <a:r>
              <a:rPr lang="en-US" sz="3200" dirty="0"/>
              <a:t>Employers play a crucial role in promoting job retention of older employees</a:t>
            </a:r>
          </a:p>
        </p:txBody>
      </p:sp>
      <p:pic>
        <p:nvPicPr>
          <p:cNvPr id="5" name="Picture 4">
            <a:extLst>
              <a:ext uri="{FF2B5EF4-FFF2-40B4-BE49-F238E27FC236}">
                <a16:creationId xmlns:a16="http://schemas.microsoft.com/office/drawing/2014/main" id="{AD557AC7-5C00-776F-1B94-28BDEA4FE1D7}"/>
              </a:ext>
            </a:extLst>
          </p:cNvPr>
          <p:cNvPicPr>
            <a:picLocks noChangeAspect="1"/>
          </p:cNvPicPr>
          <p:nvPr/>
        </p:nvPicPr>
        <p:blipFill>
          <a:blip r:embed="rId3"/>
          <a:stretch>
            <a:fillRect/>
          </a:stretch>
        </p:blipFill>
        <p:spPr>
          <a:xfrm>
            <a:off x="812368" y="1788943"/>
            <a:ext cx="3089310" cy="4116477"/>
          </a:xfrm>
          <a:prstGeom prst="rect">
            <a:avLst/>
          </a:prstGeom>
          <a:solidFill>
            <a:srgbClr val="FFFFFF">
              <a:shade val="85000"/>
            </a:srgbClr>
          </a:solidFill>
          <a:ln w="19050" cap="sq">
            <a:solidFill>
              <a:schemeClr val="bg2">
                <a:lumMod val="25000"/>
              </a:schemeClr>
            </a:solidFill>
            <a:miter lim="800000"/>
          </a:ln>
          <a:effectLst>
            <a:outerShdw blurRad="50800" dist="1524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Arrow: Down 1">
            <a:extLst>
              <a:ext uri="{FF2B5EF4-FFF2-40B4-BE49-F238E27FC236}">
                <a16:creationId xmlns:a16="http://schemas.microsoft.com/office/drawing/2014/main" id="{866BE26E-ED0A-3536-2750-CDC08C1CE3C7}"/>
              </a:ext>
            </a:extLst>
          </p:cNvPr>
          <p:cNvSpPr/>
          <p:nvPr/>
        </p:nvSpPr>
        <p:spPr>
          <a:xfrm>
            <a:off x="4265310" y="1405633"/>
            <a:ext cx="1012383" cy="1298215"/>
          </a:xfrm>
          <a:prstGeom prst="downArrow">
            <a:avLst/>
          </a:prstGeom>
          <a:solidFill>
            <a:srgbClr val="CB267C"/>
          </a:solidFill>
          <a:ln>
            <a:solidFill>
              <a:srgbClr val="CB2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5028D2-EA4D-FA85-BD4F-14FD35986EC4}"/>
              </a:ext>
            </a:extLst>
          </p:cNvPr>
          <p:cNvSpPr txBox="1"/>
          <p:nvPr/>
        </p:nvSpPr>
        <p:spPr>
          <a:xfrm>
            <a:off x="5442850" y="1462006"/>
            <a:ext cx="4247500" cy="1723549"/>
          </a:xfrm>
          <a:prstGeom prst="rect">
            <a:avLst/>
          </a:prstGeom>
          <a:noFill/>
        </p:spPr>
        <p:txBody>
          <a:bodyPr wrap="square" rtlCol="0">
            <a:spAutoFit/>
          </a:bodyPr>
          <a:lstStyle/>
          <a:p>
            <a:pPr lvl="0"/>
            <a:r>
              <a:rPr lang="en-US" sz="2800" dirty="0">
                <a:solidFill>
                  <a:schemeClr val="bg1">
                    <a:lumMod val="50000"/>
                  </a:schemeClr>
                </a:solidFill>
                <a:latin typeface="Calibri" panose="020F0502020204030204" pitchFamily="34" charset="0"/>
                <a:cs typeface="Calibri" panose="020F0502020204030204" pitchFamily="34" charset="0"/>
              </a:rPr>
              <a:t>Average </a:t>
            </a:r>
            <a:r>
              <a:rPr lang="en-US" sz="2800" b="1" dirty="0">
                <a:solidFill>
                  <a:srgbClr val="CB267C"/>
                </a:solidFill>
                <a:latin typeface="Calibri" panose="020F0502020204030204" pitchFamily="34" charset="0"/>
                <a:cs typeface="Calibri" panose="020F0502020204030204" pitchFamily="34" charset="0"/>
              </a:rPr>
              <a:t>job tenure </a:t>
            </a:r>
            <a:r>
              <a:rPr lang="en-US" sz="2800" dirty="0">
                <a:solidFill>
                  <a:schemeClr val="bg1">
                    <a:lumMod val="50000"/>
                  </a:schemeClr>
                </a:solidFill>
                <a:latin typeface="Calibri" panose="020F0502020204030204" pitchFamily="34" charset="0"/>
                <a:cs typeface="Calibri" panose="020F0502020204030204" pitchFamily="34" charset="0"/>
              </a:rPr>
              <a:t>declined by 8% between 2012 and 2019</a:t>
            </a:r>
            <a:endParaRPr lang="en-US" sz="2800" dirty="0">
              <a:solidFill>
                <a:schemeClr val="bg1">
                  <a:lumMod val="50000"/>
                </a:schemeClr>
              </a:solidFill>
            </a:endParaRPr>
          </a:p>
          <a:p>
            <a:endParaRPr lang="en-US" sz="2200" dirty="0"/>
          </a:p>
        </p:txBody>
      </p:sp>
      <p:sp>
        <p:nvSpPr>
          <p:cNvPr id="16" name="TextBox 15">
            <a:extLst>
              <a:ext uri="{FF2B5EF4-FFF2-40B4-BE49-F238E27FC236}">
                <a16:creationId xmlns:a16="http://schemas.microsoft.com/office/drawing/2014/main" id="{14963202-D65B-6FB8-1B20-79ACF4F21A6B}"/>
              </a:ext>
            </a:extLst>
          </p:cNvPr>
          <p:cNvSpPr txBox="1"/>
          <p:nvPr/>
        </p:nvSpPr>
        <p:spPr>
          <a:xfrm>
            <a:off x="4832229" y="3429000"/>
            <a:ext cx="6956743" cy="2554545"/>
          </a:xfrm>
          <a:prstGeom prst="rect">
            <a:avLst/>
          </a:prstGeom>
          <a:noFill/>
        </p:spPr>
        <p:txBody>
          <a:bodyPr wrap="square">
            <a:spAutoFit/>
          </a:bodyPr>
          <a:lstStyle/>
          <a:p>
            <a:pPr lvl="0"/>
            <a:r>
              <a:rPr lang="en-US" sz="3200" b="1" dirty="0">
                <a:solidFill>
                  <a:srgbClr val="CB267C"/>
                </a:solidFill>
                <a:latin typeface="Calibri" panose="020F0502020204030204" pitchFamily="34" charset="0"/>
                <a:cs typeface="Calibri" panose="020F0502020204030204" pitchFamily="34" charset="0"/>
              </a:rPr>
              <a:t>Why leave?</a:t>
            </a:r>
          </a:p>
          <a:p>
            <a:pPr lvl="0"/>
            <a:endParaRPr lang="en-US" sz="3200" dirty="0">
              <a:solidFill>
                <a:schemeClr val="bg1">
                  <a:lumMod val="50000"/>
                </a:schemeClr>
              </a:solidFill>
              <a:latin typeface="Calibri" panose="020F0502020204030204" pitchFamily="34" charset="0"/>
              <a:cs typeface="Calibri" panose="020F0502020204030204" pitchFamily="34" charset="0"/>
            </a:endParaRPr>
          </a:p>
          <a:p>
            <a:pPr lvl="0"/>
            <a:r>
              <a:rPr lang="en-US" sz="3200" dirty="0">
                <a:solidFill>
                  <a:schemeClr val="bg1">
                    <a:lumMod val="50000"/>
                  </a:schemeClr>
                </a:solidFill>
                <a:latin typeface="Calibri" panose="020F0502020204030204" pitchFamily="34" charset="0"/>
                <a:cs typeface="Calibri" panose="020F0502020204030204" pitchFamily="34" charset="0"/>
              </a:rPr>
              <a:t>1 in 4 workers leave their jobs because of </a:t>
            </a:r>
            <a:r>
              <a:rPr lang="en-US" sz="3200" b="1" dirty="0">
                <a:solidFill>
                  <a:srgbClr val="CB267C"/>
                </a:solidFill>
                <a:latin typeface="Calibri" panose="020F0502020204030204" pitchFamily="34" charset="0"/>
                <a:cs typeface="Calibri" panose="020F0502020204030204" pitchFamily="34" charset="0"/>
              </a:rPr>
              <a:t>low pay, </a:t>
            </a:r>
            <a:r>
              <a:rPr lang="en-US" sz="3200" dirty="0">
                <a:latin typeface="Calibri" panose="020F0502020204030204" pitchFamily="34" charset="0"/>
                <a:cs typeface="Calibri" panose="020F0502020204030204" pitchFamily="34" charset="0"/>
              </a:rPr>
              <a:t>they</a:t>
            </a:r>
            <a:r>
              <a:rPr lang="en-US" sz="3200" dirty="0">
                <a:solidFill>
                  <a:srgbClr val="CB267C"/>
                </a:solidFill>
                <a:latin typeface="Calibri" panose="020F0502020204030204" pitchFamily="34" charset="0"/>
                <a:cs typeface="Calibri" panose="020F0502020204030204" pitchFamily="34" charset="0"/>
              </a:rPr>
              <a:t> </a:t>
            </a:r>
            <a:r>
              <a:rPr lang="en-US" sz="3200" b="1" dirty="0">
                <a:solidFill>
                  <a:srgbClr val="CB267C"/>
                </a:solidFill>
                <a:latin typeface="Calibri" panose="020F0502020204030204" pitchFamily="34" charset="0"/>
                <a:cs typeface="Calibri" panose="020F0502020204030204" pitchFamily="34" charset="0"/>
              </a:rPr>
              <a:t>felt undervalued</a:t>
            </a:r>
            <a:r>
              <a:rPr lang="en-US" sz="3200" dirty="0">
                <a:solidFill>
                  <a:srgbClr val="CB267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and</a:t>
            </a:r>
            <a:r>
              <a:rPr lang="en-US" sz="3200" dirty="0">
                <a:solidFill>
                  <a:srgbClr val="CB267C"/>
                </a:solidFill>
                <a:latin typeface="Calibri" panose="020F0502020204030204" pitchFamily="34" charset="0"/>
                <a:cs typeface="Calibri" panose="020F0502020204030204" pitchFamily="34" charset="0"/>
              </a:rPr>
              <a:t> </a:t>
            </a:r>
            <a:r>
              <a:rPr lang="en-US" sz="3200" b="1" dirty="0">
                <a:solidFill>
                  <a:srgbClr val="CB267C"/>
                </a:solidFill>
                <a:latin typeface="Calibri" panose="020F0502020204030204" pitchFamily="34" charset="0"/>
                <a:cs typeface="Calibri" panose="020F0502020204030204" pitchFamily="34" charset="0"/>
              </a:rPr>
              <a:t>lacked advancement</a:t>
            </a:r>
          </a:p>
        </p:txBody>
      </p:sp>
    </p:spTree>
    <p:extLst>
      <p:ext uri="{BB962C8B-B14F-4D97-AF65-F5344CB8AC3E}">
        <p14:creationId xmlns:p14="http://schemas.microsoft.com/office/powerpoint/2010/main" val="295432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F276B-6ACC-45CB-B495-9A9C4FC25DFD}"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itle 2">
            <a:extLst>
              <a:ext uri="{FF2B5EF4-FFF2-40B4-BE49-F238E27FC236}">
                <a16:creationId xmlns:a16="http://schemas.microsoft.com/office/drawing/2014/main" id="{6F720738-9D67-4DEA-86E4-1BCCA5DC7C1C}"/>
              </a:ext>
            </a:extLst>
          </p:cNvPr>
          <p:cNvSpPr txBox="1">
            <a:spLocks/>
          </p:cNvSpPr>
          <p:nvPr/>
        </p:nvSpPr>
        <p:spPr>
          <a:xfrm>
            <a:off x="1710466" y="43485"/>
            <a:ext cx="10015369" cy="1315175"/>
          </a:xfrm>
          <a:prstGeom prst="rect">
            <a:avLst/>
          </a:prstGeom>
        </p:spPr>
        <p:txBody>
          <a:bodyPr vert="horz" lIns="91440" tIns="45720" rIns="91440" bIns="45720" rtlCol="0" anchor="ctr" anchorCtr="0">
            <a:noAutofit/>
          </a:bodyPr>
          <a:lstStyle>
            <a:lvl1pPr algn="l" defTabSz="1219170" rtl="0" eaLnBrk="1" latinLnBrk="0" hangingPunct="1">
              <a:lnSpc>
                <a:spcPts val="4533"/>
              </a:lnSpc>
              <a:spcBef>
                <a:spcPct val="0"/>
              </a:spcBef>
              <a:buNone/>
              <a:defRPr sz="4000" b="1" kern="1200">
                <a:solidFill>
                  <a:srgbClr val="006666"/>
                </a:solidFill>
                <a:latin typeface="Arial"/>
                <a:ea typeface="+mj-ea"/>
                <a:cs typeface="+mj-cs"/>
              </a:defRPr>
            </a:lvl1pPr>
          </a:lstStyle>
          <a:p>
            <a:r>
              <a:rPr lang="en-US" sz="3200" dirty="0"/>
              <a:t>Career mobility is crucial for older workers for better employment choices</a:t>
            </a:r>
          </a:p>
        </p:txBody>
      </p:sp>
      <p:sp>
        <p:nvSpPr>
          <p:cNvPr id="4" name="TextBox 3">
            <a:extLst>
              <a:ext uri="{FF2B5EF4-FFF2-40B4-BE49-F238E27FC236}">
                <a16:creationId xmlns:a16="http://schemas.microsoft.com/office/drawing/2014/main" id="{5E587694-A43F-6CD3-E53D-F5C0F0B33DC7}"/>
              </a:ext>
            </a:extLst>
          </p:cNvPr>
          <p:cNvSpPr txBox="1"/>
          <p:nvPr/>
        </p:nvSpPr>
        <p:spPr>
          <a:xfrm>
            <a:off x="3657599" y="2409794"/>
            <a:ext cx="8240359" cy="4124206"/>
          </a:xfrm>
          <a:prstGeom prst="rect">
            <a:avLst/>
          </a:prstGeom>
          <a:noFill/>
        </p:spPr>
        <p:txBody>
          <a:bodyPr wrap="square" rtlCol="0">
            <a:spAutoFit/>
          </a:bodyPr>
          <a:lstStyle/>
          <a:p>
            <a:pPr lvl="0"/>
            <a:r>
              <a:rPr lang="en-GB" sz="2400" b="1"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The Midcareer Opportunity </a:t>
            </a:r>
            <a:r>
              <a:rPr lang="en-GB" sz="2400" dirty="0">
                <a:effectLst/>
                <a:latin typeface="Arial" panose="020B0604020202020204" pitchFamily="34" charset="0"/>
                <a:ea typeface="Arial" panose="020B0604020202020204" pitchFamily="34" charset="0"/>
                <a:cs typeface="Times New Roman" panose="02020603050405020304" pitchFamily="18" charset="0"/>
              </a:rPr>
              <a:t>(launched 9</a:t>
            </a:r>
            <a:r>
              <a:rPr lang="en-GB" sz="2400" baseline="30000" dirty="0">
                <a:effectLst/>
                <a:latin typeface="Arial" panose="020B0604020202020204" pitchFamily="34" charset="0"/>
                <a:ea typeface="Arial" panose="020B0604020202020204" pitchFamily="34" charset="0"/>
                <a:cs typeface="Times New Roman" panose="02020603050405020304" pitchFamily="18" charset="0"/>
              </a:rPr>
              <a:t>th</a:t>
            </a:r>
            <a:r>
              <a:rPr lang="en-GB" sz="2400" dirty="0">
                <a:effectLst/>
                <a:latin typeface="Arial" panose="020B0604020202020204" pitchFamily="34" charset="0"/>
                <a:ea typeface="Arial" panose="020B0604020202020204" pitchFamily="34" charset="0"/>
                <a:cs typeface="Times New Roman" panose="02020603050405020304" pitchFamily="18" charset="0"/>
              </a:rPr>
              <a:t> Oct)</a:t>
            </a:r>
          </a:p>
          <a:p>
            <a:pPr lvl="0"/>
            <a:endParaRPr lang="en-GB" sz="2400" b="1" dirty="0">
              <a:solidFill>
                <a:schemeClr val="tx2"/>
              </a:solidFill>
              <a:latin typeface="Arial" panose="020B0604020202020204" pitchFamily="34" charset="0"/>
              <a:cs typeface="Times New Roman" panose="02020603050405020304" pitchFamily="18" charset="0"/>
            </a:endParaRPr>
          </a:p>
          <a:p>
            <a:pPr lvl="0"/>
            <a:r>
              <a:rPr lang="en-GB" sz="2400" b="1" dirty="0">
                <a:solidFill>
                  <a:schemeClr val="tx2"/>
                </a:solidFill>
                <a:latin typeface="Arial" panose="020B0604020202020204" pitchFamily="34" charset="0"/>
                <a:cs typeface="Times New Roman" panose="02020603050405020304" pitchFamily="18" charset="0"/>
              </a:rPr>
              <a:t>Empirical report on mid-career mobility trends, drivers and consequences </a:t>
            </a:r>
            <a:r>
              <a:rPr lang="en-GB" sz="2400" dirty="0">
                <a:latin typeface="Arial" panose="020B0604020202020204" pitchFamily="34" charset="0"/>
                <a:cs typeface="Times New Roman" panose="02020603050405020304" pitchFamily="18" charset="0"/>
              </a:rPr>
              <a:t>(launch early 2024)</a:t>
            </a:r>
            <a:endParaRPr lang="en-GB" sz="2400" b="1" dirty="0">
              <a:latin typeface="Arial" panose="020B0604020202020204" pitchFamily="34" charset="0"/>
              <a:cs typeface="Times New Roman" panose="02020603050405020304" pitchFamily="18" charset="0"/>
            </a:endParaRPr>
          </a:p>
          <a:p>
            <a:pPr lvl="0"/>
            <a:endParaRPr lang="en-GB" sz="2400" b="1" dirty="0">
              <a:solidFill>
                <a:schemeClr val="tx2"/>
              </a:solidFill>
              <a:latin typeface="Arial" panose="020B0604020202020204" pitchFamily="34" charset="0"/>
              <a:cs typeface="Times New Roman" panose="02020603050405020304" pitchFamily="18" charset="0"/>
            </a:endParaRPr>
          </a:p>
          <a:p>
            <a:pPr lvl="0"/>
            <a:endParaRPr lang="en-US" sz="2400" dirty="0">
              <a:latin typeface="Arial" panose="020B0604020202020204" pitchFamily="34" charset="0"/>
              <a:cs typeface="Times New Roman" panose="02020603050405020304" pitchFamily="18" charset="0"/>
            </a:endParaRPr>
          </a:p>
          <a:p>
            <a:pPr lvl="0"/>
            <a:endParaRPr lang="en-GB" sz="2400" dirty="0">
              <a:latin typeface="Arial" panose="020B0604020202020204" pitchFamily="34" charset="0"/>
              <a:cs typeface="Times New Roman" panose="02020603050405020304" pitchFamily="18" charset="0"/>
            </a:endParaRPr>
          </a:p>
          <a:p>
            <a:pPr lvl="0"/>
            <a:endParaRPr lang="en-GB" sz="2400" b="1" dirty="0">
              <a:solidFill>
                <a:schemeClr val="tx2"/>
              </a:solidFill>
              <a:latin typeface="Arial" panose="020B0604020202020204" pitchFamily="34" charset="0"/>
              <a:cs typeface="Times New Roman" panose="02020603050405020304" pitchFamily="18" charset="0"/>
            </a:endParaRPr>
          </a:p>
          <a:p>
            <a:pPr lvl="0"/>
            <a:endParaRPr lang="en-GB" sz="2400" b="1" dirty="0">
              <a:solidFill>
                <a:schemeClr val="tx2"/>
              </a:solidFill>
              <a:latin typeface="Arial" panose="020B0604020202020204" pitchFamily="34" charset="0"/>
              <a:cs typeface="Times New Roman" panose="02020603050405020304" pitchFamily="18" charset="0"/>
            </a:endParaRPr>
          </a:p>
          <a:p>
            <a:pPr lvl="0"/>
            <a:endParaRPr lang="en-GB" sz="2400" b="1" dirty="0">
              <a:solidFill>
                <a:schemeClr val="tx2"/>
              </a:solidFill>
              <a:latin typeface="Arial" panose="020B0604020202020204" pitchFamily="34" charset="0"/>
              <a:cs typeface="Times New Roman" panose="02020603050405020304" pitchFamily="18" charset="0"/>
            </a:endParaRPr>
          </a:p>
          <a:p>
            <a:pPr lvl="0"/>
            <a:r>
              <a:rPr lang="en-US" sz="2200" dirty="0">
                <a:solidFill>
                  <a:schemeClr val="bg1">
                    <a:lumMod val="50000"/>
                  </a:schemeClr>
                </a:solidFill>
                <a:latin typeface="Calibri" panose="020F0502020204030204" pitchFamily="34" charset="0"/>
                <a:cs typeface="Calibri" panose="020F0502020204030204" pitchFamily="34" charset="0"/>
              </a:rPr>
              <a:t>  </a:t>
            </a:r>
          </a:p>
        </p:txBody>
      </p:sp>
      <p:pic>
        <p:nvPicPr>
          <p:cNvPr id="10" name="Picture 9" descr="A person wearing glasses and a blue shirt&#10;&#10;Description automatically generated">
            <a:extLst>
              <a:ext uri="{FF2B5EF4-FFF2-40B4-BE49-F238E27FC236}">
                <a16:creationId xmlns:a16="http://schemas.microsoft.com/office/drawing/2014/main" id="{74C2A1A0-DDE2-00F7-5AA8-FD081D3D0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46" y="1995580"/>
            <a:ext cx="2594856" cy="3652994"/>
          </a:xfrm>
          <a:prstGeom prst="rect">
            <a:avLst/>
          </a:prstGeom>
          <a:ln w="19050">
            <a:solidFill>
              <a:schemeClr val="bg2">
                <a:lumMod val="50000"/>
              </a:schemeClr>
            </a:solidFill>
          </a:ln>
          <a:effectLst>
            <a:outerShdw blurRad="50800" dist="203200" dir="8100000" algn="tr" rotWithShape="0">
              <a:prstClr val="black">
                <a:alpha val="40000"/>
              </a:prstClr>
            </a:outerShdw>
          </a:effectLst>
        </p:spPr>
      </p:pic>
    </p:spTree>
    <p:extLst>
      <p:ext uri="{BB962C8B-B14F-4D97-AF65-F5344CB8AC3E}">
        <p14:creationId xmlns:p14="http://schemas.microsoft.com/office/powerpoint/2010/main" val="210140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448F3-9AA6-5229-58DB-6FC33C491B3E}"/>
              </a:ext>
            </a:extLst>
          </p:cNvPr>
          <p:cNvSpPr>
            <a:spLocks noGrp="1"/>
          </p:cNvSpPr>
          <p:nvPr>
            <p:ph type="title"/>
          </p:nvPr>
        </p:nvSpPr>
        <p:spPr>
          <a:xfrm>
            <a:off x="1753496" y="237600"/>
            <a:ext cx="10095604" cy="1022400"/>
          </a:xfrm>
        </p:spPr>
        <p:txBody>
          <a:bodyPr/>
          <a:lstStyle/>
          <a:p>
            <a:r>
              <a:rPr lang="en-US" b="1" dirty="0">
                <a:solidFill>
                  <a:srgbClr val="3A6D6D"/>
                </a:solidFill>
              </a:rPr>
              <a:t>Fostering a multigenerational workforce: Challenges, evidence and information gaps</a:t>
            </a:r>
            <a:endParaRPr lang="en-GB" b="1" dirty="0">
              <a:solidFill>
                <a:srgbClr val="3A6D6D"/>
              </a:solidFill>
            </a:endParaRPr>
          </a:p>
        </p:txBody>
      </p:sp>
      <p:graphicFrame>
        <p:nvGraphicFramePr>
          <p:cNvPr id="16" name="Diagram 15">
            <a:extLst>
              <a:ext uri="{FF2B5EF4-FFF2-40B4-BE49-F238E27FC236}">
                <a16:creationId xmlns:a16="http://schemas.microsoft.com/office/drawing/2014/main" id="{F115743A-0155-7BBF-A4C7-17914B4E4A22}"/>
              </a:ext>
            </a:extLst>
          </p:cNvPr>
          <p:cNvGraphicFramePr/>
          <p:nvPr>
            <p:extLst>
              <p:ext uri="{D42A27DB-BD31-4B8C-83A1-F6EECF244321}">
                <p14:modId xmlns:p14="http://schemas.microsoft.com/office/powerpoint/2010/main" val="666899166"/>
              </p:ext>
            </p:extLst>
          </p:nvPr>
        </p:nvGraphicFramePr>
        <p:xfrm>
          <a:off x="1832303" y="1439333"/>
          <a:ext cx="874110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745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ShareHorizProjTaxHTField0 xmlns="c5805097-db0a-42f9-a837-be9035f1f571" xsi:nil="true"/>
    <OECDKimBussinessContext xmlns="54c4cd27-f286-408f-9ce0-33c1e0f3ab39" xsi:nil="true"/>
    <OECDProjectMembers xmlns="22a5b7d0-1699-458f-b8e2-4d8247229549">
      <UserInfo>
        <DisplayName/>
        <AccountId xsi:nil="true"/>
        <AccountType/>
      </UserInfo>
    </OECDProjectMembers>
    <OECDMainProject xmlns="22a5b7d0-1699-458f-b8e2-4d824722954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2.2.1.1.1 Enhancing the evidence base on how the world of work is changing: 1 publication, policy briefs</TermName>
          <TermId xmlns="http://schemas.microsoft.com/office/infopath/2007/PartnerControls">bf554bcf-4617-43eb-8f93-89ca9e0d23c2</TermId>
        </TermInfo>
      </Terms>
    </eSharePWBTaxHTField0>
    <OECDlanguage xmlns="ca82dde9-3436-4d3d-bddd-d31447390034">English</OECDlanguage>
    <OECDAllRelatedUsers xmlns="c5805097-db0a-42f9-a837-be9035f1f571">
      <UserInfo>
        <DisplayName/>
        <AccountId xsi:nil="true"/>
        <AccountType/>
      </UserInfo>
    </OECDAllRelatedUsers>
    <IconOverlay xmlns="http://schemas.microsoft.com/sharepoint/v4" xsi:nil="true"/>
    <OECDCommunityDocumentID xmlns="22a5b7d0-1699-458f-b8e2-4d8247229549" xsi:nil="true"/>
    <OECDProjectManager xmlns="22a5b7d0-1699-458f-b8e2-4d8247229549">
      <UserInfo>
        <DisplayName/>
        <AccountId xsi:nil="true"/>
        <AccountType/>
      </UserInfo>
    </OECDProjectManager>
    <OECDTagsCache xmlns="22a5b7d0-1699-458f-b8e2-4d8247229549" xsi:nil="true"/>
    <b8c3c820c0584e889da065b0a99e2c1a xmlns="22a5b7d0-1699-458f-b8e2-4d8247229549" xsi:nil="true"/>
    <OECDMeetingDate xmlns="54c4cd27-f286-408f-9ce0-33c1e0f3ab39" xsi:nil="true"/>
    <OECDSharingStatus xmlns="22a5b7d0-1699-458f-b8e2-4d8247229549"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OECDCommunityDocumentURL xmlns="22a5b7d0-1699-458f-b8e2-4d8247229549" xsi:nil="true"/>
    <OECDKimProvenance xmlns="54c4cd27-f286-408f-9ce0-33c1e0f3ab39" xsi:nil="true"/>
    <OECDPinnedBy xmlns="22a5b7d0-1699-458f-b8e2-4d8247229549">
      <UserInfo>
        <DisplayName/>
        <AccountId xsi:nil="true"/>
        <AccountType/>
      </UserInfo>
    </OECDPinnedBy>
    <cc3d610261fc4fa09f62df6074327105 xmlns="c5805097-db0a-42f9-a837-be9035f1f571">
      <Terms xmlns="http://schemas.microsoft.com/office/infopath/2007/PartnerControls"/>
    </cc3d610261fc4fa09f62df6074327105>
    <OECDKimStatus xmlns="54c4cd27-f286-408f-9ce0-33c1e0f3ab39">Draft</OECDKimStatus>
    <eShareCountryTaxHTField0 xmlns="c9f238dd-bb73-4aef-a7a5-d644ad823e52">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93b92f09-7c5a-46c5-a457-5462da7a36d7</TermId>
        </TermInfo>
      </Terms>
    </eShareCountryTaxHTField0>
    <eShareTopicTaxHTField0 xmlns="c9f238dd-bb73-4aef-a7a5-d644ad823e52">
      <Terms xmlns="http://schemas.microsoft.com/office/infopath/2007/PartnerControls"/>
    </eShareTopicTaxHTField0>
    <k87588ac03a94edb9fcc4f2494cfdd51 xmlns="22a5b7d0-1699-458f-b8e2-4d8247229549">
      <Terms xmlns="http://schemas.microsoft.com/office/infopath/2007/PartnerControls"/>
    </k87588ac03a94edb9fcc4f2494cfdd51>
    <OECDProjectLookup xmlns="22a5b7d0-1699-458f-b8e2-4d8247229549" xsi:nil="true"/>
    <eShareKeywordsTaxHTField0 xmlns="c9f238dd-bb73-4aef-a7a5-d644ad823e52">
      <Terms xmlns="http://schemas.microsoft.com/office/infopath/2007/PartnerControls">
        <TermInfo xmlns="http://schemas.microsoft.com/office/infopath/2007/PartnerControls">
          <TermName xmlns="http://schemas.microsoft.com/office/infopath/2007/PartnerControls">ageing</TermName>
          <TermId xmlns="http://schemas.microsoft.com/office/infopath/2007/PartnerControls">96d4347b-c4b6-45b1-a15d-5b3c73e00587</TermId>
        </TermInfo>
      </Terms>
    </eShareKeywordsTaxHTField0>
    <OECDExpirationDate xmlns="c5805097-db0a-42f9-a837-be9035f1f571" xsi:nil="true"/>
    <TaxCatchAll xmlns="ca82dde9-3436-4d3d-bddd-d31447390034">
      <Value>1481</Value>
      <Value>249</Value>
      <Value>45</Value>
      <Value>22</Value>
    </TaxCatchAll>
  </documentManagement>
</p:properties>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73" ma:contentTypeDescription="" ma:contentTypeScope="" ma:versionID="60bf4a5bd89e0625e9bac68ddbe12fdc">
  <xsd:schema xmlns:xsd="http://www.w3.org/2001/XMLSchema" xmlns:xs="http://www.w3.org/2001/XMLSchema" xmlns:p="http://schemas.microsoft.com/office/2006/metadata/properties" xmlns:ns1="54c4cd27-f286-408f-9ce0-33c1e0f3ab39" xmlns:ns2="c5805097-db0a-42f9-a837-be9035f1f571" xmlns:ns3="22a5b7d0-1699-458f-b8e2-4d8247229549" xmlns:ns5="c9f238dd-bb73-4aef-a7a5-d644ad823e52" xmlns:ns6="ca82dde9-3436-4d3d-bddd-d31447390034" xmlns:ns7="http://schemas.microsoft.com/sharepoint/v4" targetNamespace="http://schemas.microsoft.com/office/2006/metadata/properties" ma:root="true" ma:fieldsID="5c7c1e1a7a19ed40b9f1ee3ec23da138" ns1:_="" ns2:_="" ns3:_="" ns5:_="" ns6:_="" ns7:_="">
    <xsd:import namespace="54c4cd27-f286-408f-9ce0-33c1e0f3ab39"/>
    <xsd:import namespace="c5805097-db0a-42f9-a837-be9035f1f571"/>
    <xsd:import namespace="22a5b7d0-1699-458f-b8e2-4d8247229549"/>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Label" minOccurs="0"/>
                <xsd:element ref="ns1:OECDMeetingDate" minOccurs="0"/>
                <xsd:element ref="ns6:OECDlanguage" minOccurs="0"/>
                <xsd:element ref="ns6:TaxCatchAll" minOccurs="0"/>
                <xsd:element ref="ns2:cc3d610261fc4fa09f62df6074327105" minOccurs="0"/>
                <xsd:element ref="ns3:k87588ac03a94edb9fcc4f2494cfdd51" minOccurs="0"/>
                <xsd:element ref="ns3:b8c3c820c0584e889da065b0a99e2c1a" minOccurs="0"/>
                <xsd:element ref="ns7:IconOverlay"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4" nillable="true" ma:displayName="Meeting Date" ma:default="" ma:format="DateOnly" ma:hidden="true" ma:internalName="OECD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03EBF7-B8D8-480E-B56A-A44DC6C47E11}">
  <ds:schemaRefs>
    <ds:schemaRef ds:uri="http://www.w3.org/XML/1998/namespace"/>
    <ds:schemaRef ds:uri="http://schemas.microsoft.com/office/2006/metadata/properties"/>
    <ds:schemaRef ds:uri="http://purl.org/dc/elements/1.1/"/>
    <ds:schemaRef ds:uri="http://schemas.microsoft.com/office/infopath/2007/PartnerControls"/>
    <ds:schemaRef ds:uri="54c4cd27-f286-408f-9ce0-33c1e0f3ab39"/>
    <ds:schemaRef ds:uri="22a5b7d0-1699-458f-b8e2-4d8247229549"/>
    <ds:schemaRef ds:uri="http://schemas.microsoft.com/office/2006/documentManagement/types"/>
    <ds:schemaRef ds:uri="http://schemas.openxmlformats.org/package/2006/metadata/core-properties"/>
    <ds:schemaRef ds:uri="c9f238dd-bb73-4aef-a7a5-d644ad823e52"/>
    <ds:schemaRef ds:uri="ca82dde9-3436-4d3d-bddd-d31447390034"/>
    <ds:schemaRef ds:uri="http://schemas.microsoft.com/sharepoint/v4"/>
    <ds:schemaRef ds:uri="c5805097-db0a-42f9-a837-be9035f1f571"/>
    <ds:schemaRef ds:uri="http://purl.org/dc/dcmitype/"/>
    <ds:schemaRef ds:uri="http://purl.org/dc/terms/"/>
  </ds:schemaRefs>
</ds:datastoreItem>
</file>

<file path=customXml/itemProps2.xml><?xml version="1.0" encoding="utf-8"?>
<ds:datastoreItem xmlns:ds="http://schemas.openxmlformats.org/officeDocument/2006/customXml" ds:itemID="{01A47C97-E875-4D6E-A905-838A7FBCBB25}">
  <ds:schemaRefs>
    <ds:schemaRef ds:uri="http://schemas.microsoft.com/sharepoint/v3/contenttype/forms"/>
  </ds:schemaRefs>
</ds:datastoreItem>
</file>

<file path=customXml/itemProps3.xml><?xml version="1.0" encoding="utf-8"?>
<ds:datastoreItem xmlns:ds="http://schemas.openxmlformats.org/officeDocument/2006/customXml" ds:itemID="{B73C09A4-75CD-4E8B-8B47-222C86B6E894}">
  <ds:schemaRefs>
    <ds:schemaRef ds:uri="http://www.oecd.org/eshare/projectsentre/CtFieldPriority/"/>
    <ds:schemaRef ds:uri="http://schemas.microsoft.com/2003/10/Serialization/Arrays"/>
  </ds:schemaRefs>
</ds:datastoreItem>
</file>

<file path=customXml/itemProps4.xml><?xml version="1.0" encoding="utf-8"?>
<ds:datastoreItem xmlns:ds="http://schemas.openxmlformats.org/officeDocument/2006/customXml" ds:itemID="{6DD56B04-DD4F-4EF9-A037-DC33EF606ADB}">
  <ds:schemaRefs>
    <ds:schemaRef ds:uri="Microsoft.SharePoint.Taxonomy.ContentTypeSync"/>
  </ds:schemaRefs>
</ds:datastoreItem>
</file>

<file path=customXml/itemProps5.xml><?xml version="1.0" encoding="utf-8"?>
<ds:datastoreItem xmlns:ds="http://schemas.openxmlformats.org/officeDocument/2006/customXml" ds:itemID="{C1CDA9AE-31FC-4462-B047-D83374E746E4}"/>
</file>

<file path=docProps/app.xml><?xml version="1.0" encoding="utf-8"?>
<Properties xmlns="http://schemas.openxmlformats.org/officeDocument/2006/extended-properties" xmlns:vt="http://schemas.openxmlformats.org/officeDocument/2006/docPropsVTypes">
  <TotalTime>3359</TotalTime>
  <Words>1440</Words>
  <Application>Microsoft Office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Helvetica 65 Medium</vt:lpstr>
      <vt:lpstr>Arial</vt:lpstr>
      <vt:lpstr>Arial Narrow</vt:lpstr>
      <vt:lpstr>Calibri</vt:lpstr>
      <vt:lpstr>Calibri Light</vt:lpstr>
      <vt:lpstr>Georgia</vt:lpstr>
      <vt:lpstr>Wingdings</vt:lpstr>
      <vt:lpstr>OECD_English_white</vt:lpstr>
      <vt:lpstr>Leveraging the benefits of a multigenerational workforce  </vt:lpstr>
      <vt:lpstr>Population ageing slowing inflow of new talent </vt:lpstr>
      <vt:lpstr>PowerPoint Presentation</vt:lpstr>
      <vt:lpstr>PowerPoint Presentation</vt:lpstr>
      <vt:lpstr>PowerPoint Presentation</vt:lpstr>
      <vt:lpstr>PowerPoint Presentation</vt:lpstr>
      <vt:lpstr>Fostering a multigenerational workforce: Challenges, evidence and information gaps</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Stepping up or stepping out:  Supporting mid-career mobility  Preliminary findings</dc:title>
  <dc:creator>GARCIA-MANDICÓ Sílvia, ELS/SAE</dc:creator>
  <cp:lastModifiedBy>KEESE Mark, ELS/SAE</cp:lastModifiedBy>
  <cp:revision>1</cp:revision>
  <dcterms:created xsi:type="dcterms:W3CDTF">2023-10-02T12:45:22Z</dcterms:created>
  <dcterms:modified xsi:type="dcterms:W3CDTF">2023-10-10T07:32:40Z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0x0101008B4DD370EC31429186F3AD49F0D3098F00D44DBCB9EB4F45278CB5C9765BE5299500A4858B360C6A491AA753F8BCA47AA9100033AB0B45A31F2B489F9B80276A6B0922</vt:lpwstr>
  </property>
  <property fmtid="{D5CDD505-2E9C-101B-9397-08002B2CF9AE}" pid="3" name="OECDTopic">
    <vt:lpwstr/>
  </property>
  <property fmtid="{D5CDD505-2E9C-101B-9397-08002B2CF9AE}" pid="4" name="OECDCountry">
    <vt:lpwstr>45;#United States|93b92f09-7c5a-46c5-a457-5462da7a36d7</vt:lpwstr>
  </property>
  <property fmtid="{D5CDD505-2E9C-101B-9397-08002B2CF9AE}" pid="5" name="OECDCommittee">
    <vt:lpwstr>22;#Employment, Labour and Social Affairs Committee|042c2d58-0ad6-4bf4-853d-cad057c581bf</vt:lpwstr>
  </property>
  <property fmtid="{D5CDD505-2E9C-101B-9397-08002B2CF9AE}" pid="6" name="OECDPWB">
    <vt:lpwstr>1481;#2.2.1.1.1 Enhancing the evidence base on how the world of work is changing: 1 publication, policy briefs|bf554bcf-4617-43eb-8f93-89ca9e0d23c2</vt:lpwstr>
  </property>
  <property fmtid="{D5CDD505-2E9C-101B-9397-08002B2CF9AE}" pid="7" name="OECDKeywords">
    <vt:lpwstr>249;#ageing|96d4347b-c4b6-45b1-a15d-5b3c73e00587</vt:lpwstr>
  </property>
  <property fmtid="{D5CDD505-2E9C-101B-9397-08002B2CF9AE}" pid="8" name="OECDHorizontalProjects">
    <vt:lpwstr/>
  </property>
  <property fmtid="{D5CDD505-2E9C-101B-9397-08002B2CF9AE}" pid="9" name="OECDProjectOwnerStructure">
    <vt:lpwstr/>
  </property>
</Properties>
</file>