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6"/>
  </p:sldMasterIdLst>
  <p:notesMasterIdLst>
    <p:notesMasterId r:id="rId26"/>
  </p:notesMasterIdLst>
  <p:sldIdLst>
    <p:sldId id="262" r:id="rId7"/>
    <p:sldId id="824" r:id="rId8"/>
    <p:sldId id="825" r:id="rId9"/>
    <p:sldId id="828" r:id="rId10"/>
    <p:sldId id="792" r:id="rId11"/>
    <p:sldId id="795" r:id="rId12"/>
    <p:sldId id="830" r:id="rId13"/>
    <p:sldId id="791" r:id="rId14"/>
    <p:sldId id="803" r:id="rId15"/>
    <p:sldId id="804" r:id="rId16"/>
    <p:sldId id="816" r:id="rId17"/>
    <p:sldId id="829" r:id="rId18"/>
    <p:sldId id="826" r:id="rId19"/>
    <p:sldId id="796" r:id="rId20"/>
    <p:sldId id="799" r:id="rId21"/>
    <p:sldId id="831" r:id="rId22"/>
    <p:sldId id="794" r:id="rId23"/>
    <p:sldId id="827" r:id="rId24"/>
    <p:sldId id="261" r:id="rId25"/>
  </p:sldIdLst>
  <p:sldSz cx="12192000" cy="6858000"/>
  <p:notesSz cx="7315200" cy="96012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A00"/>
    <a:srgbClr val="FFE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.oecd.org/eshare/els/pc/Deliverables/SAE/Disability%20Outputs/Italy/Data/+Data%20Analysis%20Report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https://portal.oecd.org/eshare/els/pc/Deliverables/SAE/Disability%20Outputs/Italy/Data/+Data%20Analysis%20Report2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822195071488995E-2"/>
          <c:y val="0.12781395104491139"/>
          <c:w val="0.9388669527987068"/>
          <c:h val="0.73002281758022836"/>
        </c:manualLayout>
      </c:layout>
      <c:scatterChart>
        <c:scatterStyle val="lineMarker"/>
        <c:varyColors val="0"/>
        <c:ser>
          <c:idx val="0"/>
          <c:order val="0"/>
          <c:tx>
            <c:strRef>
              <c:f>'g2-5'!$G$39</c:f>
              <c:strCache>
                <c:ptCount val="1"/>
                <c:pt idx="0">
                  <c:v>Replacement rate non-contributory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rgbClr val="4591F5"/>
              </a:solidFill>
              <a:ln>
                <a:solidFill>
                  <a:srgbClr val="4591F5"/>
                </a:solidFill>
                <a:prstDash val="solid"/>
              </a:ln>
            </c:spPr>
          </c:marker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Abruzzo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0-0610-4677-BC84-AA4AD091C231}"/>
                </c:ext>
              </c:extLst>
            </c:dLbl>
            <c:dLbl>
              <c:idx val="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Basilicata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1-0610-4677-BC84-AA4AD091C231}"/>
                </c:ext>
              </c:extLst>
            </c:dLbl>
            <c:dLbl>
              <c:idx val="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Calabria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2-0610-4677-BC84-AA4AD091C231}"/>
                </c:ext>
              </c:extLst>
            </c:dLbl>
            <c:dLbl>
              <c:idx val="3"/>
              <c:layout>
                <c:manualLayout>
                  <c:x val="2.2211056454034569E-3"/>
                  <c:y val="2.922630828002025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Campania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3-0610-4677-BC84-AA4AD091C231}"/>
                </c:ext>
              </c:extLst>
            </c:dLbl>
            <c:dLbl>
              <c:idx val="4"/>
              <c:layout>
                <c:manualLayout>
                  <c:x val="-0.1021810562472234"/>
                  <c:y val="3.958663551760413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Emilia-Romagna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4-0610-4677-BC84-AA4AD091C231}"/>
                </c:ext>
              </c:extLst>
            </c:dLbl>
            <c:dLbl>
              <c:idx val="5"/>
              <c:layout>
                <c:manualLayout>
                  <c:x val="5.3247475021103385E-2"/>
                  <c:y val="8.439184709870288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Friuli-Venezia Giulia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5-0610-4677-BC84-AA4AD091C231}"/>
                </c:ext>
              </c:extLst>
            </c:dLbl>
            <c:dLbl>
              <c:idx val="6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Lazio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6-0610-4677-BC84-AA4AD091C231}"/>
                </c:ext>
              </c:extLst>
            </c:dLbl>
            <c:dLbl>
              <c:idx val="7"/>
              <c:layout>
                <c:manualLayout>
                  <c:x val="-2.2195696132181896E-3"/>
                  <c:y val="2.978535779954219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Liguria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7-0610-4677-BC84-AA4AD091C231}"/>
                </c:ext>
              </c:extLst>
            </c:dLbl>
            <c:dLbl>
              <c:idx val="8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Lombardy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8-0610-4677-BC84-AA4AD091C231}"/>
                </c:ext>
              </c:extLst>
            </c:dLbl>
            <c:dLbl>
              <c:idx val="9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Marche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9-0610-4677-BC84-AA4AD091C231}"/>
                </c:ext>
              </c:extLst>
            </c:dLbl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Molise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A-0610-4677-BC84-AA4AD091C231}"/>
                </c:ext>
              </c:extLst>
            </c:dLbl>
            <c:dLbl>
              <c:idx val="11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Piedmont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B-0610-4677-BC84-AA4AD091C231}"/>
                </c:ext>
              </c:extLst>
            </c:dLbl>
            <c:dLbl>
              <c:idx val="12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endParaRPr lang="en-US" sz="1400" b="0" i="0">
                      <a:solidFill>
                        <a:srgbClr val="000000"/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C-0610-4677-BC84-AA4AD091C231}"/>
                </c:ext>
              </c:extLst>
            </c:dLbl>
            <c:dLbl>
              <c:idx val="13"/>
              <c:layout>
                <c:manualLayout>
                  <c:x val="-8.1289770631254143E-2"/>
                  <c:y val="-0.1332004824584404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Trentino-Alto-Adige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610-4677-BC84-AA4AD091C231}"/>
                </c:ext>
              </c:extLst>
            </c:dLbl>
            <c:dLbl>
              <c:idx val="14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Apulia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E-0610-4677-BC84-AA4AD091C231}"/>
                </c:ext>
              </c:extLst>
            </c:dLbl>
            <c:dLbl>
              <c:idx val="15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Sardinia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F-0610-4677-BC84-AA4AD091C231}"/>
                </c:ext>
              </c:extLst>
            </c:dLbl>
            <c:dLbl>
              <c:idx val="16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Sicily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0-0610-4677-BC84-AA4AD091C231}"/>
                </c:ext>
              </c:extLst>
            </c:dLbl>
            <c:dLbl>
              <c:idx val="17"/>
              <c:layout>
                <c:manualLayout>
                  <c:x val="-8.8501996639820044E-3"/>
                  <c:y val="-6.303948817452409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Tuscany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1-0610-4677-BC84-AA4AD091C231}"/>
                </c:ext>
              </c:extLst>
            </c:dLbl>
            <c:dLbl>
              <c:idx val="18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Umbria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2-0610-4677-BC84-AA4AD091C231}"/>
                </c:ext>
              </c:extLst>
            </c:dLbl>
            <c:dLbl>
              <c:idx val="19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endParaRPr lang="en-US" sz="1400" b="0" i="0">
                      <a:solidFill>
                        <a:srgbClr val="000000"/>
                      </a:solidFill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0610-4677-BC84-AA4AD091C231}"/>
                </c:ext>
              </c:extLst>
            </c:dLbl>
            <c:dLbl>
              <c:idx val="20"/>
              <c:layout>
                <c:manualLayout>
                  <c:x val="-9.1361008277314831E-2"/>
                  <c:y val="-5.648838025470255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sz="1400" b="0" i="0">
                        <a:solidFill>
                          <a:srgbClr val="000000"/>
                        </a:solidFill>
                        <a:latin typeface="Arial Narrow" panose="020B0606020202030204" pitchFamily="34" charset="0"/>
                      </a:rPr>
                      <a:t>Veneto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14-0610-4677-BC84-AA4AD091C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en-U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>
                      <a:solidFill>
                        <a:sysClr val="window" lastClr="FFFFFF">
                          <a:lumMod val="50000"/>
                        </a:sysClr>
                      </a:solidFill>
                    </a:ln>
                  </c:spPr>
                </c15:leaderLines>
              </c:ext>
            </c:extLst>
          </c:dLbls>
          <c:trendline>
            <c:spPr>
              <a:ln w="6350">
                <a:solidFill>
                  <a:srgbClr val="006BB6"/>
                </a:solidFill>
              </a:ln>
            </c:spPr>
            <c:trendlineType val="linear"/>
            <c:dispRSqr val="1"/>
            <c:dispEq val="0"/>
            <c:trendlineLbl>
              <c:layout>
                <c:manualLayout>
                  <c:x val="2.1966049323380806E-2"/>
                  <c:y val="9.0735893779628998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750">
                      <a:latin typeface="Arial Narrow" panose="020B0606020202030204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'g2-5'!$F$40:$F$60</c:f>
              <c:numCache>
                <c:formatCode>0.00</c:formatCode>
                <c:ptCount val="21"/>
                <c:pt idx="0">
                  <c:v>2.9195146648091646</c:v>
                </c:pt>
                <c:pt idx="1">
                  <c:v>3.2402482824212542</c:v>
                </c:pt>
                <c:pt idx="2">
                  <c:v>4.937170420559756</c:v>
                </c:pt>
                <c:pt idx="3">
                  <c:v>4.0618479954057749</c:v>
                </c:pt>
                <c:pt idx="4">
                  <c:v>1.4199280623274662</c:v>
                </c:pt>
                <c:pt idx="5">
                  <c:v>1.4640484413441104</c:v>
                </c:pt>
                <c:pt idx="6">
                  <c:v>2.7373830060561573</c:v>
                </c:pt>
                <c:pt idx="7">
                  <c:v>2.0558075913659395</c:v>
                </c:pt>
                <c:pt idx="8">
                  <c:v>1.5103472544586036</c:v>
                </c:pt>
                <c:pt idx="9">
                  <c:v>2.0518202551874998</c:v>
                </c:pt>
                <c:pt idx="10">
                  <c:v>3.0112288098168181</c:v>
                </c:pt>
                <c:pt idx="11">
                  <c:v>1.6633435359396691</c:v>
                </c:pt>
                <c:pt idx="13">
                  <c:v>1.4787777497477295</c:v>
                </c:pt>
                <c:pt idx="14">
                  <c:v>4.1870802783457268</c:v>
                </c:pt>
                <c:pt idx="15">
                  <c:v>4.0329362523457881</c:v>
                </c:pt>
                <c:pt idx="16">
                  <c:v>3.8520047463070464</c:v>
                </c:pt>
                <c:pt idx="17">
                  <c:v>1.5646442776161722</c:v>
                </c:pt>
                <c:pt idx="18">
                  <c:v>2.9541205000285777</c:v>
                </c:pt>
                <c:pt idx="20">
                  <c:v>1.4742369286333714</c:v>
                </c:pt>
              </c:numCache>
            </c:numRef>
          </c:xVal>
          <c:yVal>
            <c:numRef>
              <c:f>'g2-5'!$G$40:$G$60</c:f>
              <c:numCache>
                <c:formatCode>General</c:formatCode>
                <c:ptCount val="21"/>
                <c:pt idx="0">
                  <c:v>20.721224085746965</c:v>
                </c:pt>
                <c:pt idx="1">
                  <c:v>22.263211180225806</c:v>
                </c:pt>
                <c:pt idx="2">
                  <c:v>25.745760734418756</c:v>
                </c:pt>
                <c:pt idx="3">
                  <c:v>22.816714207968523</c:v>
                </c:pt>
                <c:pt idx="4">
                  <c:v>17.127455740111944</c:v>
                </c:pt>
                <c:pt idx="5">
                  <c:v>17.644210177390065</c:v>
                </c:pt>
                <c:pt idx="6">
                  <c:v>17.218157834954294</c:v>
                </c:pt>
                <c:pt idx="7">
                  <c:v>18.521292807046979</c:v>
                </c:pt>
                <c:pt idx="8">
                  <c:v>15.370057743145299</c:v>
                </c:pt>
                <c:pt idx="9">
                  <c:v>19.901253813982532</c:v>
                </c:pt>
                <c:pt idx="10">
                  <c:v>21.654557648075251</c:v>
                </c:pt>
                <c:pt idx="11">
                  <c:v>17.277294286614403</c:v>
                </c:pt>
                <c:pt idx="12">
                  <c:v>17.181037348163603</c:v>
                </c:pt>
                <c:pt idx="13">
                  <c:v>19.03778615969496</c:v>
                </c:pt>
                <c:pt idx="14">
                  <c:v>23.379445652505339</c:v>
                </c:pt>
                <c:pt idx="15">
                  <c:v>21.650250478146297</c:v>
                </c:pt>
                <c:pt idx="16">
                  <c:v>22.92548016921765</c:v>
                </c:pt>
                <c:pt idx="17">
                  <c:v>18.77236735929808</c:v>
                </c:pt>
                <c:pt idx="18">
                  <c:v>19.504393277342896</c:v>
                </c:pt>
                <c:pt idx="19">
                  <c:v>19.01123415041064</c:v>
                </c:pt>
                <c:pt idx="20">
                  <c:v>17.792281331186686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'g2-5'!$C$40:$C$60</c15:f>
                <c15:dlblRangeCache>
                  <c:ptCount val="21"/>
                  <c:pt idx="0">
                    <c:v>Abruzzo</c:v>
                  </c:pt>
                  <c:pt idx="1">
                    <c:v>Basilicata</c:v>
                  </c:pt>
                  <c:pt idx="2">
                    <c:v>Calabria</c:v>
                  </c:pt>
                  <c:pt idx="3">
                    <c:v>Campania</c:v>
                  </c:pt>
                  <c:pt idx="4">
                    <c:v>Emilia-Romagna</c:v>
                  </c:pt>
                  <c:pt idx="5">
                    <c:v>Friuli-Venezia Giulia</c:v>
                  </c:pt>
                  <c:pt idx="6">
                    <c:v>Lazio</c:v>
                  </c:pt>
                  <c:pt idx="7">
                    <c:v>Liguria</c:v>
                  </c:pt>
                  <c:pt idx="8">
                    <c:v>Lombardia</c:v>
                  </c:pt>
                  <c:pt idx="9">
                    <c:v>Marche</c:v>
                  </c:pt>
                  <c:pt idx="10">
                    <c:v>Molise</c:v>
                  </c:pt>
                  <c:pt idx="11">
                    <c:v>Piemonte</c:v>
                  </c:pt>
                  <c:pt idx="12">
                    <c:v>Provincia Autonoma Bolzano / Bozen</c:v>
                  </c:pt>
                  <c:pt idx="13">
                    <c:v>Trentino-Alto-Adige</c:v>
                  </c:pt>
                  <c:pt idx="14">
                    <c:v>Puglia</c:v>
                  </c:pt>
                  <c:pt idx="15">
                    <c:v>Sardegna</c:v>
                  </c:pt>
                  <c:pt idx="16">
                    <c:v>Sicilia</c:v>
                  </c:pt>
                  <c:pt idx="17">
                    <c:v>Toscana</c:v>
                  </c:pt>
                  <c:pt idx="18">
                    <c:v>Umbria</c:v>
                  </c:pt>
                  <c:pt idx="19">
                    <c:v>Valle d'Aosta / Vallée d'Aoste</c:v>
                  </c:pt>
                  <c:pt idx="20">
                    <c:v>Veneto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0610-4677-BC84-AA4AD091C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6356992"/>
        <c:axId val="416355456"/>
      </c:scatterChart>
      <c:valAx>
        <c:axId val="416356992"/>
        <c:scaling>
          <c:orientation val="minMax"/>
          <c:max val="5"/>
          <c:min val="1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0" i="0">
                    <a:solidFill>
                      <a:srgbClr val="000000"/>
                    </a:solidFill>
                    <a:latin typeface="Arial Narrow" panose="020B0606020202030204" pitchFamily="34" charset="0"/>
                  </a:defRPr>
                </a:pPr>
                <a:r>
                  <a:rPr lang="en-US" sz="1400" b="0" i="0">
                    <a:solidFill>
                      <a:srgbClr val="000000"/>
                    </a:solidFill>
                    <a:latin typeface="Arial Narrow" panose="020B0606020202030204" pitchFamily="34" charset="0"/>
                  </a:rPr>
                  <a:t>Non-contributory pension take up rate (%)</a:t>
                </a:r>
              </a:p>
            </c:rich>
          </c:tx>
          <c:layout>
            <c:manualLayout>
              <c:xMode val="edge"/>
              <c:yMode val="edge"/>
              <c:x val="0.73547646683867784"/>
              <c:y val="0.91137673924688389"/>
            </c:manualLayout>
          </c:layout>
          <c:overlay val="0"/>
        </c:title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4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16355456"/>
        <c:crosses val="autoZero"/>
        <c:crossBetween val="midCat"/>
      </c:valAx>
      <c:valAx>
        <c:axId val="416355456"/>
        <c:scaling>
          <c:orientation val="minMax"/>
          <c:min val="12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400" b="0" i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416356992"/>
        <c:crosses val="autoZero"/>
        <c:crossBetween val="midCat"/>
      </c:valAx>
      <c:spPr>
        <a:solidFill>
          <a:srgbClr val="EAEAEA"/>
        </a:solidFill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131796601566648E-2"/>
          <c:y val="9.9218360960152879E-2"/>
          <c:w val="0.93468201575059817"/>
          <c:h val="0.65491059238756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'g2-8'!$D$153</c:f>
              <c:strCache>
                <c:ptCount val="1"/>
                <c:pt idx="0">
                  <c:v>Spending per person with disability</c:v>
                </c:pt>
              </c:strCache>
            </c:strRef>
          </c:tx>
          <c:spPr>
            <a:solidFill>
              <a:srgbClr val="00AACC"/>
            </a:solidFill>
            <a:ln w="6350" cmpd="sng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rgbClr val="000000"/>
                  </a:solidFill>
                  <a:round/>
                </a14:hiddenLine>
              </a:ext>
            </a:extLst>
          </c:spPr>
          <c:invertIfNegative val="0"/>
          <c:dPt>
            <c:idx val="0"/>
            <c:invertIfNegative val="0"/>
            <c:bubble3D val="0"/>
            <c:spPr>
              <a:solidFill>
                <a:srgbClr val="F79779"/>
              </a:solidFill>
              <a:ln w="6350" cmpd="sng">
                <a:solidFill>
                  <a:srgbClr val="0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21-493A-9008-DE2242F1F84A}"/>
              </c:ext>
            </c:extLst>
          </c:dPt>
          <c:dPt>
            <c:idx val="1"/>
            <c:invertIfNegative val="0"/>
            <c:bubble3D val="0"/>
            <c:spPr>
              <a:solidFill>
                <a:srgbClr val="F7977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3-FE21-493A-9008-DE2242F1F84A}"/>
              </c:ext>
            </c:extLst>
          </c:dPt>
          <c:dPt>
            <c:idx val="2"/>
            <c:invertIfNegative val="0"/>
            <c:bubble3D val="0"/>
            <c:spPr>
              <a:solidFill>
                <a:srgbClr val="FF999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5-FE21-493A-9008-DE2242F1F84A}"/>
              </c:ext>
            </c:extLst>
          </c:dPt>
          <c:dPt>
            <c:idx val="3"/>
            <c:invertIfNegative val="0"/>
            <c:bubble3D val="0"/>
            <c:spPr>
              <a:solidFill>
                <a:srgbClr val="F7977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7-FE21-493A-9008-DE2242F1F84A}"/>
              </c:ext>
            </c:extLst>
          </c:dPt>
          <c:dPt>
            <c:idx val="4"/>
            <c:invertIfNegative val="0"/>
            <c:bubble3D val="0"/>
            <c:spPr>
              <a:solidFill>
                <a:srgbClr val="F7977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9-FE21-493A-9008-DE2242F1F84A}"/>
              </c:ext>
            </c:extLst>
          </c:dPt>
          <c:dPt>
            <c:idx val="5"/>
            <c:invertIfNegative val="0"/>
            <c:bubble3D val="0"/>
            <c:spPr>
              <a:solidFill>
                <a:srgbClr val="F7977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B-FE21-493A-9008-DE2242F1F84A}"/>
              </c:ext>
            </c:extLst>
          </c:dPt>
          <c:dPt>
            <c:idx val="6"/>
            <c:invertIfNegative val="0"/>
            <c:bubble3D val="0"/>
            <c:spPr>
              <a:solidFill>
                <a:srgbClr val="FF999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D-FE21-493A-9008-DE2242F1F84A}"/>
              </c:ext>
            </c:extLst>
          </c:dPt>
          <c:dPt>
            <c:idx val="7"/>
            <c:invertIfNegative val="0"/>
            <c:bubble3D val="0"/>
            <c:spPr>
              <a:solidFill>
                <a:srgbClr val="FF999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F-FE21-493A-9008-DE2242F1F84A}"/>
              </c:ext>
            </c:extLst>
          </c:dPt>
          <c:dPt>
            <c:idx val="8"/>
            <c:invertIfNegative val="0"/>
            <c:bubble3D val="0"/>
            <c:spPr>
              <a:solidFill>
                <a:srgbClr val="F7977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1-FE21-493A-9008-DE2242F1F84A}"/>
              </c:ext>
            </c:extLst>
          </c:dPt>
          <c:dPt>
            <c:idx val="9"/>
            <c:invertIfNegative val="0"/>
            <c:bubble3D val="0"/>
            <c:spPr>
              <a:solidFill>
                <a:srgbClr val="F7977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3-FE21-493A-9008-DE2242F1F84A}"/>
              </c:ext>
            </c:extLst>
          </c:dPt>
          <c:dPt>
            <c:idx val="10"/>
            <c:invertIfNegative val="0"/>
            <c:bubble3D val="0"/>
            <c:spPr>
              <a:solidFill>
                <a:srgbClr val="FF999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5-FE21-493A-9008-DE2242F1F84A}"/>
              </c:ext>
            </c:extLst>
          </c:dPt>
          <c:dPt>
            <c:idx val="14"/>
            <c:invertIfNegative val="0"/>
            <c:bubble3D val="0"/>
            <c:spPr>
              <a:solidFill>
                <a:srgbClr val="FF9999"/>
              </a:solidFill>
              <a:ln w="6350" cmpd="sng">
                <a:noFill/>
                <a:round/>
              </a:ln>
              <a:effectLst/>
              <a:extLst>
                <a:ext uri="{91240B29-F687-4F45-9708-019B960494DF}">
                  <a14:hiddenLine xmlns:a14="http://schemas.microsoft.com/office/drawing/2010/main" w="6350" cmpd="sng">
                    <a:solidFill>
                      <a:srgbClr val="000000"/>
                    </a:solidFill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7-FE21-493A-9008-DE2242F1F84A}"/>
              </c:ext>
            </c:extLst>
          </c:dPt>
          <c:cat>
            <c:strRef>
              <c:f>'g2-8'!$A$155:$A$173</c:f>
              <c:strCache>
                <c:ptCount val="19"/>
                <c:pt idx="0">
                  <c:v>Molise</c:v>
                </c:pt>
                <c:pt idx="1">
                  <c:v>Basilicata</c:v>
                </c:pt>
                <c:pt idx="2">
                  <c:v>Abruzzo</c:v>
                </c:pt>
                <c:pt idx="3">
                  <c:v>Sardinia</c:v>
                </c:pt>
                <c:pt idx="4">
                  <c:v>Campania</c:v>
                </c:pt>
                <c:pt idx="5">
                  <c:v>Sicily</c:v>
                </c:pt>
                <c:pt idx="6">
                  <c:v>Umbria</c:v>
                </c:pt>
                <c:pt idx="7">
                  <c:v>Lazio</c:v>
                </c:pt>
                <c:pt idx="8">
                  <c:v>Calabria</c:v>
                </c:pt>
                <c:pt idx="9">
                  <c:v>Apulia</c:v>
                </c:pt>
                <c:pt idx="10">
                  <c:v>Tuscany</c:v>
                </c:pt>
                <c:pt idx="11">
                  <c:v>Aosta Valley</c:v>
                </c:pt>
                <c:pt idx="12">
                  <c:v>F. V. Giulia</c:v>
                </c:pt>
                <c:pt idx="13">
                  <c:v>Piedmont</c:v>
                </c:pt>
                <c:pt idx="14">
                  <c:v>Marche</c:v>
                </c:pt>
                <c:pt idx="15">
                  <c:v>Emilia Romagna</c:v>
                </c:pt>
                <c:pt idx="16">
                  <c:v>Liguria</c:v>
                </c:pt>
                <c:pt idx="17">
                  <c:v>Veneto</c:v>
                </c:pt>
                <c:pt idx="18">
                  <c:v>Lombardy</c:v>
                </c:pt>
              </c:strCache>
            </c:strRef>
          </c:cat>
          <c:val>
            <c:numRef>
              <c:f>'g2-8'!$D$155:$D$173</c:f>
              <c:numCache>
                <c:formatCode>0</c:formatCode>
                <c:ptCount val="19"/>
                <c:pt idx="0">
                  <c:v>1010.7439264705882</c:v>
                </c:pt>
                <c:pt idx="1">
                  <c:v>1154.1353383458647</c:v>
                </c:pt>
                <c:pt idx="2">
                  <c:v>1307.1197411003236</c:v>
                </c:pt>
                <c:pt idx="3">
                  <c:v>1328.6046511627908</c:v>
                </c:pt>
                <c:pt idx="4">
                  <c:v>1363.3854645814167</c:v>
                </c:pt>
                <c:pt idx="5">
                  <c:v>1500.9025270758123</c:v>
                </c:pt>
                <c:pt idx="6">
                  <c:v>1619.7368421052631</c:v>
                </c:pt>
                <c:pt idx="7">
                  <c:v>1620.0803212851406</c:v>
                </c:pt>
                <c:pt idx="8">
                  <c:v>1636.0341151385928</c:v>
                </c:pt>
                <c:pt idx="9">
                  <c:v>1689.8148148148148</c:v>
                </c:pt>
                <c:pt idx="10">
                  <c:v>1775.9237187127533</c:v>
                </c:pt>
                <c:pt idx="11">
                  <c:v>1853.7618399999999</c:v>
                </c:pt>
                <c:pt idx="12">
                  <c:v>1901.8587360594795</c:v>
                </c:pt>
                <c:pt idx="13">
                  <c:v>1923.3160621761658</c:v>
                </c:pt>
                <c:pt idx="14">
                  <c:v>2083.1395348837209</c:v>
                </c:pt>
                <c:pt idx="15">
                  <c:v>2187.7551020408164</c:v>
                </c:pt>
                <c:pt idx="16">
                  <c:v>2208.092485549133</c:v>
                </c:pt>
                <c:pt idx="17">
                  <c:v>2256.1819980217606</c:v>
                </c:pt>
                <c:pt idx="18">
                  <c:v>2343.0515063168123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E21-493A-9008-DE2242F1F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436702208"/>
        <c:axId val="436706304"/>
      </c:barChart>
      <c:catAx>
        <c:axId val="436702208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436706304"/>
        <c:crosses val="autoZero"/>
        <c:auto val="1"/>
        <c:lblAlgn val="ctr"/>
        <c:lblOffset val="0"/>
        <c:tickLblSkip val="1"/>
        <c:noMultiLvlLbl val="0"/>
      </c:catAx>
      <c:valAx>
        <c:axId val="436706304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Euros</a:t>
                </a:r>
              </a:p>
            </c:rich>
          </c:tx>
          <c:layout>
            <c:manualLayout>
              <c:xMode val="edge"/>
              <c:yMode val="edge"/>
              <c:x val="1.5992102187806358E-2"/>
              <c:y val="1.8940441858174071E-3"/>
            </c:manualLayout>
          </c:layout>
          <c:overlay val="0"/>
        </c:title>
        <c:numFmt formatCode="#\ ###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36702208"/>
        <c:crosses val="autoZero"/>
        <c:crossBetween val="between"/>
      </c:valAx>
      <c:spPr>
        <a:solidFill>
          <a:srgbClr val="EAEAEA"/>
        </a:solidFill>
        <a:ln w="9525"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plotVisOnly val="1"/>
    <c:dispBlanksAs val="gap"/>
    <c:showDLblsOverMax val="1"/>
  </c:chart>
  <c:spPr>
    <a:noFill/>
    <a:ln w="952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tint val="75000"/>
              <a:shade val="95000"/>
              <a:satMod val="105000"/>
            </a:sysClr>
          </a:solidFill>
          <a:prstDash val="solid"/>
          <a:round/>
        </a14:hiddenLine>
      </a:ext>
    </a:extLst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A111ACC-6587-4B78-BCEB-CF21014D0921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7192671-0603-4D66-A6DB-6CED931582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09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782638"/>
            <a:ext cx="6962775" cy="3916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7318" y="4698922"/>
            <a:ext cx="6298300" cy="5511886"/>
          </a:xfrm>
        </p:spPr>
        <p:txBody>
          <a:bodyPr/>
          <a:lstStyle/>
          <a:p>
            <a:pPr defTabSz="96651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1971-2FC0-4F94-9014-C5C9A4B7874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53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652463"/>
            <a:ext cx="6715125" cy="377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6462" y="4740662"/>
            <a:ext cx="6336704" cy="491190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>
              <a:solidFill>
                <a:schemeClr val="bg2">
                  <a:lumMod val="10000"/>
                </a:schemeClr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98616-B828-4522-9DFD-F8A5B4E0D5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200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2486" y="4475163"/>
            <a:ext cx="5904656" cy="5249415"/>
          </a:xfrm>
        </p:spPr>
        <p:txBody>
          <a:bodyPr/>
          <a:lstStyle/>
          <a:p>
            <a:pPr marL="0" marR="0" lvl="0" indent="0" algn="l" defTabSz="914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1971-2FC0-4F94-9014-C5C9A4B7874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2486" y="4475163"/>
            <a:ext cx="5904656" cy="5249415"/>
          </a:xfrm>
        </p:spPr>
        <p:txBody>
          <a:bodyPr/>
          <a:lstStyle/>
          <a:p>
            <a:pPr marL="0" marR="0" lvl="0" indent="0" algn="l" defTabSz="914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1971-2FC0-4F94-9014-C5C9A4B7874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4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652463"/>
            <a:ext cx="6715125" cy="377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6462" y="4740662"/>
            <a:ext cx="6336704" cy="491190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>
              <a:solidFill>
                <a:schemeClr val="bg2">
                  <a:lumMod val="10000"/>
                </a:schemeClr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98616-B828-4522-9DFD-F8A5B4E0D5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11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782638"/>
            <a:ext cx="6962775" cy="3916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7318" y="4698922"/>
            <a:ext cx="6298300" cy="5511886"/>
          </a:xfrm>
        </p:spPr>
        <p:txBody>
          <a:bodyPr/>
          <a:lstStyle/>
          <a:p>
            <a:pPr defTabSz="96651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1971-2FC0-4F94-9014-C5C9A4B787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38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652463"/>
            <a:ext cx="6715125" cy="377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6462" y="4740662"/>
            <a:ext cx="6336704" cy="491190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>
              <a:solidFill>
                <a:schemeClr val="bg2">
                  <a:lumMod val="10000"/>
                </a:schemeClr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8616-B828-4522-9DFD-F8A5B4E0D5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78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22486" y="4475163"/>
            <a:ext cx="5904656" cy="5249415"/>
          </a:xfrm>
        </p:spPr>
        <p:txBody>
          <a:bodyPr/>
          <a:lstStyle/>
          <a:p>
            <a:pPr marL="0" marR="0" lvl="0" indent="0" algn="l" defTabSz="9143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1971-2FC0-4F94-9014-C5C9A4B7874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43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685800"/>
            <a:ext cx="7051675" cy="3967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6893" y="4977696"/>
            <a:ext cx="6759151" cy="5157504"/>
          </a:xfrm>
        </p:spPr>
        <p:txBody>
          <a:bodyPr/>
          <a:lstStyle/>
          <a:p>
            <a:pPr>
              <a:spcBef>
                <a:spcPts val="634"/>
              </a:spcBef>
              <a:spcAft>
                <a:spcPts val="634"/>
              </a:spcAft>
            </a:pPr>
            <a:endParaRPr lang="en-GB" sz="150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8616-B828-4522-9DFD-F8A5B4E0D5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26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685800"/>
            <a:ext cx="7051675" cy="3967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6893" y="4977696"/>
            <a:ext cx="6759151" cy="5157504"/>
          </a:xfrm>
        </p:spPr>
        <p:txBody>
          <a:bodyPr/>
          <a:lstStyle/>
          <a:p>
            <a:pPr>
              <a:spcBef>
                <a:spcPts val="634"/>
              </a:spcBef>
              <a:spcAft>
                <a:spcPts val="634"/>
              </a:spcAft>
            </a:pPr>
            <a:endParaRPr lang="en-GB" sz="150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8616-B828-4522-9DFD-F8A5B4E0D5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3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225" y="782638"/>
            <a:ext cx="6962775" cy="3916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7318" y="4698922"/>
            <a:ext cx="6298300" cy="5511886"/>
          </a:xfrm>
        </p:spPr>
        <p:txBody>
          <a:bodyPr/>
          <a:lstStyle/>
          <a:p>
            <a:pPr defTabSz="966519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61971-2FC0-4F94-9014-C5C9A4B7874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780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875" y="685800"/>
            <a:ext cx="7051675" cy="3967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6893" y="4977696"/>
            <a:ext cx="6759151" cy="5157504"/>
          </a:xfrm>
        </p:spPr>
        <p:txBody>
          <a:bodyPr/>
          <a:lstStyle/>
          <a:p>
            <a:pPr>
              <a:spcBef>
                <a:spcPts val="634"/>
              </a:spcBef>
              <a:spcAft>
                <a:spcPts val="634"/>
              </a:spcAft>
            </a:pPr>
            <a:endParaRPr lang="en-GB" sz="150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98616-B828-4522-9DFD-F8A5B4E0D5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90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" y="652463"/>
            <a:ext cx="6715125" cy="3778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6462" y="4740662"/>
            <a:ext cx="6336704" cy="4911909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400">
              <a:solidFill>
                <a:schemeClr val="bg2">
                  <a:lumMod val="10000"/>
                </a:schemeClr>
              </a:solidFill>
              <a:effectLst/>
              <a:latin typeface="Arial Narrow" panose="020B0606020202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98616-B828-4522-9DFD-F8A5B4E0D57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23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emf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Diapositive de titre">
    <p:bg>
      <p:bgPr>
        <a:gradFill flip="none" rotWithShape="1">
          <a:gsLst>
            <a:gs pos="0">
              <a:schemeClr val="accent5">
                <a:lumMod val="75000"/>
              </a:schemeClr>
            </a:gs>
            <a:gs pos="64000">
              <a:schemeClr val="accent5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926" y="553718"/>
            <a:ext cx="1870396" cy="3924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872000" y="2140205"/>
            <a:ext cx="8400000" cy="1627796"/>
          </a:xfrm>
          <a:noFill/>
        </p:spPr>
        <p:txBody>
          <a:bodyPr anchor="b" anchorCtr="0">
            <a:spAutoFit/>
          </a:bodyPr>
          <a:lstStyle>
            <a:lvl1pPr>
              <a:lnSpc>
                <a:spcPts val="5867"/>
              </a:lnSpc>
              <a:defRPr sz="4800" b="0" cap="all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pic>
        <p:nvPicPr>
          <p:cNvPr id="15" name="Image 14" descr="angle_16-9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0"/>
            <a:ext cx="2632567" cy="4241357"/>
          </a:xfrm>
          <a:prstGeom prst="rect">
            <a:avLst/>
          </a:prstGeom>
        </p:spPr>
      </p:pic>
      <p:pic>
        <p:nvPicPr>
          <p:cNvPr id="16" name="Image 15" descr="angle_16-9_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690" y="2616643"/>
            <a:ext cx="2632567" cy="424135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400" y="440534"/>
            <a:ext cx="691200" cy="1437697"/>
          </a:xfrm>
          <a:prstGeom prst="rect">
            <a:avLst/>
          </a:prstGeom>
        </p:spPr>
      </p:pic>
      <p:pic>
        <p:nvPicPr>
          <p:cNvPr id="18" name="Image 17" descr="OECD_TEXT_20cm_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600" y="6048000"/>
            <a:ext cx="1789176" cy="59436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2000" y="4802493"/>
            <a:ext cx="8400000" cy="41293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2533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the date </a:t>
            </a:r>
            <a:r>
              <a:rPr lang="fr-FR" dirty="0" err="1"/>
              <a:t>here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80722" y="630656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aseline="0" dirty="0">
                <a:latin typeface="+mj-lt"/>
              </a:rPr>
              <a:t>    @ </a:t>
            </a:r>
            <a:r>
              <a:rPr lang="en-US" sz="1000" baseline="0" dirty="0" err="1">
                <a:latin typeface="+mj-lt"/>
              </a:rPr>
              <a:t>OECD_Social</a:t>
            </a:r>
            <a:r>
              <a:rPr lang="en-US" sz="1000" baseline="0" dirty="0">
                <a:latin typeface="+mj-lt"/>
              </a:rPr>
              <a:t> &amp; </a:t>
            </a:r>
            <a:r>
              <a:rPr lang="en-US" sz="1000" dirty="0">
                <a:latin typeface="+mj-lt"/>
              </a:rPr>
              <a:t>@</a:t>
            </a:r>
            <a:r>
              <a:rPr lang="en-US" sz="1000" dirty="0" err="1">
                <a:latin typeface="+mj-lt"/>
              </a:rPr>
              <a:t>OECD_local</a:t>
            </a:r>
            <a:r>
              <a:rPr lang="en-US" sz="1000" dirty="0">
                <a:latin typeface="+mj-lt"/>
              </a:rPr>
              <a:t>          </a:t>
            </a:r>
            <a:r>
              <a:rPr lang="en-US" sz="1000" dirty="0">
                <a:latin typeface="+mj-lt"/>
                <a:cs typeface="Arial" panose="020B0604020202020204" pitchFamily="34" charset="0"/>
              </a:rPr>
              <a:t>https://oe.cd/disability-Italy</a:t>
            </a:r>
            <a:endParaRPr lang="en-US" sz="10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97" y="6381439"/>
            <a:ext cx="156497" cy="127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39" y="6350119"/>
            <a:ext cx="143617" cy="143617"/>
          </a:xfrm>
          <a:prstGeom prst="rect">
            <a:avLst/>
          </a:prstGeom>
        </p:spPr>
      </p:pic>
      <p:sp>
        <p:nvSpPr>
          <p:cNvPr id="22" name="Subtitle 2"/>
          <p:cNvSpPr txBox="1">
            <a:spLocks/>
          </p:cNvSpPr>
          <p:nvPr userDrawn="1"/>
        </p:nvSpPr>
        <p:spPr>
          <a:xfrm>
            <a:off x="1872000" y="5317164"/>
            <a:ext cx="8400000" cy="41293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1219170" rtl="0" eaLnBrk="1" latinLnBrk="0" hangingPunct="1">
              <a:lnSpc>
                <a:spcPts val="2533"/>
              </a:lnSpc>
              <a:spcBef>
                <a:spcPts val="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rgbClr val="727272"/>
              </a:buClr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1"/>
                </a:solidFill>
              </a:rPr>
              <a:t>OECD | </a:t>
            </a:r>
            <a:r>
              <a:rPr lang="en-US" sz="1200" dirty="0">
                <a:solidFill>
                  <a:schemeClr val="tx1"/>
                </a:solidFill>
              </a:rPr>
              <a:t>Directorate for Employment, </a:t>
            </a:r>
            <a:r>
              <a:rPr lang="en-US" sz="1200" dirty="0" err="1">
                <a:solidFill>
                  <a:schemeClr val="tx1"/>
                </a:solidFill>
              </a:rPr>
              <a:t>Labour</a:t>
            </a:r>
            <a:r>
              <a:rPr lang="en-US" sz="1200" dirty="0">
                <a:solidFill>
                  <a:schemeClr val="tx1"/>
                </a:solidFill>
              </a:rPr>
              <a:t> and Social Affairs &amp;</a:t>
            </a:r>
            <a:r>
              <a:rPr lang="en-US" sz="1200" baseline="0" dirty="0">
                <a:solidFill>
                  <a:schemeClr val="tx1"/>
                </a:solidFill>
              </a:rPr>
              <a:t> </a:t>
            </a:r>
            <a:r>
              <a: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Trento Centre for Local Development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872000" y="4162806"/>
            <a:ext cx="6702425" cy="379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205" y="5982881"/>
            <a:ext cx="2880000" cy="675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458" y="5082881"/>
            <a:ext cx="897113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2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53D8C7E-901F-4BF7-8F89-F359E02ED2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336551" y="1658607"/>
            <a:ext cx="11518900" cy="440478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table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27" y="6218327"/>
            <a:ext cx="2160000" cy="5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/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67C06CA-6BE8-0343-A32B-8F917CC955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844" y="0"/>
            <a:ext cx="1219984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370294 w 12192000"/>
              <a:gd name="connsiteY3" fmla="*/ 3388659 h 6858000"/>
              <a:gd name="connsiteX4" fmla="*/ 0 w 12192000"/>
              <a:gd name="connsiteY4" fmla="*/ 0 h 6858000"/>
              <a:gd name="connsiteX0" fmla="*/ 13447 w 12205447"/>
              <a:gd name="connsiteY0" fmla="*/ 0 h 6858000"/>
              <a:gd name="connsiteX1" fmla="*/ 12205447 w 12205447"/>
              <a:gd name="connsiteY1" fmla="*/ 0 h 6858000"/>
              <a:gd name="connsiteX2" fmla="*/ 12205447 w 12205447"/>
              <a:gd name="connsiteY2" fmla="*/ 6858000 h 6858000"/>
              <a:gd name="connsiteX3" fmla="*/ 0 w 12205447"/>
              <a:gd name="connsiteY3" fmla="*/ 2528047 h 6858000"/>
              <a:gd name="connsiteX4" fmla="*/ 13447 w 12205447"/>
              <a:gd name="connsiteY4" fmla="*/ 0 h 6858000"/>
              <a:gd name="connsiteX0" fmla="*/ 40341 w 12232341"/>
              <a:gd name="connsiteY0" fmla="*/ 0 h 6858000"/>
              <a:gd name="connsiteX1" fmla="*/ 12232341 w 12232341"/>
              <a:gd name="connsiteY1" fmla="*/ 0 h 6858000"/>
              <a:gd name="connsiteX2" fmla="*/ 12232341 w 12232341"/>
              <a:gd name="connsiteY2" fmla="*/ 6858000 h 6858000"/>
              <a:gd name="connsiteX3" fmla="*/ 0 w 12232341"/>
              <a:gd name="connsiteY3" fmla="*/ 1559859 h 6858000"/>
              <a:gd name="connsiteX4" fmla="*/ 40341 w 12232341"/>
              <a:gd name="connsiteY4" fmla="*/ 0 h 6858000"/>
              <a:gd name="connsiteX0" fmla="*/ 26894 w 12218894"/>
              <a:gd name="connsiteY0" fmla="*/ 0 h 6858000"/>
              <a:gd name="connsiteX1" fmla="*/ 12218894 w 12218894"/>
              <a:gd name="connsiteY1" fmla="*/ 0 h 6858000"/>
              <a:gd name="connsiteX2" fmla="*/ 12218894 w 12218894"/>
              <a:gd name="connsiteY2" fmla="*/ 6858000 h 6858000"/>
              <a:gd name="connsiteX3" fmla="*/ 0 w 12218894"/>
              <a:gd name="connsiteY3" fmla="*/ 1613647 h 6858000"/>
              <a:gd name="connsiteX4" fmla="*/ 26894 w 12218894"/>
              <a:gd name="connsiteY4" fmla="*/ 0 h 6858000"/>
              <a:gd name="connsiteX0" fmla="*/ 7844 w 12199844"/>
              <a:gd name="connsiteY0" fmla="*/ 0 h 6858000"/>
              <a:gd name="connsiteX1" fmla="*/ 12199844 w 12199844"/>
              <a:gd name="connsiteY1" fmla="*/ 0 h 6858000"/>
              <a:gd name="connsiteX2" fmla="*/ 12199844 w 12199844"/>
              <a:gd name="connsiteY2" fmla="*/ 6858000 h 6858000"/>
              <a:gd name="connsiteX3" fmla="*/ 0 w 12199844"/>
              <a:gd name="connsiteY3" fmla="*/ 2909047 h 6858000"/>
              <a:gd name="connsiteX4" fmla="*/ 7844 w 12199844"/>
              <a:gd name="connsiteY4" fmla="*/ 0 h 6858000"/>
              <a:gd name="connsiteX0" fmla="*/ 7844 w 12199844"/>
              <a:gd name="connsiteY0" fmla="*/ 0 h 6858000"/>
              <a:gd name="connsiteX1" fmla="*/ 12199844 w 12199844"/>
              <a:gd name="connsiteY1" fmla="*/ 0 h 6858000"/>
              <a:gd name="connsiteX2" fmla="*/ 12199844 w 12199844"/>
              <a:gd name="connsiteY2" fmla="*/ 6858000 h 6858000"/>
              <a:gd name="connsiteX3" fmla="*/ 0 w 12199844"/>
              <a:gd name="connsiteY3" fmla="*/ 2909047 h 6858000"/>
              <a:gd name="connsiteX4" fmla="*/ 7844 w 12199844"/>
              <a:gd name="connsiteY4" fmla="*/ 0 h 6858000"/>
              <a:gd name="connsiteX0" fmla="*/ 7844 w 12199844"/>
              <a:gd name="connsiteY0" fmla="*/ 0 h 6858000"/>
              <a:gd name="connsiteX1" fmla="*/ 12199844 w 12199844"/>
              <a:gd name="connsiteY1" fmla="*/ 0 h 6858000"/>
              <a:gd name="connsiteX2" fmla="*/ 12199844 w 12199844"/>
              <a:gd name="connsiteY2" fmla="*/ 6858000 h 6858000"/>
              <a:gd name="connsiteX3" fmla="*/ 0 w 12199844"/>
              <a:gd name="connsiteY3" fmla="*/ 2909047 h 6858000"/>
              <a:gd name="connsiteX4" fmla="*/ 7844 w 1219984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9844" h="6858000">
                <a:moveTo>
                  <a:pt x="7844" y="0"/>
                </a:moveTo>
                <a:lnTo>
                  <a:pt x="12199844" y="0"/>
                </a:lnTo>
                <a:lnTo>
                  <a:pt x="12199844" y="6858000"/>
                </a:lnTo>
                <a:lnTo>
                  <a:pt x="0" y="2909047"/>
                </a:lnTo>
                <a:cubicBezTo>
                  <a:pt x="4482" y="2066365"/>
                  <a:pt x="3362" y="842682"/>
                  <a:pt x="784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vert="vert270"/>
          <a:lstStyle>
            <a:lvl1pPr marL="0" indent="0" algn="ctr">
              <a:buFontTx/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ea typeface="Anonymous Pro" panose="02060609030202000504" pitchFamily="49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PHOTO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6701B7F-0003-5242-9D36-DDA3A9A8276C}"/>
              </a:ext>
            </a:extLst>
          </p:cNvPr>
          <p:cNvSpPr/>
          <p:nvPr/>
        </p:nvSpPr>
        <p:spPr>
          <a:xfrm>
            <a:off x="0" y="2895600"/>
            <a:ext cx="12192000" cy="3962402"/>
          </a:xfrm>
          <a:prstGeom prst="rtTriangl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7000">
                <a:schemeClr val="accent5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7E3925-0FA3-0B46-BDA5-6344940D3F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5687" y="4223215"/>
            <a:ext cx="6862279" cy="22448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4000" b="1" spc="0">
                <a:solidFill>
                  <a:schemeClr val="tx1"/>
                </a:solidFill>
                <a:latin typeface="+mj-lt"/>
                <a:ea typeface="Anonymous Pro" panose="02060609030202000504" pitchFamily="49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Lorem ipsum dolor me</a:t>
            </a:r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voluptad</a:t>
            </a:r>
            <a:r>
              <a:rPr lang="en-US" dirty="0"/>
              <a:t> at</a:t>
            </a:r>
          </a:p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dolormentad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3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72" y="5866091"/>
            <a:ext cx="1870396" cy="39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77000">
                <a:schemeClr val="accent5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97" y="5848351"/>
            <a:ext cx="1742083" cy="427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4392" y="3437985"/>
            <a:ext cx="686139" cy="666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</a:t>
            </a:r>
            <a:endParaRPr lang="en-US" sz="3733" dirty="0">
              <a:latin typeface="+mj-lt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220532" y="3502546"/>
            <a:ext cx="10600843" cy="728133"/>
          </a:xfrm>
          <a:prstGeom prst="rect">
            <a:avLst/>
          </a:prstGeom>
        </p:spPr>
        <p:txBody>
          <a:bodyPr/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u="none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xxxxxx@oecd.org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50416" y="438240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+mj-lt"/>
              </a:rPr>
              <a:t>Twitter:</a:t>
            </a:r>
            <a:r>
              <a:rPr lang="en-US" sz="1600" baseline="0" dirty="0">
                <a:latin typeface="+mj-lt"/>
              </a:rPr>
              <a:t> @</a:t>
            </a:r>
            <a:r>
              <a:rPr lang="en-US" sz="1600" baseline="0" dirty="0" err="1">
                <a:latin typeface="+mj-lt"/>
              </a:rPr>
              <a:t>OECD_social</a:t>
            </a:r>
            <a:r>
              <a:rPr lang="en-US" sz="1600" baseline="0" dirty="0">
                <a:latin typeface="+mj-lt"/>
              </a:rPr>
              <a:t> &amp; </a:t>
            </a:r>
            <a:r>
              <a:rPr lang="en-US" sz="1600" dirty="0">
                <a:latin typeface="+mj-lt"/>
              </a:rPr>
              <a:t>@</a:t>
            </a:r>
            <a:r>
              <a:rPr lang="en-US" sz="1600" dirty="0" err="1">
                <a:latin typeface="+mj-lt"/>
              </a:rPr>
              <a:t>OECD_local</a:t>
            </a:r>
            <a:endParaRPr lang="en-US" sz="1600" dirty="0">
              <a:latin typeface="+mj-lt"/>
            </a:endParaRPr>
          </a:p>
          <a:p>
            <a:r>
              <a:rPr lang="en-US" sz="1600" dirty="0">
                <a:latin typeface="+mj-lt"/>
                <a:cs typeface="Arial" panose="020B0604020202020204" pitchFamily="34" charset="0"/>
              </a:rPr>
              <a:t>Website: https://oe.cd/disability-Italy</a:t>
            </a:r>
            <a:endParaRPr lang="en-US" sz="1600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9125" y="1828800"/>
            <a:ext cx="10520363" cy="1268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chemeClr val="tx1"/>
                </a:solidFill>
              </a:defRPr>
            </a:lvl1pPr>
            <a:lvl2pPr marL="609585" indent="0">
              <a:buNone/>
              <a:defRPr>
                <a:solidFill>
                  <a:schemeClr val="tx1"/>
                </a:solidFill>
              </a:defRPr>
            </a:lvl2pPr>
            <a:lvl3pPr marL="1219170" indent="0">
              <a:buNone/>
              <a:defRPr>
                <a:solidFill>
                  <a:schemeClr val="tx1"/>
                </a:solidFill>
              </a:defRPr>
            </a:lvl3pPr>
            <a:lvl4pPr marL="1828755" indent="0">
              <a:buNone/>
              <a:defRPr>
                <a:solidFill>
                  <a:schemeClr val="tx1"/>
                </a:solidFill>
              </a:defRPr>
            </a:lvl4pPr>
            <a:lvl5pPr marL="2438339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Say thank you or edit a message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681" y="5009541"/>
            <a:ext cx="5400000" cy="126669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73016" y="5251496"/>
            <a:ext cx="5352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This technical support project is funded by the Technical Support Instrument, and implemented in cooperation with the European Commission’s Directorate-General for Structural Reform Support (DG REFORM)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051" y="5702291"/>
            <a:ext cx="717690" cy="72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272" y="5883831"/>
            <a:ext cx="1870396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3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574BB949-1938-42F6-9FBA-FDF6F918D906}" type="datetime1">
              <a:rPr lang="en-GB" smtClean="0"/>
              <a:t>27/11/2023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A02A681F-6A75-4E16-878F-17D6B731E4D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Click to edit Slide title</a:t>
            </a:r>
            <a:br>
              <a:rPr lang="en-US"/>
            </a:br>
            <a:r>
              <a:rPr lang="en-US"/>
              <a:t>Slide title can be extended to two lines</a:t>
            </a:r>
          </a:p>
        </p:txBody>
      </p:sp>
    </p:spTree>
    <p:extLst>
      <p:ext uri="{BB962C8B-B14F-4D97-AF65-F5344CB8AC3E}">
        <p14:creationId xmlns:p14="http://schemas.microsoft.com/office/powerpoint/2010/main" val="125303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40801"/>
            <a:ext cx="12192000" cy="5171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70000">
                <a:schemeClr val="accent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Rectangle 8"/>
          <p:cNvSpPr/>
          <p:nvPr/>
        </p:nvSpPr>
        <p:spPr>
          <a:xfrm>
            <a:off x="1" y="0"/>
            <a:ext cx="5507064" cy="6340800"/>
          </a:xfrm>
          <a:prstGeom prst="rect">
            <a:avLst/>
          </a:prstGeom>
          <a:gradFill>
            <a:gsLst>
              <a:gs pos="100000">
                <a:schemeClr val="accent6">
                  <a:lumMod val="10000"/>
                  <a:lumOff val="90000"/>
                </a:schemeClr>
              </a:gs>
              <a:gs pos="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6816" y="187200"/>
            <a:ext cx="10949184" cy="129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Slide</a:t>
            </a:r>
            <a:r>
              <a:rPr lang="fr-FR" dirty="0"/>
              <a:t> </a:t>
            </a:r>
            <a:r>
              <a:rPr lang="fr-FR" dirty="0" err="1"/>
              <a:t>title</a:t>
            </a:r>
            <a:br>
              <a:rPr lang="fr-FR" dirty="0"/>
            </a:b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extended</a:t>
            </a:r>
            <a:r>
              <a:rPr lang="fr-FR" dirty="0"/>
              <a:t> to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8963" y="6480203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ctr" anchorCtr="0"/>
          <a:lstStyle>
            <a:lvl1pPr algn="ctr">
              <a:defRPr sz="160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E53D8C7E-901F-4BF7-8F89-F359E02ED25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663F5E9-3E05-9140-AB3A-13FCE0330B8B}"/>
              </a:ext>
            </a:extLst>
          </p:cNvPr>
          <p:cNvSpPr txBox="1">
            <a:spLocks/>
          </p:cNvSpPr>
          <p:nvPr/>
        </p:nvSpPr>
        <p:spPr>
          <a:xfrm>
            <a:off x="336000" y="6472607"/>
            <a:ext cx="1056000" cy="244800"/>
          </a:xfrm>
          <a:prstGeom prst="rect">
            <a:avLst/>
          </a:prstGeom>
        </p:spPr>
        <p:txBody>
          <a:bodyPr vert="horz" wrap="none" lIns="121920" tIns="60960" rIns="0" bIns="60960" rtlCol="0" anchor="ctr" anchorCtr="0"/>
          <a:lstStyle>
            <a:defPPr>
              <a:defRPr lang="fr-FR"/>
            </a:defPPr>
            <a:lvl1pPr marL="0" algn="l" defTabSz="457200" rtl="0" eaLnBrk="1" latinLnBrk="0" hangingPunct="1">
              <a:defRPr sz="1200" kern="1200" baseline="0">
                <a:solidFill>
                  <a:srgbClr val="727272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  <a:latin typeface="+mj-lt"/>
              </a:rPr>
              <a:t>©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OECD | Directorate for Employment,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Labour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and Social Affairs &amp; </a:t>
            </a:r>
            <a:r>
              <a:rPr lang="it-IT" sz="1200" dirty="0">
                <a:solidFill>
                  <a:schemeClr val="tx1"/>
                </a:solidFill>
                <a:latin typeface="+mj-lt"/>
              </a:rPr>
              <a:t>Trento Centre for Local Development</a:t>
            </a:r>
            <a:endParaRPr lang="fr-FR" sz="1200" kern="1200" baseline="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10" name="Imag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109" y="199396"/>
            <a:ext cx="567708" cy="1180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27" y="6218327"/>
            <a:ext cx="2160000" cy="50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05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67" r:id="rId2"/>
    <p:sldLayoutId id="2147483669" r:id="rId3"/>
    <p:sldLayoutId id="2147483670" r:id="rId4"/>
    <p:sldLayoutId id="2147483672" r:id="rId5"/>
  </p:sldLayoutIdLst>
  <p:hf hdr="0" ftr="0" dt="0"/>
  <p:txStyles>
    <p:titleStyle>
      <a:lvl1pPr algn="l" defTabSz="1219170" rtl="0" eaLnBrk="1" latinLnBrk="0" hangingPunct="1">
        <a:lnSpc>
          <a:spcPts val="4533"/>
        </a:lnSpc>
        <a:spcBef>
          <a:spcPct val="0"/>
        </a:spcBef>
        <a:buNone/>
        <a:defRPr sz="40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3733" kern="1200">
          <a:solidFill>
            <a:srgbClr val="595959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727272"/>
        </a:buClr>
        <a:buFont typeface="Arial" pitchFamily="34" charset="0"/>
        <a:buChar char="–"/>
        <a:defRPr sz="3200" kern="1200">
          <a:solidFill>
            <a:srgbClr val="595959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rgbClr val="595959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rgbClr val="595959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https://portal.oecd.org/eshare/els/pc/Deliverables/SAE/Disability%20Outputs/Italy/Publication/Statlinks/g5-9.em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2000" y="2377442"/>
            <a:ext cx="8862675" cy="12003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/>
              <a:t>Disability reform in Italy: Better assessment for better support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2000" y="4356733"/>
            <a:ext cx="9753943" cy="738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/>
              <a:t>Improving the disability assessment and social protection system in Italy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Italian Government/OECD/European Commission 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Closing meeting and launch of the final report | 29</a:t>
            </a:r>
            <a:r>
              <a:rPr lang="en-GB" sz="1400" dirty="0"/>
              <a:t> November 2023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872000" y="3957532"/>
            <a:ext cx="6702425" cy="379412"/>
          </a:xfrm>
        </p:spPr>
        <p:txBody>
          <a:bodyPr/>
          <a:lstStyle/>
          <a:p>
            <a:r>
              <a:rPr lang="en-US" dirty="0"/>
              <a:t>Christopher Prinz on behalf of the OECD project team</a:t>
            </a:r>
          </a:p>
        </p:txBody>
      </p:sp>
      <p:sp>
        <p:nvSpPr>
          <p:cNvPr id="5" name="Rectangle 4"/>
          <p:cNvSpPr/>
          <p:nvPr/>
        </p:nvSpPr>
        <p:spPr>
          <a:xfrm>
            <a:off x="8938727" y="994309"/>
            <a:ext cx="3253273" cy="41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RECOMMANDATION PHASE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94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2A681F-6A75-4E16-878F-17D6B731E4D2}" type="slidenum">
              <a:rPr lang="en-GB" smtClean="0"/>
              <a:t>10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9376" y="1628800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5250" y="1469524"/>
            <a:ext cx="120015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WHODAS score distributions are psychometrically sound and robust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The pilot was implemented successfully in all four regions (thank you!)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The current system treats different people and pathologies unfairly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People with no invalidity appear to have rather high levels of disability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The two scores should be collected independently, by different assessors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The discrepancy between functioning and impairment should be flagged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The new legislation must provide clarity on three critical aspects:</a:t>
            </a:r>
          </a:p>
          <a:p>
            <a:pPr marL="1885950" lvl="3" indent="-514350">
              <a:buFont typeface="+mj-lt"/>
              <a:buAutoNum type="romanLcPeriod"/>
            </a:pPr>
            <a:r>
              <a:rPr lang="en-GB" sz="2000" dirty="0">
                <a:solidFill>
                  <a:srgbClr val="000000"/>
                </a:solidFill>
              </a:rPr>
              <a:t>how different WHODAS and civil invalidity scores can be</a:t>
            </a:r>
          </a:p>
          <a:p>
            <a:pPr marL="1885950" lvl="3" indent="-514350">
              <a:buFont typeface="+mj-lt"/>
              <a:buAutoNum type="romanLcPeriod"/>
            </a:pPr>
            <a:r>
              <a:rPr lang="en-GB" sz="2000" dirty="0">
                <a:solidFill>
                  <a:srgbClr val="000000"/>
                </a:solidFill>
              </a:rPr>
              <a:t>what weight is given to people’s functioning relative to their impairment </a:t>
            </a:r>
          </a:p>
          <a:p>
            <a:pPr marL="1885950" lvl="3" indent="-514350">
              <a:buFont typeface="+mj-lt"/>
              <a:buAutoNum type="romanLcPeriod"/>
            </a:pPr>
            <a:r>
              <a:rPr lang="en-GB" sz="2000" dirty="0">
                <a:solidFill>
                  <a:srgbClr val="000000"/>
                </a:solidFill>
              </a:rPr>
              <a:t>what type of secondary assessment is needed to settle discrepancies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219200" y="188640"/>
            <a:ext cx="10637439" cy="1022400"/>
          </a:xfrm>
        </p:spPr>
        <p:txBody>
          <a:bodyPr/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 from the pilot evaluation</a:t>
            </a:r>
          </a:p>
        </p:txBody>
      </p:sp>
    </p:spTree>
    <p:extLst>
      <p:ext uri="{BB962C8B-B14F-4D97-AF65-F5344CB8AC3E}">
        <p14:creationId xmlns:p14="http://schemas.microsoft.com/office/powerpoint/2010/main" val="1789699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6644" y="159974"/>
            <a:ext cx="10562477" cy="102240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would flagging discrepancies mean?</a:t>
            </a:r>
            <a:endParaRPr lang="en-GB" sz="3200" b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g5-9.emf">
            <a:extLst>
              <a:ext uri="{FF2B5EF4-FFF2-40B4-BE49-F238E27FC236}">
                <a16:creationId xmlns:a16="http://schemas.microsoft.com/office/drawing/2014/main" id="{55CED7A5-DD4E-304C-C2B3-18B9BD8F6D3E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644" y="1211250"/>
            <a:ext cx="9298711" cy="489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1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38388" y="2932113"/>
            <a:ext cx="8863012" cy="6461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dirty="0"/>
              <a:t>SOCIAL PROTECTION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8938727" y="994309"/>
            <a:ext cx="3253273" cy="41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RECOMMANDATION PHASE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335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65979" y="217726"/>
            <a:ext cx="10749306" cy="102240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incentives play a considerable role in claiming a non-contributory disability pension</a:t>
            </a:r>
            <a:endParaRPr lang="en-GB" sz="3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347" y="1412776"/>
            <a:ext cx="10749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35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Pension value (% of average wage) and take-up rate (% of </a:t>
            </a:r>
            <a:r>
              <a:rPr lang="en-US" dirty="0">
                <a:solidFill>
                  <a:srgbClr val="1E35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population)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35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of a non-contributory disability pension, by region, 2020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35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91A5-4B69-4A3B-B962-2EFF17B3831D}"/>
              </a:ext>
            </a:extLst>
          </p:cNvPr>
          <p:cNvSpPr txBox="1"/>
          <p:nvPr/>
        </p:nvSpPr>
        <p:spPr>
          <a:xfrm>
            <a:off x="750222" y="1746886"/>
            <a:ext cx="11063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Source:  OECD calculations using data prepared by INPS for the OECD, and disability and population data prepared by ISTAT for the OECD.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E35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DABBC0-8E1C-4CD5-ACED-06D2C0EC5899}"/>
              </a:ext>
            </a:extLst>
          </p:cNvPr>
          <p:cNvGrpSpPr/>
          <p:nvPr/>
        </p:nvGrpSpPr>
        <p:grpSpPr>
          <a:xfrm>
            <a:off x="721347" y="1954758"/>
            <a:ext cx="10405457" cy="4354320"/>
            <a:chOff x="0" y="155941"/>
            <a:chExt cx="5717873" cy="2394156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094C6EB9-D20B-4597-A64F-96DD812AA0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04786739"/>
                </p:ext>
              </p:extLst>
            </p:nvPr>
          </p:nvGraphicFramePr>
          <p:xfrm>
            <a:off x="0" y="155941"/>
            <a:ext cx="5717873" cy="23941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172CD5D7-933E-494C-9F84-E8B4123792F3}"/>
                </a:ext>
              </a:extLst>
            </p:cNvPr>
            <p:cNvSpPr txBox="1"/>
            <p:nvPr/>
          </p:nvSpPr>
          <p:spPr>
            <a:xfrm>
              <a:off x="37465" y="167640"/>
              <a:ext cx="1988820" cy="25146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>
                  <a:solidFill>
                    <a:schemeClr val="bg2">
                      <a:lumMod val="10000"/>
                    </a:schemeClr>
                  </a:solidFill>
                  <a:latin typeface="Arial Narrow" panose="020B0606020202030204" pitchFamily="34" charset="0"/>
                </a:rPr>
                <a:t>Pension value of the non-contributory pension (%)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215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5406" y="217726"/>
            <a:ext cx="10769879" cy="102240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person spending on services for people with disability follows a strong North-South divide</a:t>
            </a:r>
            <a:endParaRPr lang="en-GB" sz="3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0990" y="1412776"/>
            <a:ext cx="11721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E356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Spending on homecare, semi-residential and residential services for people with disability provided by the health sector, by region, 2019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1E35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91A5-4B69-4A3B-B962-2EFF17B3831D}"/>
              </a:ext>
            </a:extLst>
          </p:cNvPr>
          <p:cNvSpPr txBox="1"/>
          <p:nvPr/>
        </p:nvSpPr>
        <p:spPr>
          <a:xfrm>
            <a:off x="432597" y="1746896"/>
            <a:ext cx="11063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Source: OECD calculations based on BDAP - Ragioneria Generale dello Stato, Modello di rilevazione dei Livelli di Assistenza (2019) ISTAT population data.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E356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1800-000003000000}"/>
              </a:ext>
            </a:extLst>
          </p:cNvPr>
          <p:cNvGraphicFramePr>
            <a:graphicFrameLocks/>
          </p:cNvGraphicFramePr>
          <p:nvPr/>
        </p:nvGraphicFramePr>
        <p:xfrm>
          <a:off x="721347" y="1954758"/>
          <a:ext cx="10749306" cy="444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5633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2A681F-6A75-4E16-878F-17D6B731E4D2}" type="slidenum">
              <a:rPr lang="en-GB" smtClean="0"/>
              <a:t>15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9376" y="1628800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126156" y="188640"/>
            <a:ext cx="11065844" cy="1022400"/>
          </a:xfrm>
        </p:spPr>
        <p:txBody>
          <a:bodyPr/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Three challenges for social protection in Italy: access, adequacy, system efficiency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B822BE-EB95-47CC-A2C1-21B71E0F1A02}"/>
              </a:ext>
            </a:extLst>
          </p:cNvPr>
          <p:cNvSpPr txBox="1"/>
          <p:nvPr/>
        </p:nvSpPr>
        <p:spPr>
          <a:xfrm>
            <a:off x="342900" y="1469564"/>
            <a:ext cx="115137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800" dirty="0">
                <a:solidFill>
                  <a:srgbClr val="006299"/>
                </a:solidFill>
              </a:rPr>
              <a:t>Access to support with a strong north-south divide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Claims of nationally provided benefits are more frequent in poorer regions while take-up of regionally and locally provided services is lower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Disability services seem to be limited to people with severe disability</a:t>
            </a:r>
          </a:p>
          <a:p>
            <a:pPr lvl="2"/>
            <a:endParaRPr lang="en-GB" sz="1000" dirty="0">
              <a:solidFill>
                <a:srgbClr val="000000"/>
              </a:solidFill>
            </a:endParaRPr>
          </a:p>
          <a:p>
            <a:pPr lvl="1"/>
            <a:r>
              <a:rPr lang="en-GB" sz="2800" dirty="0">
                <a:solidFill>
                  <a:srgbClr val="006299"/>
                </a:solidFill>
              </a:rPr>
              <a:t>Adequacy of support is difficult to assess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Contributory benefits are adequate, non-contributory benefits are low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Spending on disability services per user is high, especially in the North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Spending on disability is below OECD average and for benefits mostly</a:t>
            </a:r>
          </a:p>
          <a:p>
            <a:pPr lvl="2"/>
            <a:endParaRPr lang="en-GB" sz="1000" dirty="0">
              <a:solidFill>
                <a:srgbClr val="000000"/>
              </a:solidFill>
            </a:endParaRPr>
          </a:p>
          <a:p>
            <a:pPr lvl="1"/>
            <a:r>
              <a:rPr lang="en-GB" sz="2800" dirty="0">
                <a:solidFill>
                  <a:srgbClr val="006299"/>
                </a:solidFill>
              </a:rPr>
              <a:t>Governance structure and complexity affect system efficiency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Benefit stacking is oftentimes necessary to ensure a decent income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Fragmentation of services, sometimes leading to service duplication</a:t>
            </a:r>
          </a:p>
        </p:txBody>
      </p:sp>
    </p:spTree>
    <p:extLst>
      <p:ext uri="{BB962C8B-B14F-4D97-AF65-F5344CB8AC3E}">
        <p14:creationId xmlns:p14="http://schemas.microsoft.com/office/powerpoint/2010/main" val="1777430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38388" y="2932113"/>
            <a:ext cx="8863012" cy="6461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dirty="0"/>
              <a:t>CONCLUSIONS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8938727" y="994309"/>
            <a:ext cx="3253273" cy="41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RECOMMANDATION PHASE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009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2A681F-6A75-4E16-878F-17D6B731E4D2}" type="slidenum">
              <a:rPr lang="en-GB" smtClean="0"/>
              <a:t>17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9376" y="1628800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3114" y="1633034"/>
            <a:ext cx="1123688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Merge the different disability status assessments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Include or shift to a functioning perspective (WHODAS tool)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Use WHODAS scores to flag need for secondary assessment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Bring more social workers and other professions into the process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Clear guidelines to improve transparency and reduce discretion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Work with the regions on the change in governance structure</a:t>
            </a:r>
            <a:endParaRPr lang="en-GB" sz="2000" dirty="0">
              <a:solidFill>
                <a:srgbClr val="000000"/>
              </a:solidFill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Design one multidisciplinary needs assessment for all sectors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Help people with disability navigating the support system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401763" y="249125"/>
            <a:ext cx="10369152" cy="1022400"/>
          </a:xfrm>
        </p:spPr>
        <p:txBody>
          <a:bodyPr/>
          <a:lstStyle/>
          <a:p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omentum for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bigger policy </a:t>
            </a: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change:</a:t>
            </a:r>
            <a:b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ecommendations on disability assessment</a:t>
            </a:r>
          </a:p>
        </p:txBody>
      </p:sp>
    </p:spTree>
    <p:extLst>
      <p:ext uri="{BB962C8B-B14F-4D97-AF65-F5344CB8AC3E}">
        <p14:creationId xmlns:p14="http://schemas.microsoft.com/office/powerpoint/2010/main" val="74425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9473" y="217726"/>
            <a:ext cx="10545812" cy="1022400"/>
          </a:xfrm>
        </p:spPr>
        <p:txBody>
          <a:bodyPr/>
          <a:lstStyle/>
          <a:p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omentum for 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bigger policy </a:t>
            </a: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change:</a:t>
            </a:r>
            <a:b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ecommendations on social protection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FE5EC-00AC-4317-9DB7-C70EC67C6B3B}"/>
              </a:ext>
            </a:extLst>
          </p:cNvPr>
          <p:cNvSpPr txBox="1"/>
          <p:nvPr/>
        </p:nvSpPr>
        <p:spPr>
          <a:xfrm>
            <a:off x="314325" y="1551076"/>
            <a:ext cx="116009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rgbClr val="006299"/>
                </a:solidFill>
              </a:rPr>
              <a:t>Improve the evidence base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Data collection, data management infrastructure, </a:t>
            </a:r>
            <a:r>
              <a:rPr lang="en-US" sz="2400" dirty="0">
                <a:solidFill>
                  <a:srgbClr val="000000"/>
                </a:solidFill>
              </a:rPr>
              <a:t>data sharing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rgbClr val="006299"/>
                </a:solidFill>
              </a:rPr>
              <a:t>Strengthen social protection efficiency and coordination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Coordination national-regional policies and health-social sector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rgbClr val="006299"/>
                </a:solidFill>
              </a:rPr>
              <a:t>Reduce territorial differences in access to benefits and services </a:t>
            </a:r>
            <a:endParaRPr lang="en-US" sz="2800" dirty="0">
              <a:solidFill>
                <a:srgbClr val="000000"/>
              </a:solidFill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Address structural issues and improve service capacity in the south</a:t>
            </a:r>
          </a:p>
          <a:p>
            <a:pPr lvl="1">
              <a:spcAft>
                <a:spcPts val="1200"/>
              </a:spcAft>
            </a:pPr>
            <a:r>
              <a:rPr lang="en-US" sz="2800" dirty="0">
                <a:solidFill>
                  <a:srgbClr val="006299"/>
                </a:solidFill>
              </a:rPr>
              <a:t>Make employment integration a policy priority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Early intervention, employment service capacity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432224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20532" y="3548543"/>
            <a:ext cx="10600843" cy="510686"/>
          </a:xfrm>
        </p:spPr>
        <p:txBody>
          <a:bodyPr/>
          <a:lstStyle/>
          <a:p>
            <a:r>
              <a:rPr lang="en-GB" dirty="0"/>
              <a:t>Christopher.Prinz@oecd.org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38175" y="1847850"/>
            <a:ext cx="10520363" cy="1268413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1574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2A681F-6A75-4E16-878F-17D6B731E4D2}" type="slidenum">
              <a:rPr lang="en-GB" smtClean="0"/>
              <a:t>2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9376" y="1628800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107347" y="188640"/>
            <a:ext cx="11084653" cy="1022400"/>
          </a:xfrm>
        </p:spPr>
        <p:txBody>
          <a:bodyPr/>
          <a:lstStyle/>
          <a:p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new report is available in both EN and IT</a:t>
            </a:r>
            <a:endParaRPr lang="en-GB" sz="3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colorful art with circles and a logo&#10;&#10;Description automatically generated with medium confidence">
            <a:extLst>
              <a:ext uri="{FF2B5EF4-FFF2-40B4-BE49-F238E27FC236}">
                <a16:creationId xmlns:a16="http://schemas.microsoft.com/office/drawing/2014/main" id="{FFB2CAFB-F2EF-D3A7-48A9-5C83F440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01" y="1440615"/>
            <a:ext cx="4571017" cy="4309657"/>
          </a:xfrm>
          <a:prstGeom prst="rect">
            <a:avLst/>
          </a:prstGeom>
        </p:spPr>
      </p:pic>
      <p:pic>
        <p:nvPicPr>
          <p:cNvPr id="8" name="Picture 7" descr="A close-up of a painting&#10;&#10;Description automatically generated">
            <a:extLst>
              <a:ext uri="{FF2B5EF4-FFF2-40B4-BE49-F238E27FC236}">
                <a16:creationId xmlns:a16="http://schemas.microsoft.com/office/drawing/2014/main" id="{ACD45D31-5B30-F899-3558-A1B2D0681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313" y="1421566"/>
            <a:ext cx="4597781" cy="453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3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2A681F-6A75-4E16-878F-17D6B731E4D2}" type="slidenum">
              <a:rPr lang="en-GB" smtClean="0"/>
              <a:t>3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9376" y="1628800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366787" y="1363060"/>
            <a:ext cx="9731141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1200"/>
              </a:spcAft>
            </a:pPr>
            <a:r>
              <a:rPr lang="en-GB" sz="2800" dirty="0">
                <a:solidFill>
                  <a:srgbClr val="006299"/>
                </a:solidFill>
              </a:rPr>
              <a:t>Reviewing disability assessment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Evidence and main challenges</a:t>
            </a:r>
          </a:p>
          <a:p>
            <a:pPr lvl="1">
              <a:spcAft>
                <a:spcPts val="1200"/>
              </a:spcAft>
            </a:pPr>
            <a:r>
              <a:rPr lang="en-GB" sz="2800" dirty="0">
                <a:solidFill>
                  <a:srgbClr val="006299"/>
                </a:solidFill>
              </a:rPr>
              <a:t>Piloting the WHO Disability Assessment Schedule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Key findings from the pilot evaluation</a:t>
            </a:r>
          </a:p>
          <a:p>
            <a:pPr lvl="1">
              <a:spcAft>
                <a:spcPts val="1200"/>
              </a:spcAft>
            </a:pPr>
            <a:r>
              <a:rPr lang="en-GB" sz="2800" dirty="0">
                <a:solidFill>
                  <a:srgbClr val="006299"/>
                </a:solidFill>
              </a:rPr>
              <a:t>Reviewing social protection for people with disability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Evidence and main challenges</a:t>
            </a:r>
          </a:p>
          <a:p>
            <a:pPr lvl="1">
              <a:spcAft>
                <a:spcPts val="1200"/>
              </a:spcAft>
            </a:pPr>
            <a:r>
              <a:rPr lang="en-GB" sz="2800" dirty="0">
                <a:solidFill>
                  <a:srgbClr val="006299"/>
                </a:solidFill>
              </a:rPr>
              <a:t>Moving forward with disability reform in Italy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OECD recommendations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266825" y="188640"/>
            <a:ext cx="10925175" cy="1022400"/>
          </a:xfrm>
        </p:spPr>
        <p:txBody>
          <a:bodyPr/>
          <a:lstStyle/>
          <a:p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 findings from </a:t>
            </a:r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two-year project</a:t>
            </a:r>
          </a:p>
        </p:txBody>
      </p:sp>
    </p:spTree>
    <p:extLst>
      <p:ext uri="{BB962C8B-B14F-4D97-AF65-F5344CB8AC3E}">
        <p14:creationId xmlns:p14="http://schemas.microsoft.com/office/powerpoint/2010/main" val="65991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38388" y="2932113"/>
            <a:ext cx="8863012" cy="6461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dirty="0"/>
              <a:t>DISABILITY ASSESSMENT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8938727" y="994309"/>
            <a:ext cx="3253273" cy="41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RECOMMANDATION PHASE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67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8715" y="208201"/>
            <a:ext cx="11063285" cy="102240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Applications for disability status assessment are unequal across Italy but increasing everywhere</a:t>
            </a:r>
            <a:endParaRPr lang="en-GB" sz="3600" b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347" y="1376430"/>
            <a:ext cx="10749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E3566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Applications for civil invalidity and handicap status as a share of the population aged 18-67 years, by region, 2010 and 2021</a:t>
            </a:r>
            <a:endParaRPr lang="en-GB" dirty="0">
              <a:solidFill>
                <a:srgbClr val="1E35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E0794-6D92-40D9-9FE8-D16CE3C13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49" y="1882067"/>
            <a:ext cx="9377037" cy="45009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C06B4B-7DAB-75C4-D360-A450DB577538}"/>
              </a:ext>
            </a:extLst>
          </p:cNvPr>
          <p:cNvSpPr txBox="1"/>
          <p:nvPr/>
        </p:nvSpPr>
        <p:spPr>
          <a:xfrm>
            <a:off x="721347" y="1758324"/>
            <a:ext cx="11063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Source: INPS data prepared for the OECD</a:t>
            </a:r>
            <a:endParaRPr lang="en-GB" sz="1200" dirty="0">
              <a:solidFill>
                <a:srgbClr val="1E35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02A681F-6A75-4E16-878F-17D6B731E4D2}" type="slidenum">
              <a:rPr lang="en-GB" smtClean="0"/>
              <a:t>6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79376" y="1628800"/>
            <a:ext cx="11233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5738" y="1734676"/>
            <a:ext cx="1123688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Civil invalidity assessment deducts disability from health and impairment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Considerable room for discretion and lack of transparency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Multitude of parallel disability status assessments is confusing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Status assessment is of little value for any subsequent needs assessment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Needs assessments are service-driven and shaped by health-social divide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Single points of entry at local level (triage) are poorly implemented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Navigating the complex system is difficult for people with disability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203158" y="270410"/>
            <a:ext cx="10905423" cy="1022400"/>
          </a:xfrm>
        </p:spPr>
        <p:txBody>
          <a:bodyPr/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Outdated and fragmented disability assessment for a system that is difficult to navigate</a:t>
            </a:r>
          </a:p>
        </p:txBody>
      </p:sp>
    </p:spTree>
    <p:extLst>
      <p:ext uri="{BB962C8B-B14F-4D97-AF65-F5344CB8AC3E}">
        <p14:creationId xmlns:p14="http://schemas.microsoft.com/office/powerpoint/2010/main" val="269081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338388" y="2932113"/>
            <a:ext cx="8863012" cy="64611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dirty="0"/>
              <a:t>PILOT EVALUATION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8938727" y="994309"/>
            <a:ext cx="3253273" cy="41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RECOMMANDATION PHASE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397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7275" y="217726"/>
            <a:ext cx="11029950" cy="102240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WHODAS scores and Civil Invalidity percentages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b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“meaningful” cut-off points for both scales</a:t>
            </a:r>
            <a:endParaRPr lang="en-GB" sz="3600" b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1DEE2F-EDAF-3BF5-F3FC-FE9ECE198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85" y="1752600"/>
            <a:ext cx="10358374" cy="4267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DE6263-107C-7DA3-3C17-DFDD08C9DCCA}"/>
              </a:ext>
            </a:extLst>
          </p:cNvPr>
          <p:cNvSpPr txBox="1"/>
          <p:nvPr/>
        </p:nvSpPr>
        <p:spPr>
          <a:xfrm>
            <a:off x="1064247" y="1358274"/>
            <a:ext cx="11063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Source: Data from the pilot in four Italian regions</a:t>
            </a:r>
            <a:endParaRPr lang="en-GB" sz="1200" dirty="0">
              <a:solidFill>
                <a:srgbClr val="1E356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1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199" y="217726"/>
            <a:ext cx="10972799" cy="102240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 WHODAS score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four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 pathologies</a:t>
            </a:r>
            <a:b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b="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 the person’s Civil Invalidity percentage</a:t>
            </a:r>
            <a:endParaRPr lang="en-GB" sz="3600" b="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2704D0E8-3E16-2A6F-DE62-AB5F7D6CC8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224" y="2438400"/>
          <a:ext cx="11889901" cy="271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410290" imgH="1689275" progId="Excel.Sheet.12">
                  <p:embed/>
                </p:oleObj>
              </mc:Choice>
              <mc:Fallback>
                <p:oleObj name="Worksheet" r:id="rId3" imgW="7410290" imgH="1689275" progId="Excel.Sheet.12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2704D0E8-3E16-2A6F-DE62-AB5F7D6CC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224" y="2438400"/>
                        <a:ext cx="11889901" cy="2710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861687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s-CFE-Marroon">
  <a:themeElements>
    <a:clrScheme name="Disabil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E8A00"/>
      </a:accent1>
      <a:accent2>
        <a:srgbClr val="C44B00"/>
      </a:accent2>
      <a:accent3>
        <a:srgbClr val="992E00"/>
      </a:accent3>
      <a:accent4>
        <a:srgbClr val="B1C2C9"/>
      </a:accent4>
      <a:accent5>
        <a:srgbClr val="496A88"/>
      </a:accent5>
      <a:accent6>
        <a:srgbClr val="1D2933"/>
      </a:accent6>
      <a:hlink>
        <a:srgbClr val="992E00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-CFE-Marroon" id="{DFF3BB7D-A333-4B0F-90D8-31F29BB9F3C4}" vid="{E769B20C-16E8-4E32-9784-68AAD8EFEC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38748f9a9154900b8a26f19217530ef xmlns="c0e75541-f54f-401c-9a34-cb7fded40982">
      <Terms xmlns="http://schemas.microsoft.com/office/infopath/2007/PartnerControls"/>
    </i38748f9a9154900b8a26f19217530ef>
    <OECDSharingStatus xmlns="bbc7a7a3-1361-4a32-9a19-e150eb4da2ba" xsi:nil="true"/>
    <OECDKimBussinessContext xmlns="54c4cd27-f286-408f-9ce0-33c1e0f3ab39" xsi:nil="true"/>
    <eSharePWBTaxHTField0 xmlns="c9f238dd-bb73-4aef-a7a5-d644ad823e52">
      <Terms xmlns="http://schemas.microsoft.com/office/infopath/2007/PartnerControls"/>
    </eSharePWBTaxHTField0>
    <OECDlanguage xmlns="ca82dde9-3436-4d3d-bddd-d31447390034">English</OECDlanguage>
    <IconOverlay xmlns="http://schemas.microsoft.com/sharepoint/v4" xsi:nil="true"/>
    <OECDProjectLookup xmlns="bbc7a7a3-1361-4a32-9a19-e150eb4da2ba">217</OECDProjectLookup>
    <OECDMainProject xmlns="bbc7a7a3-1361-4a32-9a19-e150eb4da2ba">171</OECDMainProject>
    <OECDPinnedBy xmlns="bbc7a7a3-1361-4a32-9a19-e150eb4da2ba">
      <UserInfo>
        <DisplayName/>
        <AccountId xsi:nil="true"/>
        <AccountType/>
      </UserInfo>
    </OECDPinnedBy>
    <b5734379896a43bfa9844e286e5b2c8d xmlns="bbc7a7a3-1361-4a32-9a19-e150eb4da2ba" xsi:nil="true"/>
    <OECDExpirationDate xmlns="c0e75541-f54f-401c-9a34-cb7fded40982" xsi:nil="true"/>
    <OECDProjectManager xmlns="bbc7a7a3-1361-4a32-9a19-e150eb4da2ba">
      <UserInfo>
        <DisplayName/>
        <AccountId>102</AccountId>
        <AccountType/>
      </UserInfo>
    </OECDProjectManager>
    <OECDMeetingDate xmlns="54c4cd27-f286-408f-9ce0-33c1e0f3ab39" xsi:nil="true"/>
    <OECDTagsCache xmlns="bbc7a7a3-1361-4a32-9a19-e150eb4da2ba" xsi:nil="true"/>
    <eShareHorizProjTaxHTField0 xmlns="c0e75541-f54f-401c-9a34-cb7fded40982" xsi:nil="true"/>
    <eShareCommitteeTaxHTField0 xmlns="c9f238dd-bb73-4aef-a7a5-d644ad823e52">
      <Terms xmlns="http://schemas.microsoft.com/office/infopath/2007/PartnerControls"/>
    </eShareCommitteeTaxHTField0>
    <OECDYear xmlns="54c4cd27-f286-408f-9ce0-33c1e0f3ab39" xsi:nil="true"/>
    <OECDKimProvenance xmlns="54c4cd27-f286-408f-9ce0-33c1e0f3ab39" xsi:nil="true"/>
    <OECDProjectMembers xmlns="bbc7a7a3-1361-4a32-9a19-e150eb4da2ba">
      <UserInfo>
        <DisplayName>CORBETTA Mattia, CFE/LESI/TREN</DisplayName>
        <AccountId>2323</AccountId>
        <AccountType/>
      </UserInfo>
      <UserInfo>
        <DisplayName>CAMPESTRIN Elisa, CFE/LESI/TREN</DisplayName>
        <AccountId>156</AccountId>
        <AccountType/>
      </UserInfo>
      <UserInfo>
        <DisplayName>CHIZZALI Roberto, CFE/LESI/TREN</DisplayName>
        <AccountId>82</AccountId>
        <AccountType/>
      </UserInfo>
      <UserInfo>
        <DisplayName>PRINZ Christopher, ELS/SAE</DisplayName>
        <AccountId>2458</AccountId>
        <AccountType/>
      </UserInfo>
      <UserInfo>
        <DisplayName>GARCIA-MANDICÓ Sílvia, ELS/SAE</DisplayName>
        <AccountId>2434</AccountId>
        <AccountType/>
      </UserInfo>
      <UserInfo>
        <DisplayName>SAZAMA Kristin, PAC/CHANNEL</DisplayName>
        <AccountId>3022</AccountId>
        <AccountType/>
      </UserInfo>
    </OECDProjectMembers>
    <fc991543b5234ffe9aadfa6c2c5f4ba5 xmlns="bbc7a7a3-1361-4a32-9a19-e150eb4da2b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CFE/LESI</TermName>
          <TermId xmlns="http://schemas.microsoft.com/office/infopath/2007/PartnerControls">737e5011-d296-4f72-84d1-3c739b4573a8</TermId>
        </TermInfo>
      </Terms>
    </fc991543b5234ffe9aadfa6c2c5f4ba5>
    <OECDCommunityDocumentURL xmlns="bbc7a7a3-1361-4a32-9a19-e150eb4da2ba" xsi:nil="true"/>
    <OECDKimStatus xmlns="54c4cd27-f286-408f-9ce0-33c1e0f3ab39">Draft</OECDKimStatus>
    <eShareCountry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Italy</TermName>
          <TermId xmlns="http://schemas.microsoft.com/office/infopath/2007/PartnerControls">30419bd7-387b-4c0c-816b-74f43bda73f4</TermId>
        </TermInfo>
      </Terms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Disabled students</TermName>
          <TermId xmlns="http://schemas.microsoft.com/office/infopath/2007/PartnerControls">e49513e2-58b2-4c24-9a76-85c5a8279eb1</TermId>
        </TermInfo>
        <TermInfo xmlns="http://schemas.microsoft.com/office/infopath/2007/PartnerControls">
          <TermName xmlns="http://schemas.microsoft.com/office/infopath/2007/PartnerControls">Disabled workers</TermName>
          <TermId xmlns="http://schemas.microsoft.com/office/infopath/2007/PartnerControls">3540e5a8-4e63-4c2c-92c9-3978a5ea76de</TermId>
        </TermInfo>
      </Terms>
    </eShareTopicTaxHTField0>
    <eShareKeywordsTaxHTField0 xmlns="c9f238dd-bb73-4aef-a7a5-d644ad823e52">
      <Terms xmlns="http://schemas.microsoft.com/office/infopath/2007/PartnerControls"/>
    </eShareKeywordsTaxHTField0>
    <OECDCommunityDocumentID xmlns="bbc7a7a3-1361-4a32-9a19-e150eb4da2ba" xsi:nil="true"/>
    <OECDAllRelatedUsers xmlns="c0e75541-f54f-401c-9a34-cb7fded40982">
      <UserInfo>
        <DisplayName/>
        <AccountId xsi:nil="true"/>
        <AccountType/>
      </UserInfo>
    </OECDAllRelatedUsers>
    <TaxCatchAll xmlns="ca82dde9-3436-4d3d-bddd-d31447390034">
      <Value>878</Value>
      <Value>149</Value>
      <Value>877</Value>
      <Value>21</Value>
    </TaxCatchAll>
  </documentManagement>
</p:properties>
</file>

<file path=customXml/item2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/>
</CtFieldPriority>
</file>

<file path=customXml/item3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4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4E623AE0B855E041B1290D0883742A68" ma:contentTypeVersion="51" ma:contentTypeDescription="" ma:contentTypeScope="" ma:versionID="312617a34f197ec23cf0899b2747cf63">
  <xsd:schema xmlns:xsd="http://www.w3.org/2001/XMLSchema" xmlns:xs="http://www.w3.org/2001/XMLSchema" xmlns:p="http://schemas.microsoft.com/office/2006/metadata/properties" xmlns:ns1="54c4cd27-f286-408f-9ce0-33c1e0f3ab39" xmlns:ns2="c0e75541-f54f-401c-9a34-cb7fded40982" xmlns:ns3="bbc7a7a3-1361-4a32-9a19-e150eb4da2ba" xmlns:ns5="c9f238dd-bb73-4aef-a7a5-d644ad823e52" xmlns:ns6="ca82dde9-3436-4d3d-bddd-d31447390034" xmlns:ns7="http://schemas.microsoft.com/sharepoint/v4" targetNamespace="http://schemas.microsoft.com/office/2006/metadata/properties" ma:root="true" ma:fieldsID="3d4cef09d4c8b6946a1f5dd62d81f22b" ns1:_="" ns2:_="" ns3:_="" ns5:_="" ns6:_="" ns7:_="">
    <xsd:import namespace="54c4cd27-f286-408f-9ce0-33c1e0f3ab39"/>
    <xsd:import namespace="c0e75541-f54f-401c-9a34-cb7fded40982"/>
    <xsd:import namespace="bbc7a7a3-1361-4a32-9a19-e150eb4da2ba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6:OECDlanguage" minOccurs="0"/>
                <xsd:element ref="ns6:TaxCatchAll" minOccurs="0"/>
                <xsd:element ref="ns6:TaxCatchAllLabel" minOccurs="0"/>
                <xsd:element ref="ns1:OECDMeetingDate" minOccurs="0"/>
                <xsd:element ref="ns3:b5734379896a43bfa9844e286e5b2c8d" minOccurs="0"/>
                <xsd:element ref="ns2:i38748f9a9154900b8a26f19217530ef" minOccurs="0"/>
                <xsd:element ref="ns3:fc991543b5234ffe9aadfa6c2c5f4ba5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3:OECDTagsCache" minOccurs="0"/>
                <xsd:element ref="ns2:eShareHorizProjTaxHTField0" minOccurs="0"/>
                <xsd:element ref="ns2:OECDAllRelatedUsers" minOccurs="0"/>
                <xsd:element ref="ns3:SharedWithUsers" minOccurs="0"/>
                <xsd:element ref="ns7:IconOverlay" minOccurs="0"/>
                <xsd:element ref="ns1:OECD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31" nillable="true" ma:displayName="Meeting Date" ma:default="" ma:format="DateOnly" ma:hidden="true" ma:internalName="OECDMeetingDate">
      <xsd:simpleType>
        <xsd:restriction base="dms:DateTime"/>
      </xsd:simpleType>
    </xsd:element>
    <xsd:element name="OECDYear" ma:index="44" nillable="true" ma:displayName="Year" ma:description="" ma:internalName="OECDYea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75541-f54f-401c-9a34-cb7fded40982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i38748f9a9154900b8a26f19217530ef" ma:index="33" nillable="true" ma:taxonomy="true" ma:internalName="i38748f9a9154900b8a26f19217530ef" ma:taxonomyFieldName="OECDHorizontalProjects" ma:displayName="Horizontal project" ma:readOnly="false" ma:default="" ma:fieldId="{238748f9-a915-4900-b8a2-6f19217530ef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0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1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a7a3-1361-4a32-9a19-e150eb4da2ba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96bfc537-3f4a-49f4-8bd3-4998d9b1134f" ma:internalName="OECDProjectLookup" ma:readOnly="false" ma:showField="OECDShortProjectName" ma:web="bbc7a7a3-1361-4a32-9a19-e150eb4da2ba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96bfc537-3f4a-49f4-8bd3-4998d9b1134f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5734379896a43bfa9844e286e5b2c8d" ma:index="32" nillable="true" ma:displayName="Deliverable owner_0" ma:hidden="true" ma:internalName="b5734379896a43bfa9844e286e5b2c8d">
      <xsd:simpleType>
        <xsd:restriction base="dms:Note"/>
      </xsd:simpleType>
    </xsd:element>
    <xsd:element name="fc991543b5234ffe9aadfa6c2c5f4ba5" ma:index="34" nillable="true" ma:taxonomy="true" ma:internalName="fc991543b5234ffe9aadfa6c2c5f4ba5" ma:taxonomyFieldName="OECDProjectOwnerStructure" ma:displayName="Project owner" ma:readOnly="false" ma:default="" ma:fieldId="fc991543-b523-4ffe-9aad-fa6c2c5f4ba5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5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6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37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39" nillable="true" ma:displayName="Tags cache" ma:description="" ma:hidden="true" ma:internalName="OECDTagsCache">
      <xsd:simpleType>
        <xsd:restriction base="dms:Note"/>
      </xsd:simpleType>
    </xsd:element>
    <xsd:element name="SharedWithUsers" ma:index="4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27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29" nillable="true" ma:displayName="Taxonomy Catch All Column" ma:description="" ma:hidden="true" ma:list="{53561090-12f8-4042-a5cb-68ff0701e989}" ma:internalName="TaxCatchAll" ma:showField="CatchAllData" ma:web="c0e75541-f54f-401c-9a34-cb7fded40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0" nillable="true" ma:displayName="Taxonomy Catch All Column1" ma:description="" ma:hidden="true" ma:list="{53561090-12f8-4042-a5cb-68ff0701e989}" ma:internalName="TaxCatchAllLabel" ma:readOnly="true" ma:showField="CatchAllDataLabel" ma:web="c0e75541-f54f-401c-9a34-cb7fded40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E60066-5C80-4CAE-8A97-85453E1FD837}">
  <ds:schemaRefs>
    <ds:schemaRef ds:uri="54c4cd27-f286-408f-9ce0-33c1e0f3ab39"/>
    <ds:schemaRef ds:uri="http://schemas.microsoft.com/office/2006/metadata/properties"/>
    <ds:schemaRef ds:uri="http://purl.org/dc/elements/1.1/"/>
    <ds:schemaRef ds:uri="ca82dde9-3436-4d3d-bddd-d31447390034"/>
    <ds:schemaRef ds:uri="http://schemas.openxmlformats.org/package/2006/metadata/core-properties"/>
    <ds:schemaRef ds:uri="bbc7a7a3-1361-4a32-9a19-e150eb4da2ba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sharepoint/v4"/>
    <ds:schemaRef ds:uri="c9f238dd-bb73-4aef-a7a5-d644ad823e52"/>
    <ds:schemaRef ds:uri="c0e75541-f54f-401c-9a34-cb7fded40982"/>
  </ds:schemaRefs>
</ds:datastoreItem>
</file>

<file path=customXml/itemProps2.xml><?xml version="1.0" encoding="utf-8"?>
<ds:datastoreItem xmlns:ds="http://schemas.openxmlformats.org/officeDocument/2006/customXml" ds:itemID="{AF24A8AC-E34D-4D22-BDA4-F6CB95EBDAE0}">
  <ds:schemaRefs>
    <ds:schemaRef ds:uri="http://www.oecd.org/eshare/projectsentre/CtFieldPriority/"/>
    <ds:schemaRef ds:uri="http://schemas.microsoft.com/2003/10/Serialization/Arrays"/>
  </ds:schemaRefs>
</ds:datastoreItem>
</file>

<file path=customXml/itemProps3.xml><?xml version="1.0" encoding="utf-8"?>
<ds:datastoreItem xmlns:ds="http://schemas.openxmlformats.org/officeDocument/2006/customXml" ds:itemID="{B27938FE-A89E-487E-A19E-CA04616FA2D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BFF404D-6FCC-438F-AE36-0EF37FE30FCD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4526445E-A78D-4B88-BC19-00E0E6C6E8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4cd27-f286-408f-9ce0-33c1e0f3ab39"/>
    <ds:schemaRef ds:uri="c0e75541-f54f-401c-9a34-cb7fded40982"/>
    <ds:schemaRef ds:uri="bbc7a7a3-1361-4a32-9a19-e150eb4da2ba"/>
    <ds:schemaRef ds:uri="c9f238dd-bb73-4aef-a7a5-d644ad823e52"/>
    <ds:schemaRef ds:uri="ca82dde9-3436-4d3d-bddd-d314473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Presentation-CFE-Final</Template>
  <TotalTime>585</TotalTime>
  <Words>855</Words>
  <Application>Microsoft Office PowerPoint</Application>
  <PresentationFormat>Widescreen</PresentationFormat>
  <Paragraphs>132</Paragraphs>
  <Slides>19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1_Themes-CFE-Marroon</vt:lpstr>
      <vt:lpstr>Worksheet</vt:lpstr>
      <vt:lpstr>Disability reform in Italy: Better assessment for better support</vt:lpstr>
      <vt:lpstr>The new report is available in both EN and IT</vt:lpstr>
      <vt:lpstr>Main findings from the two-year project</vt:lpstr>
      <vt:lpstr>DISABILITY ASSESSMENT</vt:lpstr>
      <vt:lpstr>Applications for disability status assessment are unequal across Italy but increasing everywhere</vt:lpstr>
      <vt:lpstr>Outdated and fragmented disability assessment for a system that is difficult to navigate</vt:lpstr>
      <vt:lpstr>PILOT EVALUATION</vt:lpstr>
      <vt:lpstr>WHODAS scores and Civil Invalidity percentages  with “meaningful” cut-off points for both scales</vt:lpstr>
      <vt:lpstr>Mean WHODAS score for four main pathologies by the person’s Civil Invalidity percentage</vt:lpstr>
      <vt:lpstr>Conclusions from the pilot evaluation</vt:lpstr>
      <vt:lpstr>What would flagging discrepancies mean?</vt:lpstr>
      <vt:lpstr>SOCIAL PROTECTION</vt:lpstr>
      <vt:lpstr>Financial incentives play a considerable role in claiming a non-contributory disability pension</vt:lpstr>
      <vt:lpstr>Per person spending on services for people with disability follows a strong North-South divide</vt:lpstr>
      <vt:lpstr>Three challenges for social protection in Italy: access, adequacy, system efficiency</vt:lpstr>
      <vt:lpstr>CONCLUSIONS</vt:lpstr>
      <vt:lpstr>Momentum for bigger policy change: Recommendations on disability assessment</vt:lpstr>
      <vt:lpstr>Momentum for bigger policy change: Recommendations on social protection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CAMPESTRIN Elisa, CFE/LESI/TREN</dc:creator>
  <cp:lastModifiedBy>PRINZ Christopher, ELS/SAE</cp:lastModifiedBy>
  <cp:revision>61</cp:revision>
  <cp:lastPrinted>2023-11-10T15:44:43Z</cp:lastPrinted>
  <dcterms:created xsi:type="dcterms:W3CDTF">2021-10-07T09:57:24Z</dcterms:created>
  <dcterms:modified xsi:type="dcterms:W3CDTF">2023-11-27T09:21:37Z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0x0101008B4DD370EC31429186F3AD49F0D3098F00D44DBCB9EB4F45278CB5C9765BE5299500A4858B360C6A491AA753F8BCA47AA910004E623AE0B855E041B1290D0883742A68</vt:lpwstr>
  </property>
  <property fmtid="{D5CDD505-2E9C-101B-9397-08002B2CF9AE}" pid="3" name="OECDTopic">
    <vt:lpwstr>877;#Disabled students|e49513e2-58b2-4c24-9a76-85c5a8279eb1;#878;#Disabled workers|3540e5a8-4e63-4c2c-92c9-3978a5ea76de</vt:lpwstr>
  </property>
  <property fmtid="{D5CDD505-2E9C-101B-9397-08002B2CF9AE}" pid="4" name="OECDCountry">
    <vt:lpwstr>21;#Italy|30419bd7-387b-4c0c-816b-74f43bda73f4</vt:lpwstr>
  </property>
  <property fmtid="{D5CDD505-2E9C-101B-9397-08002B2CF9AE}" pid="5" name="OECDCommittee">
    <vt:lpwstr/>
  </property>
  <property fmtid="{D5CDD505-2E9C-101B-9397-08002B2CF9AE}" pid="6" name="OECDPWB">
    <vt:lpwstr/>
  </property>
  <property fmtid="{D5CDD505-2E9C-101B-9397-08002B2CF9AE}" pid="7" name="eShareOrganisationTaxHTField0">
    <vt:lpwstr/>
  </property>
  <property fmtid="{D5CDD505-2E9C-101B-9397-08002B2CF9AE}" pid="8" name="OECDKeywords">
    <vt:lpwstr/>
  </property>
  <property fmtid="{D5CDD505-2E9C-101B-9397-08002B2CF9AE}" pid="9" name="OECDHorizontalProjects">
    <vt:lpwstr/>
  </property>
  <property fmtid="{D5CDD505-2E9C-101B-9397-08002B2CF9AE}" pid="10" name="d0b6f6ac229144c2899590f0436d9385">
    <vt:lpwstr/>
  </property>
  <property fmtid="{D5CDD505-2E9C-101B-9397-08002B2CF9AE}" pid="11" name="OECDProject">
    <vt:lpwstr/>
  </property>
  <property fmtid="{D5CDD505-2E9C-101B-9397-08002B2CF9AE}" pid="12" name="OECDProjectOwnerStructure">
    <vt:lpwstr>149;#CFE/LESI|737e5011-d296-4f72-84d1-3c739b4573a8</vt:lpwstr>
  </property>
  <property fmtid="{D5CDD505-2E9C-101B-9397-08002B2CF9AE}" pid="13" name="OECDOrganisation">
    <vt:lpwstr/>
  </property>
</Properties>
</file>