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74" r:id="rId4"/>
    <p:sldId id="257" r:id="rId5"/>
    <p:sldId id="278" r:id="rId6"/>
    <p:sldId id="275" r:id="rId7"/>
    <p:sldId id="293" r:id="rId8"/>
    <p:sldId id="271" r:id="rId9"/>
    <p:sldId id="294" r:id="rId10"/>
    <p:sldId id="280" r:id="rId11"/>
    <p:sldId id="295" r:id="rId12"/>
    <p:sldId id="290" r:id="rId13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78" d="100"/>
          <a:sy n="78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77AC923-5791-417C-84B0-DED86F7243CE}" type="datetimeFigureOut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285288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2BB236E-6953-4AC6-A98C-B009EA8169D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267146-ABD8-4819-AB81-3B96AECB1823}" type="datetimeFigureOut">
              <a:rPr lang="en-US"/>
              <a:pPr/>
              <a:t>2/3/2012</a:t>
            </a:fld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4738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35588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285288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095BDD-57D0-4536-A7A0-92A25E913619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1C47-788A-4990-8E9D-CC325AF813CE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D5E5C-805E-49FA-8B11-E0614146FEE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84A8-6422-43A7-BB31-CEEBE84CCCB8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0CD8-03A0-41FA-BE63-88470F4EAF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FE09-7CC7-448F-8D57-59B4F19217DF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A697-1ADE-4F02-BD55-9FBECEA705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A22E-7F6A-4DBD-BBB9-AB4CB7A4ABA2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EDF8-EDB8-4C57-8201-8AA79E7B07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AD06-6808-4D04-A7AF-89CF721AB0C0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F57D5-6B71-420C-AAC1-D0C3D2D318B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53F7-6697-4EA9-93FA-48B229886348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5EBB-76E8-4671-A899-D1B2CA29D2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B3C2-06D2-4510-A517-2063919C33FE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B00D-1A01-4948-AD2C-94FB46B6FC8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74F7F-626D-4383-AB5D-35C8D5068C05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DA652-96EC-4ED2-A884-8019A242F5A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E3807-612C-4DD0-B49C-844E898EDB6E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F322B-F2D2-424E-9DDD-F299389F0AA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B7DC-5F85-47EE-85D5-AE7D769D3115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B01B-E848-4530-9CE5-BF78380BA7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4CD0-7D34-47BC-894D-3CA06532D1BF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2C461-0897-4F67-AF12-17A0B7B36C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5F23D02-7752-47C8-9EA4-264BF602F882}" type="datetime1">
              <a:rPr lang="en-US"/>
              <a:pPr>
                <a:defRPr/>
              </a:pPr>
              <a:t>2/3/2012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E29294A-DB85-41D8-82DC-754E6299FD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0" r:id="rId2"/>
    <p:sldLayoutId id="2147483802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803" r:id="rId9"/>
    <p:sldLayoutId id="2147483794" r:id="rId10"/>
    <p:sldLayoutId id="21474837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D5AA7-D942-4855-8A7F-8109039FFF8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337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4191000"/>
            <a:ext cx="6858000" cy="182880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300" b="1" smtClean="0">
              <a:solidFill>
                <a:srgbClr val="898989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300" b="1" smtClean="0">
              <a:solidFill>
                <a:srgbClr val="898989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898989"/>
                </a:solidFill>
              </a:rPr>
              <a:t>Lal Shanker Ghimire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898989"/>
                </a:solidFill>
              </a:rPr>
              <a:t>Joint Secretary</a:t>
            </a:r>
          </a:p>
          <a:p>
            <a:pPr marL="0" indent="0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smtClean="0">
                <a:solidFill>
                  <a:srgbClr val="898989"/>
                </a:solidFill>
              </a:rPr>
              <a:t>FACD, Ministry of Finance</a:t>
            </a:r>
          </a:p>
        </p:txBody>
      </p:sp>
      <p:sp>
        <p:nvSpPr>
          <p:cNvPr id="14338" name="Title 1"/>
          <p:cNvSpPr>
            <a:spLocks/>
          </p:cNvSpPr>
          <p:nvPr/>
        </p:nvSpPr>
        <p:spPr bwMode="auto">
          <a:xfrm>
            <a:off x="1752600" y="2438400"/>
            <a:ext cx="6477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/>
              <a:t>Joint Evaluation in Nepal: Experience Sharing from the Paris Declaration Evaluation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9D08F-8D90-49B1-BA39-F418DA43C78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Response to challenges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On aspects of the evaluation process:</a:t>
            </a:r>
          </a:p>
          <a:p>
            <a:pPr eaLnBrk="1" hangingPunct="1"/>
            <a:r>
              <a:rPr lang="en-US" smtClean="0"/>
              <a:t>Consultants had to use their subjective judgment  and managed to discuss with other core team members very frequently to  establish trends within a very varied set of responses</a:t>
            </a:r>
          </a:p>
          <a:p>
            <a:pPr eaLnBrk="1" hangingPunct="1"/>
            <a:r>
              <a:rPr lang="en-US" smtClean="0"/>
              <a:t>At national as well as local level workshops, one session was arranged to highlight Paris Agenda and ensure good understanding before the discussion</a:t>
            </a:r>
          </a:p>
          <a:p>
            <a:pPr eaLnBrk="1" hangingPunct="1"/>
            <a:r>
              <a:rPr lang="en-US" smtClean="0"/>
              <a:t>Two groups were necessary to conduct interviews whenever the timing collided due to tight schedule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F3623-0C9F-4F06-AA99-DE942F8BA83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Contd…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400" b="1" smtClean="0"/>
              <a:t>On the aid effectiveness issues raised by the evaluation:</a:t>
            </a:r>
          </a:p>
          <a:p>
            <a:r>
              <a:rPr lang="en-US" sz="2400" smtClean="0"/>
              <a:t>Aid Management Platform operationalised in the Ministry of Finance – access given to all DPs  and few Line Ministries to improve transparency and predictability</a:t>
            </a:r>
          </a:p>
          <a:p>
            <a:r>
              <a:rPr lang="en-US" sz="2400" smtClean="0"/>
              <a:t>Joint Action Plan being developed to ensure aid transparency, predictability, use of country systems  and discourage PIUs through NPPR mechanism</a:t>
            </a:r>
          </a:p>
          <a:p>
            <a:r>
              <a:rPr lang="en-US" sz="2400" smtClean="0"/>
              <a:t>New  Draft Foreign Aid Policy being discussed with stakeholders.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1F570-2018-463D-B91A-8CAB841159D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560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72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720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35939-D5FB-44ED-AE19-7025B99FA79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434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smtClean="0"/>
              <a:t>Process of Initiating PD Evaluation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/>
              <a:t>Positive Lessons Learnt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/>
              <a:t>Challenges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smtClean="0"/>
              <a:t>Response to challenges faced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0705F-0A00-466D-BE60-4DDCBFFDF5C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38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eaLnBrk="1" hangingPunct="1"/>
            <a:r>
              <a:rPr lang="en-US" sz="4000" smtClean="0"/>
              <a:t>Process</a:t>
            </a:r>
            <a:endParaRPr lang="en-US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4419600"/>
          </a:xfrm>
        </p:spPr>
        <p:txBody>
          <a:bodyPr/>
          <a:lstStyle/>
          <a:p>
            <a:pPr lvl="1" eaLnBrk="1" hangingPunct="1"/>
            <a:r>
              <a:rPr lang="en-US" sz="2600" smtClean="0"/>
              <a:t>Nepal participated in the regional preparatory workshops</a:t>
            </a:r>
          </a:p>
          <a:p>
            <a:pPr lvl="1" eaLnBrk="1" hangingPunct="1"/>
            <a:r>
              <a:rPr lang="en-US" sz="2600" smtClean="0"/>
              <a:t>Convened a National Reference Group comprising a wide range of DPs and senior Government Officials.</a:t>
            </a:r>
          </a:p>
          <a:p>
            <a:pPr lvl="1" eaLnBrk="1" hangingPunct="1"/>
            <a:r>
              <a:rPr lang="en-US" sz="2600" smtClean="0"/>
              <a:t>MOF coordinated to find support from ADB and UNDP</a:t>
            </a:r>
          </a:p>
          <a:p>
            <a:pPr lvl="1" eaLnBrk="1" hangingPunct="1"/>
            <a:r>
              <a:rPr lang="en-US" sz="2600" smtClean="0"/>
              <a:t>A National Evaluation Team formed (led by Joint Secretary, FACD/Ministry of Finance which included 4 officials from FACD, 4 DPs, 1 Civil Society, 3 Consultants, 1 data analyst)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88821-A9F2-47B4-B730-A3AB8672528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Process - Continued…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8229600" cy="5029200"/>
          </a:xfrm>
        </p:spPr>
        <p:txBody>
          <a:bodyPr/>
          <a:lstStyle/>
          <a:p>
            <a:pPr lvl="1" eaLnBrk="1" hangingPunct="1"/>
            <a:r>
              <a:rPr lang="en-US" smtClean="0"/>
              <a:t>Main Task was carried out by Consultants and 2 FACD staffs</a:t>
            </a:r>
          </a:p>
          <a:p>
            <a:pPr lvl="1" eaLnBrk="1" hangingPunct="1"/>
            <a:r>
              <a:rPr lang="en-US" smtClean="0"/>
              <a:t>NET developed approach papers and methodology during Inception Phase.</a:t>
            </a:r>
          </a:p>
          <a:p>
            <a:pPr lvl="1" eaLnBrk="1" hangingPunct="1"/>
            <a:r>
              <a:rPr lang="en-US" smtClean="0"/>
              <a:t>3 core questions and suggested sub questions were discussed at a National Workshop held in April, 2010.</a:t>
            </a:r>
          </a:p>
          <a:p>
            <a:pPr lvl="1" eaLnBrk="1" hangingPunct="1"/>
            <a:r>
              <a:rPr lang="en-US" smtClean="0"/>
              <a:t>Workshop identified Nepal specific questions.</a:t>
            </a:r>
          </a:p>
          <a:p>
            <a:pPr lvl="1" eaLnBrk="1" hangingPunct="1"/>
            <a:r>
              <a:rPr lang="en-US" smtClean="0"/>
              <a:t>Health Sector was taken as a specific focus study and education sector was taken as second specific sector.</a:t>
            </a:r>
          </a:p>
          <a:p>
            <a:pPr lvl="1" eaLnBrk="1" hangingPunct="1"/>
            <a:r>
              <a:rPr lang="en-US" smtClean="0"/>
              <a:t>Specific Questionnaires to the DPs and government officials were designed and forwarded for response</a:t>
            </a:r>
          </a:p>
          <a:p>
            <a:pPr lvl="1" eaLnBrk="1" hangingPunct="1"/>
            <a:r>
              <a:rPr lang="en-US" smtClean="0"/>
              <a:t>Quantitative and qualitative data were collected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7ABAF-469F-4BA4-9C04-911087586B8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6096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Continued….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533400" y="1447800"/>
            <a:ext cx="8229600" cy="4572000"/>
          </a:xfrm>
        </p:spPr>
        <p:txBody>
          <a:bodyPr/>
          <a:lstStyle/>
          <a:p>
            <a:pPr eaLnBrk="1" hangingPunct="1"/>
            <a:r>
              <a:rPr lang="en-US" sz="2200" smtClean="0"/>
              <a:t>Face to face interviews were undertaken with DP Heads and Senior Government Officials by at least 2 team members</a:t>
            </a:r>
          </a:p>
          <a:p>
            <a:pPr eaLnBrk="1" hangingPunct="1"/>
            <a:r>
              <a:rPr lang="en-US" sz="2200" smtClean="0"/>
              <a:t>Focal Group Discussions were conducted (in Kathmandu and in two districts, Banke and Dadeldhura) comprising of academics, civil society, government officials, NGOs and district level DP Officials.</a:t>
            </a:r>
          </a:p>
          <a:p>
            <a:pPr eaLnBrk="1" hangingPunct="1"/>
            <a:r>
              <a:rPr lang="en-US" sz="2200" smtClean="0"/>
              <a:t>Draft report prepared and circulated among stakeholders and core team members.</a:t>
            </a:r>
          </a:p>
          <a:p>
            <a:pPr eaLnBrk="1" hangingPunct="1"/>
            <a:r>
              <a:rPr lang="en-US" sz="2200" smtClean="0"/>
              <a:t>Validation meeting was organised with key stakeholders – civil society, private sector, government and DPs</a:t>
            </a:r>
          </a:p>
          <a:p>
            <a:pPr eaLnBrk="1" hangingPunct="1"/>
            <a:r>
              <a:rPr lang="en-US" sz="2200" smtClean="0"/>
              <a:t>Draft was presented in the 3</a:t>
            </a:r>
            <a:r>
              <a:rPr lang="en-US" sz="2200" baseline="30000" smtClean="0"/>
              <a:t>rd</a:t>
            </a:r>
            <a:r>
              <a:rPr lang="en-US" sz="2200" smtClean="0"/>
              <a:t> IRG held in Dec, 2010 in Bali</a:t>
            </a:r>
          </a:p>
          <a:p>
            <a:pPr eaLnBrk="1" hangingPunct="1"/>
            <a:r>
              <a:rPr lang="en-US" sz="2200" smtClean="0"/>
              <a:t>Final version was endorsed by National Reference Group on 16 December, 2010.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F4B63-BF33-413C-B9BD-9C24A0DD1EA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eaLnBrk="1" hangingPunct="1"/>
            <a:r>
              <a:rPr lang="en-US" sz="4400" smtClean="0"/>
              <a:t>Positive Lessons Learnt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05800" cy="44196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800" b="1" dirty="0" smtClean="0"/>
              <a:t>On the aspects of the evaluation process: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 Whole process was led by the government (MOF) with the support of consultants – proved as an effective Team Spirit.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 Direct Interview Method gave an opportunity to dig out the perception of different stakeholders about the Evaluation.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Very encouraging response received from DPs as well as Government Officials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Focused Group Discussion was very useful at local level, where the participants had an opportunity to understand better the Paris Principles through interaction with the team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Evaluation Process somehow helped create/enhance awareness about aid effectiveness (especially at local level)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Easy to collect required information as both health and education sector were under SWAP since 2004.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17839-6D01-4983-94CE-6FE2618D7A4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Contd….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Positive findings on Aid Effectiveness practices</a:t>
            </a:r>
            <a:r>
              <a:rPr lang="en-US" smtClean="0"/>
              <a:t>:</a:t>
            </a:r>
          </a:p>
          <a:p>
            <a:pPr eaLnBrk="1" hangingPunct="1"/>
            <a:r>
              <a:rPr lang="en-US" smtClean="0"/>
              <a:t>Nepal Portfolio Performance Review done annually.</a:t>
            </a:r>
          </a:p>
          <a:p>
            <a:pPr eaLnBrk="1" hangingPunct="1"/>
            <a:r>
              <a:rPr lang="en-US" smtClean="0"/>
              <a:t>Local Donor Meeting held periodically</a:t>
            </a:r>
          </a:p>
          <a:p>
            <a:pPr eaLnBrk="1" hangingPunct="1"/>
            <a:r>
              <a:rPr lang="en-US" smtClean="0"/>
              <a:t>Good progress toward country ownership in preparing and implementing plans and programs</a:t>
            </a:r>
          </a:p>
          <a:p>
            <a:pPr eaLnBrk="1" hangingPunct="1"/>
            <a:r>
              <a:rPr lang="en-US" smtClean="0"/>
              <a:t>Sector Wide Approach  in Health and Education Sector .</a:t>
            </a:r>
          </a:p>
          <a:p>
            <a:pPr eaLnBrk="1" hangingPunct="1"/>
            <a:r>
              <a:rPr lang="en-US" smtClean="0"/>
              <a:t>Increasing Dialogue between DPs and the Government  has built confidence and assertiveness on aid effectiveness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6D5734-D7CB-466A-8A67-1A580CB26DB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en-US" sz="4000" smtClean="0"/>
              <a:t>Challenges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/>
          <a:lstStyle/>
          <a:p>
            <a:pPr marL="115888" lvl="1" indent="-11113" eaLnBrk="1" hangingPunct="1">
              <a:buFont typeface="Wingdings 2" pitchFamily="18" charset="2"/>
              <a:buNone/>
              <a:defRPr/>
            </a:pPr>
            <a:r>
              <a:rPr lang="en-US" b="1" dirty="0" smtClean="0"/>
              <a:t>Challenges in the evaluation process</a:t>
            </a:r>
          </a:p>
          <a:p>
            <a:pPr lvl="1" eaLnBrk="1" hangingPunct="1">
              <a:defRPr/>
            </a:pPr>
            <a:r>
              <a:rPr lang="en-US" dirty="0" smtClean="0"/>
              <a:t>Written responses not received on specified time. Some specific responses were difficult to get.</a:t>
            </a:r>
          </a:p>
          <a:p>
            <a:pPr lvl="1" eaLnBrk="1" hangingPunct="1">
              <a:defRPr/>
            </a:pPr>
            <a:r>
              <a:rPr lang="en-US" dirty="0" smtClean="0"/>
              <a:t>Difficult to arrive at clear conclusions due to subjective judgment, varied levels of understanding  and individual perception of the interviewees. Variety of views expressed was difficult to synthesize</a:t>
            </a:r>
          </a:p>
          <a:p>
            <a:pPr lvl="1" eaLnBrk="1" hangingPunct="1">
              <a:defRPr/>
            </a:pPr>
            <a:r>
              <a:rPr lang="en-US" dirty="0" smtClean="0"/>
              <a:t>Most participants at the local level were ignorant of the Paris Agenda.</a:t>
            </a:r>
          </a:p>
          <a:p>
            <a:pPr lvl="1" eaLnBrk="1" hangingPunct="1">
              <a:defRPr/>
            </a:pPr>
            <a:r>
              <a:rPr lang="en-US" dirty="0" smtClean="0"/>
              <a:t>Difficulty of time management for interviews due to tight evaluation and DP schedules</a:t>
            </a:r>
          </a:p>
          <a:p>
            <a:pPr lvl="1" eaLnBrk="1" hangingPunct="1">
              <a:defRPr/>
            </a:pPr>
            <a:r>
              <a:rPr lang="en-US" dirty="0" smtClean="0"/>
              <a:t>Faced queries as to why other sectors beyond health and education were not included in the evaluation process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F6610-3CAC-4AE6-AC45-A78E1BA2124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 - continued…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Findings on aid effectiveness challenges </a:t>
            </a:r>
          </a:p>
          <a:p>
            <a:pPr eaLnBrk="1" hangingPunct="1"/>
            <a:r>
              <a:rPr lang="en-US" smtClean="0"/>
              <a:t>Continued Aid Fragmentation with many stand alone projects being implemented directly, direct funding, still a large portion of support coming outside government budget.</a:t>
            </a:r>
          </a:p>
          <a:p>
            <a:pPr eaLnBrk="1" hangingPunct="1"/>
            <a:r>
              <a:rPr lang="en-US" smtClean="0"/>
              <a:t>Slow progress toward aid predictability.</a:t>
            </a:r>
          </a:p>
          <a:p>
            <a:pPr eaLnBrk="1" hangingPunct="1"/>
            <a:r>
              <a:rPr lang="en-US" smtClean="0"/>
              <a:t>Weak donor Alignment with country system</a:t>
            </a:r>
          </a:p>
          <a:p>
            <a:pPr eaLnBrk="1" hangingPunct="1"/>
            <a:r>
              <a:rPr lang="en-US" smtClean="0"/>
              <a:t>Uncoordinated Technical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1684</TotalTime>
  <Words>713</Words>
  <Application>Microsoft Office PowerPoint</Application>
  <PresentationFormat>Skærmshow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Designskabeloner</vt:lpstr>
      </vt:variant>
      <vt:variant>
        <vt:i4>4</vt:i4>
      </vt:variant>
      <vt:variant>
        <vt:lpstr>Diastitler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Wingdings</vt:lpstr>
      <vt:lpstr>Flow</vt:lpstr>
      <vt:lpstr>Flow</vt:lpstr>
      <vt:lpstr>Flow</vt:lpstr>
      <vt:lpstr>Flow</vt:lpstr>
      <vt:lpstr>Dias nummer 1</vt:lpstr>
      <vt:lpstr>Outline</vt:lpstr>
      <vt:lpstr>Process</vt:lpstr>
      <vt:lpstr>Process - Continued…</vt:lpstr>
      <vt:lpstr>Continued….</vt:lpstr>
      <vt:lpstr>Positive Lessons Learnt</vt:lpstr>
      <vt:lpstr>Contd….</vt:lpstr>
      <vt:lpstr>Challenges</vt:lpstr>
      <vt:lpstr>Challenges - continued…</vt:lpstr>
      <vt:lpstr>Response to challenges</vt:lpstr>
      <vt:lpstr>Contd…</vt:lpstr>
      <vt:lpstr>Dias nummer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Aid Policy 2008</dc:title>
  <dc:creator>Kapil Ghimire</dc:creator>
  <cp:lastModifiedBy>Niels Dabelstein</cp:lastModifiedBy>
  <cp:revision>195</cp:revision>
  <dcterms:created xsi:type="dcterms:W3CDTF">2008-02-02T10:01:04Z</dcterms:created>
  <dcterms:modified xsi:type="dcterms:W3CDTF">2012-02-03T09:16:01Z</dcterms:modified>
</cp:coreProperties>
</file>